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notesMasterIdLst>
    <p:notesMasterId r:id="rId6"/>
  </p:notesMasterIdLst>
  <p:sldIdLst>
    <p:sldId id="256" r:id="rId2"/>
    <p:sldId id="261" r:id="rId3"/>
    <p:sldId id="276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87" autoAdjust="0"/>
  </p:normalViewPr>
  <p:slideViewPr>
    <p:cSldViewPr snapToGrid="0">
      <p:cViewPr varScale="1">
        <p:scale>
          <a:sx n="65" d="100"/>
          <a:sy n="65" d="100"/>
        </p:scale>
        <p:origin x="672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CA604AF6-CA1C-461B-BE6C-8C86C095B78A}">
      <dgm:prSet custT="1"/>
      <dgm:spPr/>
      <dgm:t>
        <a:bodyPr/>
        <a:lstStyle/>
        <a:p>
          <a:pPr>
            <a:buChar char="•"/>
          </a:pPr>
          <a:r>
            <a:rPr lang="en-US" sz="2200" u="sng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Upgrade</a:t>
          </a: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– No update – still planned for Q2 2022 GO LIVE</a:t>
          </a:r>
          <a:endParaRPr lang="en-US" sz="2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8E3ADFB-F479-44EB-93CC-624DEAFC2FD3}" type="parTrans" cxnId="{FA122561-7039-4B86-9475-EBB6AE4CE90A}">
      <dgm:prSet/>
      <dgm:spPr/>
      <dgm:t>
        <a:bodyPr/>
        <a:lstStyle/>
        <a:p>
          <a:endParaRPr lang="en-US"/>
        </a:p>
      </dgm:t>
    </dgm:pt>
    <dgm:pt modelId="{96F82FE6-81EE-4BD6-B39C-2511A05E0F15}" type="sibTrans" cxnId="{FA122561-7039-4B86-9475-EBB6AE4CE90A}">
      <dgm:prSet/>
      <dgm:spPr/>
      <dgm:t>
        <a:bodyPr/>
        <a:lstStyle/>
        <a:p>
          <a:endParaRPr lang="en-US"/>
        </a:p>
      </dgm:t>
    </dgm:pt>
    <dgm:pt modelId="{83F550B8-E613-45CA-A8D0-7AAA24D4BE3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815 – MarkeTrak Administrative Enhancements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ERCOT comments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64597D15-C8E9-4FC6-9DEB-558530435148}" type="parTrans" cxnId="{B98564AF-BF0B-4315-9B4D-222DF4173B0C}">
      <dgm:prSet/>
      <dgm:spPr/>
      <dgm:t>
        <a:bodyPr/>
        <a:lstStyle/>
        <a:p>
          <a:endParaRPr lang="en-US"/>
        </a:p>
      </dgm:t>
    </dgm:pt>
    <dgm:pt modelId="{D42354F3-91B4-46CC-A4A3-33DF540F21DE}" type="sibTrans" cxnId="{B98564AF-BF0B-4315-9B4D-222DF4173B0C}">
      <dgm:prSet/>
      <dgm:spPr/>
      <dgm:t>
        <a:bodyPr/>
        <a:lstStyle/>
        <a:p>
          <a:endParaRPr lang="en-US"/>
        </a:p>
      </dgm:t>
    </dgm:pt>
    <dgm:pt modelId="{84A16AE7-E0DC-4BD7-9C90-A66C37FA4BD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2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Communications – Listservs </a:t>
          </a:r>
          <a:r>
            <a:rPr lang="en-US" sz="2200" u="none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– codifying emergency back-up process particularly for RMS and Weather Moratorium listservs will be discussed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97788C8-C077-42FD-88EC-487423283F77}" type="parTrans" cxnId="{515AF3C8-511B-40CA-8175-F08EB63C3B0E}">
      <dgm:prSet/>
      <dgm:spPr/>
      <dgm:t>
        <a:bodyPr/>
        <a:lstStyle/>
        <a:p>
          <a:endParaRPr lang="en-US"/>
        </a:p>
      </dgm:t>
    </dgm:pt>
    <dgm:pt modelId="{78FC0847-2E02-4B1B-8767-CC015BC497E6}" type="sibTrans" cxnId="{515AF3C8-511B-40CA-8175-F08EB63C3B0E}">
      <dgm:prSet/>
      <dgm:spPr/>
      <dgm:t>
        <a:bodyPr/>
        <a:lstStyle/>
        <a:p>
          <a:endParaRPr lang="en-US"/>
        </a:p>
      </dgm:t>
    </dgm:pt>
    <dgm:pt modelId="{42CE621F-6407-4B9A-8100-AFDFF37D8E0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RMGRR166 – Create Switch Hold Extract Repository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IA postponed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A831D91-3D04-4C15-9330-1370A141AD58}" type="parTrans" cxnId="{0B63D592-3649-4660-8A8E-1C98A9310504}">
      <dgm:prSet/>
      <dgm:spPr/>
      <dgm:t>
        <a:bodyPr/>
        <a:lstStyle/>
        <a:p>
          <a:endParaRPr lang="en-US"/>
        </a:p>
      </dgm:t>
    </dgm:pt>
    <dgm:pt modelId="{7FD142C1-916E-4E78-BA58-B9849AFB7BEF}" type="sibTrans" cxnId="{0B63D592-3649-4660-8A8E-1C98A9310504}">
      <dgm:prSet/>
      <dgm:spPr/>
      <dgm:t>
        <a:bodyPr/>
        <a:lstStyle/>
        <a:p>
          <a:endParaRPr lang="en-US"/>
        </a:p>
      </dgm:t>
    </dgm:pt>
    <dgm:pt modelId="{2F121D9C-E6A3-43C1-B7A4-2C289B8A067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200" u="sng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MIS API Workshop</a:t>
          </a: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:  No update  </a:t>
          </a:r>
        </a:p>
      </dgm:t>
    </dgm:pt>
    <dgm:pt modelId="{6EA14C59-D8E3-4C41-AC0F-8E40BC9E207C}" type="parTrans" cxnId="{FDF9AA29-82C9-4D28-B021-EB156732A762}">
      <dgm:prSet/>
      <dgm:spPr/>
      <dgm:t>
        <a:bodyPr/>
        <a:lstStyle/>
        <a:p>
          <a:endParaRPr lang="en-US"/>
        </a:p>
      </dgm:t>
    </dgm:pt>
    <dgm:pt modelId="{D7980ABF-008E-453F-ACB9-1E0C77AA8BBD}" type="sibTrans" cxnId="{FDF9AA29-82C9-4D28-B021-EB156732A762}">
      <dgm:prSet/>
      <dgm:spPr/>
      <dgm:t>
        <a:bodyPr/>
        <a:lstStyle/>
        <a:p>
          <a:endParaRPr lang="en-US"/>
        </a:p>
      </dgm:t>
    </dgm:pt>
    <dgm:pt modelId="{816AEACE-5EAF-449F-8756-5329E5BB2DB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TDTMS will monitor Listserv performance via Market Data Transparency reporting and include in 2022 SLOs</a:t>
          </a:r>
        </a:p>
      </dgm:t>
    </dgm:pt>
    <dgm:pt modelId="{0C7B0698-B52F-4920-ACF3-6DE8FE144D8D}" type="parTrans" cxnId="{FC92DFA4-6D17-43AD-A898-BA0D87C215D7}">
      <dgm:prSet/>
      <dgm:spPr/>
      <dgm:t>
        <a:bodyPr/>
        <a:lstStyle/>
        <a:p>
          <a:endParaRPr lang="en-US"/>
        </a:p>
      </dgm:t>
    </dgm:pt>
    <dgm:pt modelId="{C755EEB4-FB14-4863-A6DB-F23E7541A1C9}" type="sibTrans" cxnId="{FC92DFA4-6D17-43AD-A898-BA0D87C215D7}">
      <dgm:prSet/>
      <dgm:spPr/>
      <dgm:t>
        <a:bodyPr/>
        <a:lstStyle/>
        <a:p>
          <a:endParaRPr lang="en-US"/>
        </a:p>
      </dgm:t>
    </dgm:pt>
    <dgm:pt modelId="{4A1A1D53-5BB1-49EC-83F7-F9A1E31D520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 167 – Switch Hold Removal Documentation Clarification -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VOTE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B2CEA41-28BC-492B-B7A7-E026DD5CBD75}" type="parTrans" cxnId="{7771C988-2F7D-4A76-BF7B-D6F49118B987}">
      <dgm:prSet/>
      <dgm:spPr/>
      <dgm:t>
        <a:bodyPr/>
        <a:lstStyle/>
        <a:p>
          <a:endParaRPr lang="en-US"/>
        </a:p>
      </dgm:t>
    </dgm:pt>
    <dgm:pt modelId="{3AAE467F-210A-4E28-B3A1-1615E02E1A3F}" type="sibTrans" cxnId="{7771C988-2F7D-4A76-BF7B-D6F49118B987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</dgm:pt>
  </dgm:ptLst>
  <dgm:cxnLst>
    <dgm:cxn modelId="{8ABCDB14-AE61-417B-B6F6-07B54416015A}" type="presOf" srcId="{2F121D9C-E6A3-43C1-B7A4-2C289B8A0670}" destId="{12E172B9-01B0-436D-9684-1CCC8FA3FE5C}" srcOrd="0" destOrd="8" presId="urn:microsoft.com/office/officeart/2005/8/layout/list1"/>
    <dgm:cxn modelId="{C0778C17-FAC9-4FAA-8434-9093532A96BD}" type="presOf" srcId="{3AF68A33-4A6C-4B95-8E4E-B16500BAA85F}" destId="{12E172B9-01B0-436D-9684-1CCC8FA3FE5C}" srcOrd="0" destOrd="12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10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FDF9AA29-82C9-4D28-B021-EB156732A762}" srcId="{FA84BF92-43C6-4E94-A77F-6263E68B6783}" destId="{2F121D9C-E6A3-43C1-B7A4-2C289B8A0670}" srcOrd="7" destOrd="0" parTransId="{6EA14C59-D8E3-4C41-AC0F-8E40BC9E207C}" sibTransId="{D7980ABF-008E-453F-ACB9-1E0C77AA8BBD}"/>
    <dgm:cxn modelId="{1E71F039-98D7-4B08-B672-957082B62884}" srcId="{FA84BF92-43C6-4E94-A77F-6263E68B6783}" destId="{8574A905-BDA5-4716-9248-A5D60B7F3062}" srcOrd="9" destOrd="0" parTransId="{8776880E-3797-473D-8D2E-1EE1C161DC2B}" sibTransId="{1F1BCF26-6C8E-44A4-AF4A-65302171AE69}"/>
    <dgm:cxn modelId="{E095FE5B-FD9B-495E-B65C-8651D170CAA1}" type="presOf" srcId="{CA604AF6-CA1C-461B-BE6C-8C86C095B78A}" destId="{12E172B9-01B0-436D-9684-1CCC8FA3FE5C}" srcOrd="0" destOrd="9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FA122561-7039-4B86-9475-EBB6AE4CE90A}" srcId="{FA84BF92-43C6-4E94-A77F-6263E68B6783}" destId="{CA604AF6-CA1C-461B-BE6C-8C86C095B78A}" srcOrd="8" destOrd="0" parTransId="{D8E3ADFB-F479-44EB-93CC-624DEAFC2FD3}" sibTransId="{96F82FE6-81EE-4BD6-B39C-2511A05E0F15}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7E77DE4D-0A96-4DA8-884C-AF9F3F412557}" type="presOf" srcId="{84A16AE7-E0DC-4BD7-9C90-A66C37FA4BDE}" destId="{12E172B9-01B0-436D-9684-1CCC8FA3FE5C}" srcOrd="0" destOrd="6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7771C988-2F7D-4A76-BF7B-D6F49118B987}" srcId="{FA84BF92-43C6-4E94-A77F-6263E68B6783}" destId="{4A1A1D53-5BB1-49EC-83F7-F9A1E31D520F}" srcOrd="5" destOrd="0" parTransId="{8B2CEA41-28BC-492B-B7A7-E026DD5CBD75}" sibTransId="{3AAE467F-210A-4E28-B3A1-1615E02E1A3F}"/>
    <dgm:cxn modelId="{A7770B8E-7303-43BE-AA26-E43778A40335}" type="presOf" srcId="{CACF6F82-1449-448C-8949-E43427717789}" destId="{12E172B9-01B0-436D-9684-1CCC8FA3FE5C}" srcOrd="0" destOrd="11" presId="urn:microsoft.com/office/officeart/2005/8/layout/list1"/>
    <dgm:cxn modelId="{6FF69B8E-C818-4227-89E7-B74083B6D0EB}" type="presOf" srcId="{8574A905-BDA5-4716-9248-A5D60B7F3062}" destId="{12E172B9-01B0-436D-9684-1CCC8FA3FE5C}" srcOrd="0" destOrd="10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0B63D592-3649-4660-8A8E-1C98A9310504}" srcId="{FA84BF92-43C6-4E94-A77F-6263E68B6783}" destId="{42CE621F-6407-4B9A-8100-AFDFF37D8E04}" srcOrd="4" destOrd="0" parTransId="{5A831D91-3D04-4C15-9330-1370A141AD58}" sibTransId="{7FD142C1-916E-4E78-BA58-B9849AFB7BEF}"/>
    <dgm:cxn modelId="{FC92DFA4-6D17-43AD-A898-BA0D87C215D7}" srcId="{84A16AE7-E0DC-4BD7-9C90-A66C37FA4BDE}" destId="{816AEACE-5EAF-449F-8756-5329E5BB2DBB}" srcOrd="0" destOrd="0" parTransId="{0C7B0698-B52F-4920-ACF3-6DE8FE144D8D}" sibTransId="{C755EEB4-FB14-4863-A6DB-F23E7541A1C9}"/>
    <dgm:cxn modelId="{FB3927AA-5720-49C5-92E6-BBADD8BC7B84}" type="presOf" srcId="{816AEACE-5EAF-449F-8756-5329E5BB2DBB}" destId="{12E172B9-01B0-436D-9684-1CCC8FA3FE5C}" srcOrd="0" destOrd="7" presId="urn:microsoft.com/office/officeart/2005/8/layout/list1"/>
    <dgm:cxn modelId="{B98564AF-BF0B-4315-9B4D-222DF4173B0C}" srcId="{FA84BF92-43C6-4E94-A77F-6263E68B6783}" destId="{83F550B8-E613-45CA-A8D0-7AAA24D4BE31}" srcOrd="3" destOrd="0" parTransId="{64597D15-C8E9-4FC6-9DEB-558530435148}" sibTransId="{D42354F3-91B4-46CC-A4A3-33DF540F21DE}"/>
    <dgm:cxn modelId="{666506B7-3021-4EE7-B1C7-5DF8EF4CD7A3}" type="presOf" srcId="{42CE621F-6407-4B9A-8100-AFDFF37D8E04}" destId="{12E172B9-01B0-436D-9684-1CCC8FA3FE5C}" srcOrd="0" destOrd="4" presId="urn:microsoft.com/office/officeart/2005/8/layout/list1"/>
    <dgm:cxn modelId="{515AF3C8-511B-40CA-8175-F08EB63C3B0E}" srcId="{FA84BF92-43C6-4E94-A77F-6263E68B6783}" destId="{84A16AE7-E0DC-4BD7-9C90-A66C37FA4BDE}" srcOrd="6" destOrd="0" parTransId="{D97788C8-C077-42FD-88EC-487423283F77}" sibTransId="{78FC0847-2E02-4B1B-8767-CC015BC497E6}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1E3AAADC-2529-4DF8-AC2C-F7C1A09006EA}" type="presOf" srcId="{83F550B8-E613-45CA-A8D0-7AAA24D4BE31}" destId="{12E172B9-01B0-436D-9684-1CCC8FA3FE5C}" srcOrd="0" destOrd="3" presId="urn:microsoft.com/office/officeart/2005/8/layout/list1"/>
    <dgm:cxn modelId="{32D34BEF-4C88-49E7-A73C-390B9119EF0B}" type="presOf" srcId="{4A1A1D53-5BB1-49EC-83F7-F9A1E31D520F}" destId="{12E172B9-01B0-436D-9684-1CCC8FA3FE5C}" srcOrd="0" destOrd="5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SCR MarkeTrak Enhancements – Validations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7E33366A-C156-48D1-AAC0-211BDF8339F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3600" dirty="0">
              <a:latin typeface="Arial Rounded MT Bold" panose="020F0704030504030204" pitchFamily="34" charset="0"/>
            </a:rPr>
            <a:t>Collaborative effort with TXSET 5.0</a:t>
          </a:r>
        </a:p>
      </dgm:t>
    </dgm:pt>
    <dgm:pt modelId="{B801A460-C9F2-4478-B8A2-E07C2970D0F6}" type="sibTrans" cxnId="{2434A780-000B-4680-8428-F74041824A05}">
      <dgm:prSet/>
      <dgm:spPr/>
      <dgm:t>
        <a:bodyPr/>
        <a:lstStyle/>
        <a:p>
          <a:endParaRPr lang="en-US"/>
        </a:p>
      </dgm:t>
    </dgm:pt>
    <dgm:pt modelId="{E1ED3166-545E-498C-85A4-E171DAA2356C}" type="parTrans" cxnId="{2434A780-000B-4680-8428-F74041824A05}">
      <dgm:prSet/>
      <dgm:spPr/>
      <dgm:t>
        <a:bodyPr/>
        <a:lstStyle/>
        <a:p>
          <a:endParaRPr lang="en-US"/>
        </a:p>
      </dgm:t>
    </dgm:pt>
    <dgm:pt modelId="{F45E66EF-CA61-4CE6-9E05-205F965EBC6B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3600" dirty="0">
              <a:latin typeface="Arial Rounded MT Bold" panose="020F0704030504030204" pitchFamily="34" charset="0"/>
            </a:rPr>
            <a:t>Implementation will align with TXSET 5.0 schedule  -- 2+ years before GO LIVE</a:t>
          </a:r>
        </a:p>
      </dgm:t>
    </dgm:pt>
    <dgm:pt modelId="{F9672C1D-FAE9-4C54-9BBD-FCAD40F44B2D}" type="sibTrans" cxnId="{B9F0580D-A67D-4F8F-8CB9-D0EDF3A2383C}">
      <dgm:prSet/>
      <dgm:spPr/>
      <dgm:t>
        <a:bodyPr/>
        <a:lstStyle/>
        <a:p>
          <a:endParaRPr lang="en-US"/>
        </a:p>
      </dgm:t>
    </dgm:pt>
    <dgm:pt modelId="{20F3CABC-68D1-47FA-AA5C-B4AE8F1EF4E0}" type="parTrans" cxnId="{B9F0580D-A67D-4F8F-8CB9-D0EDF3A2383C}">
      <dgm:prSet/>
      <dgm:spPr/>
      <dgm:t>
        <a:bodyPr/>
        <a:lstStyle/>
        <a:p>
          <a:endParaRPr lang="en-US"/>
        </a:p>
      </dgm:t>
    </dgm:pt>
    <dgm:pt modelId="{EC4E5C71-8032-44B6-A6B9-8542A1B41F11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3600" dirty="0">
              <a:latin typeface="Arial Rounded MT Bold" panose="020F0704030504030204" pitchFamily="34" charset="0"/>
            </a:rPr>
            <a:t>Reviewed General and IAG proposed validations</a:t>
          </a:r>
        </a:p>
      </dgm:t>
    </dgm:pt>
    <dgm:pt modelId="{7A6E6208-28CE-4280-B988-E26A60ABB76A}" type="sibTrans" cxnId="{0ECAB679-274C-441B-BF65-DFDA9F912622}">
      <dgm:prSet/>
      <dgm:spPr/>
      <dgm:t>
        <a:bodyPr/>
        <a:lstStyle/>
        <a:p>
          <a:endParaRPr lang="en-US"/>
        </a:p>
      </dgm:t>
    </dgm:pt>
    <dgm:pt modelId="{CEC00B5F-24EC-4199-A8DC-A52A868BD5B4}" type="parTrans" cxnId="{0ECAB679-274C-441B-BF65-DFDA9F912622}">
      <dgm:prSet/>
      <dgm:spPr/>
      <dgm:t>
        <a:bodyPr/>
        <a:lstStyle/>
        <a:p>
          <a:endParaRPr lang="en-US"/>
        </a:p>
      </dgm:t>
    </dgm:pt>
    <dgm:pt modelId="{3E8D282F-F6A3-491B-A430-12A9DC7840FB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3600" dirty="0">
              <a:latin typeface="Arial Rounded MT Bold" panose="020F0704030504030204" pitchFamily="34" charset="0"/>
            </a:rPr>
            <a:t>SCR scheduled to be submitted late Q3/early Q4</a:t>
          </a:r>
        </a:p>
      </dgm:t>
    </dgm:pt>
    <dgm:pt modelId="{D2220F62-F4F4-443C-A12B-6697FA6C14E6}" type="parTrans" cxnId="{26714538-D319-4315-AD95-7207CE488FD0}">
      <dgm:prSet/>
      <dgm:spPr/>
      <dgm:t>
        <a:bodyPr/>
        <a:lstStyle/>
        <a:p>
          <a:endParaRPr lang="en-US"/>
        </a:p>
      </dgm:t>
    </dgm:pt>
    <dgm:pt modelId="{55ECFB1F-22AF-484D-AD7E-DAD046D59E1D}" type="sibTrans" cxnId="{26714538-D319-4315-AD95-7207CE488FD0}">
      <dgm:prSet/>
      <dgm:spPr/>
      <dgm:t>
        <a:bodyPr/>
        <a:lstStyle/>
        <a:p>
          <a:endParaRPr lang="en-US"/>
        </a:p>
      </dgm:t>
    </dgm:pt>
    <dgm:pt modelId="{6BE62109-D8CF-4BF7-8D89-DEF06E6D9F02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3600" dirty="0">
              <a:latin typeface="Arial Rounded MT Bold" panose="020F0704030504030204" pitchFamily="34" charset="0"/>
            </a:rPr>
            <a:t>Next meeting to cover proposed revisions to Missing Enrollment Transactions, Switch Hold Removal, Usage &amp; Billing subtypes, and creation of new subtypes</a:t>
          </a:r>
        </a:p>
      </dgm:t>
    </dgm:pt>
    <dgm:pt modelId="{9FFCB808-F930-4C27-8162-40D1791D31A1}" type="parTrans" cxnId="{F2896951-DBAE-4C03-8929-D2F71B2470D1}">
      <dgm:prSet/>
      <dgm:spPr/>
      <dgm:t>
        <a:bodyPr/>
        <a:lstStyle/>
        <a:p>
          <a:endParaRPr lang="en-US"/>
        </a:p>
      </dgm:t>
    </dgm:pt>
    <dgm:pt modelId="{0AFD71FD-7349-4DB5-AC17-26E41F190D16}" type="sibTrans" cxnId="{F2896951-DBAE-4C03-8929-D2F71B2470D1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Ang="10800000" custFlipVert="1" custScaleX="135404" custScaleY="19936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Ang="0" custScaleY="80237" custLinFactY="1464" custLinFactNeighborY="100000">
        <dgm:presLayoutVars>
          <dgm:bulletEnabled val="1"/>
        </dgm:presLayoutVars>
      </dgm:prSet>
      <dgm:spPr/>
    </dgm:pt>
  </dgm:ptLst>
  <dgm:cxnLst>
    <dgm:cxn modelId="{B9F0580D-A67D-4F8F-8CB9-D0EDF3A2383C}" srcId="{FA84BF92-43C6-4E94-A77F-6263E68B6783}" destId="{F45E66EF-CA61-4CE6-9E05-205F965EBC6B}" srcOrd="2" destOrd="0" parTransId="{20F3CABC-68D1-47FA-AA5C-B4AE8F1EF4E0}" sibTransId="{F9672C1D-FAE9-4C54-9BBD-FCAD40F44B2D}"/>
    <dgm:cxn modelId="{BF56D50D-217C-43D0-A473-904C085E4B09}" type="presOf" srcId="{EC4E5C71-8032-44B6-A6B9-8542A1B41F11}" destId="{12E172B9-01B0-436D-9684-1CCC8FA3FE5C}" srcOrd="0" destOrd="3" presId="urn:microsoft.com/office/officeart/2005/8/layout/list1"/>
    <dgm:cxn modelId="{3674610E-E238-490C-B3E9-EAAE76A36F2E}" type="presOf" srcId="{6BE62109-D8CF-4BF7-8D89-DEF06E6D9F02}" destId="{12E172B9-01B0-436D-9684-1CCC8FA3FE5C}" srcOrd="0" destOrd="4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3CDE2336-DFAC-4E5B-846A-E04F49E0923F}" type="presOf" srcId="{3E8D282F-F6A3-491B-A430-12A9DC7840FB}" destId="{12E172B9-01B0-436D-9684-1CCC8FA3FE5C}" srcOrd="0" destOrd="1" presId="urn:microsoft.com/office/officeart/2005/8/layout/list1"/>
    <dgm:cxn modelId="{26714538-D319-4315-AD95-7207CE488FD0}" srcId="{FA84BF92-43C6-4E94-A77F-6263E68B6783}" destId="{3E8D282F-F6A3-491B-A430-12A9DC7840FB}" srcOrd="1" destOrd="0" parTransId="{D2220F62-F4F4-443C-A12B-6697FA6C14E6}" sibTransId="{55ECFB1F-22AF-484D-AD7E-DAD046D59E1D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2896951-DBAE-4C03-8929-D2F71B2470D1}" srcId="{FA84BF92-43C6-4E94-A77F-6263E68B6783}" destId="{6BE62109-D8CF-4BF7-8D89-DEF06E6D9F02}" srcOrd="4" destOrd="0" parTransId="{9FFCB808-F930-4C27-8162-40D1791D31A1}" sibTransId="{0AFD71FD-7349-4DB5-AC17-26E41F190D16}"/>
    <dgm:cxn modelId="{0ECAB679-274C-441B-BF65-DFDA9F912622}" srcId="{FA84BF92-43C6-4E94-A77F-6263E68B6783}" destId="{EC4E5C71-8032-44B6-A6B9-8542A1B41F11}" srcOrd="3" destOrd="0" parTransId="{CEC00B5F-24EC-4199-A8DC-A52A868BD5B4}" sibTransId="{7A6E6208-28CE-4280-B988-E26A60ABB76A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2434A780-000B-4680-8428-F74041824A05}" srcId="{FA84BF92-43C6-4E94-A77F-6263E68B6783}" destId="{7E33366A-C156-48D1-AAC0-211BDF8339F8}" srcOrd="0" destOrd="0" parTransId="{E1ED3166-545E-498C-85A4-E171DAA2356C}" sibTransId="{B801A460-C9F2-4478-B8A2-E07C2970D0F6}"/>
    <dgm:cxn modelId="{CE85A5E1-10E0-46C9-B301-11FA6E420992}" type="presOf" srcId="{F45E66EF-CA61-4CE6-9E05-205F965EBC6B}" destId="{12E172B9-01B0-436D-9684-1CCC8FA3FE5C}" srcOrd="0" destOrd="2" presId="urn:microsoft.com/office/officeart/2005/8/layout/list1"/>
    <dgm:cxn modelId="{A5CD4CE7-BAE1-4254-BF88-96A99803E512}" type="presOf" srcId="{7E33366A-C156-48D1-AAC0-211BDF8339F8}" destId="{12E172B9-01B0-436D-9684-1CCC8FA3FE5C}" srcOrd="0" destOrd="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 – July 22nd, Thursday @ 9:30 WebEx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EC0BD726-0823-4EB1-A58F-CB5473A4CCE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System instances and MarkeTrak Monthly Performance Review</a:t>
          </a:r>
        </a:p>
      </dgm:t>
    </dgm:pt>
    <dgm:pt modelId="{AA288C95-B78A-4F1B-87D7-43D3B5973657}" type="parTrans" cxnId="{7A57290B-5278-4FC9-9373-23068F336EAC}">
      <dgm:prSet/>
      <dgm:spPr/>
      <dgm:t>
        <a:bodyPr/>
        <a:lstStyle/>
        <a:p>
          <a:endParaRPr lang="en-US"/>
        </a:p>
      </dgm:t>
    </dgm:pt>
    <dgm:pt modelId="{2F1D516D-4FA7-4020-833C-BD7CA748D493}" type="sibTrans" cxnId="{7A57290B-5278-4FC9-9373-23068F336EAC}">
      <dgm:prSet/>
      <dgm:spPr/>
      <dgm:t>
        <a:bodyPr/>
        <a:lstStyle/>
        <a:p>
          <a:endParaRPr lang="en-US"/>
        </a:p>
      </dgm:t>
    </dgm:pt>
    <dgm:pt modelId="{424360A5-64F0-4FC6-AA52-D1899C40EDFB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 Data Transparency SLOs –Listserv back-up documentation </a:t>
          </a:r>
        </a:p>
      </dgm:t>
    </dgm:pt>
    <dgm:pt modelId="{BD926AA6-F3A6-4C52-9DE8-9917ED40F485}" type="parTrans" cxnId="{3D2F0202-3A7F-497F-AEA5-0785DA172795}">
      <dgm:prSet/>
      <dgm:spPr/>
      <dgm:t>
        <a:bodyPr/>
        <a:lstStyle/>
        <a:p>
          <a:endParaRPr lang="en-US"/>
        </a:p>
      </dgm:t>
    </dgm:pt>
    <dgm:pt modelId="{EEAE7D86-8758-4A7E-ABF9-DA889171220C}" type="sibTrans" cxnId="{3D2F0202-3A7F-497F-AEA5-0785DA172795}">
      <dgm:prSet/>
      <dgm:spPr/>
      <dgm:t>
        <a:bodyPr/>
        <a:lstStyle/>
        <a:p>
          <a:endParaRPr lang="en-US"/>
        </a:p>
      </dgm:t>
    </dgm:pt>
    <dgm:pt modelId="{FEC7BFBB-07ED-472A-ABFA-226EB2CB93D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Status of proposed SCR and RMGRRs</a:t>
          </a:r>
        </a:p>
      </dgm:t>
    </dgm:pt>
    <dgm:pt modelId="{1E2DAD53-0CDD-4C86-B463-5E793B55B637}" type="parTrans" cxnId="{DD9BBEF8-A4B3-48FA-91E0-91E0D2ED4E5C}">
      <dgm:prSet/>
      <dgm:spPr/>
      <dgm:t>
        <a:bodyPr/>
        <a:lstStyle/>
        <a:p>
          <a:endParaRPr lang="en-US"/>
        </a:p>
      </dgm:t>
    </dgm:pt>
    <dgm:pt modelId="{814BAB7E-57FE-4A68-8251-604A5952ED15}" type="sibTrans" cxnId="{DD9BBEF8-A4B3-48FA-91E0-91E0D2ED4E5C}">
      <dgm:prSet/>
      <dgm:spPr/>
      <dgm:t>
        <a:bodyPr/>
        <a:lstStyle/>
        <a:p>
          <a:endParaRPr lang="en-US"/>
        </a:p>
      </dgm:t>
    </dgm:pt>
    <dgm:pt modelId="{872FA0E4-0FAF-454B-8CD0-5154B75B743B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Discussion on SCR MarkeTrak Validation Enhancements – TXSET 5.0</a:t>
          </a:r>
        </a:p>
      </dgm:t>
    </dgm:pt>
    <dgm:pt modelId="{7D403D86-9137-49D3-A1FB-021100101644}" type="parTrans" cxnId="{E363B05C-CAD4-447B-B236-863A875929FA}">
      <dgm:prSet/>
      <dgm:spPr/>
      <dgm:t>
        <a:bodyPr/>
        <a:lstStyle/>
        <a:p>
          <a:endParaRPr lang="en-US"/>
        </a:p>
      </dgm:t>
    </dgm:pt>
    <dgm:pt modelId="{0DA87F3D-D427-4895-BD72-51047AF2B355}" type="sibTrans" cxnId="{E363B05C-CAD4-447B-B236-863A875929FA}">
      <dgm:prSet/>
      <dgm:spPr/>
      <dgm:t>
        <a:bodyPr/>
        <a:lstStyle/>
        <a:p>
          <a:endParaRPr lang="en-US"/>
        </a:p>
      </dgm:t>
    </dgm:pt>
    <dgm:pt modelId="{6CAD2C90-639F-4124-A08A-FE3A6ACC25E6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ERCOT MIS API Functionality Workshop update</a:t>
          </a:r>
        </a:p>
      </dgm:t>
    </dgm:pt>
    <dgm:pt modelId="{3A3BA64E-02CC-42BC-A196-9EF0C0837FEE}" type="parTrans" cxnId="{E4BE7F39-F65A-4A9A-9E00-E5E56AE1A020}">
      <dgm:prSet/>
      <dgm:spPr/>
      <dgm:t>
        <a:bodyPr/>
        <a:lstStyle/>
        <a:p>
          <a:endParaRPr lang="en-US"/>
        </a:p>
      </dgm:t>
    </dgm:pt>
    <dgm:pt modelId="{403078B1-ADB5-4E81-AE31-847EDB3CCA17}" type="sibTrans" cxnId="{E4BE7F39-F65A-4A9A-9E00-E5E56AE1A020}">
      <dgm:prSet/>
      <dgm:spPr/>
      <dgm:t>
        <a:bodyPr/>
        <a:lstStyle/>
        <a:p>
          <a:endParaRPr lang="en-US"/>
        </a:p>
      </dgm:t>
    </dgm:pt>
    <dgm:pt modelId="{8442B7F0-0FD9-4058-A3FF-550909569B2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MarkeTrak Upgrade status</a:t>
          </a:r>
        </a:p>
      </dgm:t>
    </dgm:pt>
    <dgm:pt modelId="{E363270E-B537-487C-8EFC-4C390C23DC93}" type="parTrans" cxnId="{6C27DED6-483A-46EF-8834-BA8DC20FB5DD}">
      <dgm:prSet/>
      <dgm:spPr/>
    </dgm:pt>
    <dgm:pt modelId="{601D45AA-9713-4032-89E7-1938E786E0C3}" type="sibTrans" cxnId="{6C27DED6-483A-46EF-8834-BA8DC20FB5DD}">
      <dgm:prSet/>
      <dgm:spPr/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73724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ECB9F901-65E5-44F5-9CA8-93FDA4F5B6B7}" type="presOf" srcId="{8442B7F0-0FD9-4058-A3FF-550909569B28}" destId="{5FD4668F-81DD-421E-9924-50274E363CDB}" srcOrd="0" destOrd="4" presId="urn:microsoft.com/office/officeart/2005/8/layout/list1"/>
    <dgm:cxn modelId="{3D2F0202-3A7F-497F-AEA5-0785DA172795}" srcId="{D2506135-395C-47B0-8DA9-C3F76649FF22}" destId="{424360A5-64F0-4FC6-AA52-D1899C40EDFB}" srcOrd="1" destOrd="0" parTransId="{BD926AA6-F3A6-4C52-9DE8-9917ED40F485}" sibTransId="{EEAE7D86-8758-4A7E-ABF9-DA889171220C}"/>
    <dgm:cxn modelId="{7A57290B-5278-4FC9-9373-23068F336EAC}" srcId="{D2506135-395C-47B0-8DA9-C3F76649FF22}" destId="{EC0BD726-0823-4EB1-A58F-CB5473A4CCEB}" srcOrd="0" destOrd="0" parTransId="{AA288C95-B78A-4F1B-87D7-43D3B5973657}" sibTransId="{2F1D516D-4FA7-4020-833C-BD7CA748D493}"/>
    <dgm:cxn modelId="{4282921B-A570-4463-B1D2-09E4901DDCEB}" type="presOf" srcId="{872FA0E4-0FAF-454B-8CD0-5154B75B743B}" destId="{5FD4668F-81DD-421E-9924-50274E363CDB}" srcOrd="0" destOrd="7" presId="urn:microsoft.com/office/officeart/2005/8/layout/list1"/>
    <dgm:cxn modelId="{E4BE7F39-F65A-4A9A-9E00-E5E56AE1A020}" srcId="{D2506135-395C-47B0-8DA9-C3F76649FF22}" destId="{6CAD2C90-639F-4124-A08A-FE3A6ACC25E6}" srcOrd="3" destOrd="0" parTransId="{3A3BA64E-02CC-42BC-A196-9EF0C0837FEE}" sibTransId="{403078B1-ADB5-4E81-AE31-847EDB3CCA17}"/>
    <dgm:cxn modelId="{E363B05C-CAD4-447B-B236-863A875929FA}" srcId="{D2506135-395C-47B0-8DA9-C3F76649FF22}" destId="{872FA0E4-0FAF-454B-8CD0-5154B75B743B}" srcOrd="5" destOrd="0" parTransId="{7D403D86-9137-49D3-A1FB-021100101644}" sibTransId="{0DA87F3D-D427-4895-BD72-51047AF2B355}"/>
    <dgm:cxn modelId="{2735795E-510D-43E2-B3F4-3E798E561EF5}" type="presOf" srcId="{EC0BD726-0823-4EB1-A58F-CB5473A4CCEB}" destId="{5FD4668F-81DD-421E-9924-50274E363CDB}" srcOrd="0" destOrd="2" presId="urn:microsoft.com/office/officeart/2005/8/layout/list1"/>
    <dgm:cxn modelId="{3622ED47-240E-47A1-8964-90AAD8FC7191}" type="presOf" srcId="{6CAD2C90-639F-4124-A08A-FE3A6ACC25E6}" destId="{5FD4668F-81DD-421E-9924-50274E363CDB}" srcOrd="0" destOrd="5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7211A7D6-D143-4431-9C33-1A7AD87CE162}" type="presOf" srcId="{424360A5-64F0-4FC6-AA52-D1899C40EDFB}" destId="{5FD4668F-81DD-421E-9924-50274E363CDB}" srcOrd="0" destOrd="3" presId="urn:microsoft.com/office/officeart/2005/8/layout/list1"/>
    <dgm:cxn modelId="{6C27DED6-483A-46EF-8834-BA8DC20FB5DD}" srcId="{D2506135-395C-47B0-8DA9-C3F76649FF22}" destId="{8442B7F0-0FD9-4058-A3FF-550909569B28}" srcOrd="2" destOrd="0" parTransId="{E363270E-B537-487C-8EFC-4C390C23DC93}" sibTransId="{601D45AA-9713-4032-89E7-1938E786E0C3}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FAD8BCF6-0BD5-4CEC-8174-943BAFDA944B}" type="presOf" srcId="{FEC7BFBB-07ED-472A-ABFA-226EB2CB93DE}" destId="{5FD4668F-81DD-421E-9924-50274E363CDB}" srcOrd="0" destOrd="6" presId="urn:microsoft.com/office/officeart/2005/8/layout/list1"/>
    <dgm:cxn modelId="{DD9BBEF8-A4B3-48FA-91E0-91E0D2ED4E5C}" srcId="{D2506135-395C-47B0-8DA9-C3F76649FF22}" destId="{FEC7BFBB-07ED-472A-ABFA-226EB2CB93DE}" srcOrd="4" destOrd="0" parTransId="{1E2DAD53-0CDD-4C86-B463-5E793B55B637}" sibTransId="{814BAB7E-57FE-4A68-8251-604A5952ED15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28425"/>
          <a:ext cx="11329647" cy="481467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23135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815 – MarkeTrak Administrative Enhancements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ERCOT comments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RMGRR166 – Create Switch Hold Extract Repository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IA postponed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 167 – Switch Hold Removal Documentation Clarification -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VOTE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Communications – Listservs </a:t>
          </a:r>
          <a:r>
            <a:rPr lang="en-US" sz="2200" u="none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– codifying emergency back-up process particularly for RMS and Weather Moratorium listservs will be discussed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TDTMS will monitor Listserv performance via Market Data Transparency reporting and include in 2022 SLOs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sng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MIS API Workshop</a:t>
          </a: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:  No update 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sng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Upgrade</a:t>
          </a: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– No update – still planned for Q2 2022 GO LIVE</a:t>
          </a:r>
          <a:endParaRPr lang="en-US" sz="2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428425"/>
        <a:ext cx="11329647" cy="481467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47161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4716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355508"/>
          <a:ext cx="11329647" cy="3538451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499872" rIns="879306" bIns="170688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Arial Rounded MT Bold" panose="020F0704030504030204" pitchFamily="34" charset="0"/>
            </a:rPr>
            <a:t>Collaborative effort with TXSET 5.0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Arial Rounded MT Bold" panose="020F0704030504030204" pitchFamily="34" charset="0"/>
            </a:rPr>
            <a:t>SCR scheduled to be submitted late Q3/early Q4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Arial Rounded MT Bold" panose="020F0704030504030204" pitchFamily="34" charset="0"/>
            </a:rPr>
            <a:t>Implementation will align with TXSET 5.0 schedule  -- 2+ years before GO LIVE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Arial Rounded MT Bold" panose="020F0704030504030204" pitchFamily="34" charset="0"/>
            </a:rPr>
            <a:t>Reviewed General and IAG proposed validations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Arial Rounded MT Bold" panose="020F0704030504030204" pitchFamily="34" charset="0"/>
            </a:rPr>
            <a:t>Next meeting to cover proposed revisions to Missing Enrollment Transactions, Switch Hold Removal, Usage &amp; Billing subtypes, and creation of new subtypes</a:t>
          </a:r>
        </a:p>
      </dsp:txBody>
      <dsp:txXfrm>
        <a:off x="0" y="1355508"/>
        <a:ext cx="11329647" cy="3538451"/>
      </dsp:txXfrm>
    </dsp:sp>
    <dsp:sp modelId="{4FC84B32-D1CC-469D-BDF0-F53E02EEAA9C}">
      <dsp:nvSpPr>
        <dsp:cNvPr id="0" name=""/>
        <dsp:cNvSpPr/>
      </dsp:nvSpPr>
      <dsp:spPr>
        <a:xfrm rot="10800000" flipV="1">
          <a:off x="0" y="0"/>
          <a:ext cx="10738556" cy="16479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SCR MarkeTrak Enhancements – Validations</a:t>
          </a:r>
        </a:p>
      </dsp:txBody>
      <dsp:txXfrm rot="-10800000">
        <a:off x="0" y="0"/>
        <a:ext cx="10738556" cy="16479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181841"/>
          <a:ext cx="11329646" cy="38854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020572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System instances and MarkeTrak Monthly Performance Review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 Data Transparency SLOs –Listserv back-up documentation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MarkeTrak Upgrade status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ERCOT MIS API Functionality Workshop update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Status of proposed SCR and RMGRRs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Discussion on SCR MarkeTrak Validation Enhancements – TXSET 5.0</a:t>
          </a:r>
        </a:p>
      </dsp:txBody>
      <dsp:txXfrm>
        <a:off x="0" y="181841"/>
        <a:ext cx="11329646" cy="3885471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13928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 – July 22nd, Thursday @ 9:30 WebEx</a:t>
          </a:r>
        </a:p>
      </dsp:txBody>
      <dsp:txXfrm>
        <a:off x="0" y="0"/>
        <a:ext cx="10801436" cy="1392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D5E-7DC6-4A1F-BA13-1941024D60BB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D00A-A8CD-4E19-935C-F9607313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7/8/2021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July 13th, 2021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532260"/>
              </p:ext>
            </p:extLst>
          </p:nvPr>
        </p:nvGraphicFramePr>
        <p:xfrm>
          <a:off x="478555" y="1020544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2647866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42601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477886"/>
              </p:ext>
            </p:extLst>
          </p:nvPr>
        </p:nvGraphicFramePr>
        <p:xfrm>
          <a:off x="478555" y="1138335"/>
          <a:ext cx="11329646" cy="488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3989</TotalTime>
  <Words>212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</vt:lpstr>
      <vt:lpstr>Arial Rounded MT Bold</vt:lpstr>
      <vt:lpstr>Calibri</vt:lpstr>
      <vt:lpstr>Calibri Light</vt:lpstr>
      <vt:lpstr>Wingdings</vt:lpstr>
      <vt:lpstr>Retrospect</vt:lpstr>
      <vt:lpstr>TDTMS Update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136</cp:revision>
  <dcterms:created xsi:type="dcterms:W3CDTF">2019-02-27T15:25:50Z</dcterms:created>
  <dcterms:modified xsi:type="dcterms:W3CDTF">2021-07-08T22:58:04Z</dcterms:modified>
</cp:coreProperties>
</file>