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1" r:id="rId5"/>
    <p:sldId id="272" r:id="rId6"/>
    <p:sldId id="273" r:id="rId7"/>
    <p:sldId id="270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586" autoAdjust="0"/>
  </p:normalViewPr>
  <p:slideViewPr>
    <p:cSldViewPr snapToGrid="0">
      <p:cViewPr varScale="1">
        <p:scale>
          <a:sx n="109" d="100"/>
          <a:sy n="109" d="100"/>
        </p:scale>
        <p:origin x="5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Shawn McCreary</a:t>
            </a:r>
          </a:p>
          <a:p>
            <a:r>
              <a:rPr lang="en-US" dirty="0"/>
              <a:t>HITE List Sub-Chair – </a:t>
            </a:r>
            <a:r>
              <a:rPr lang="en-US" dirty="0" err="1"/>
              <a:t>Pushkar</a:t>
            </a:r>
            <a:r>
              <a:rPr lang="en-US" dirty="0"/>
              <a:t> </a:t>
            </a:r>
            <a:r>
              <a:rPr lang="en-US" dirty="0" err="1"/>
              <a:t>Chhajed</a:t>
            </a:r>
            <a:endParaRPr lang="en-US" dirty="0"/>
          </a:p>
          <a:p>
            <a:r>
              <a:rPr lang="en-US" dirty="0" smtClean="0"/>
              <a:t>07/08/2021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1325563"/>
          </a:xfrm>
        </p:spPr>
        <p:txBody>
          <a:bodyPr/>
          <a:lstStyle/>
          <a:p>
            <a:r>
              <a:rPr lang="en-US" dirty="0" smtClean="0"/>
              <a:t>NOGRR215 – Limited Use of 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25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Tabled pending new comments from ERCOT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057" y="207391"/>
            <a:ext cx="10515600" cy="1097534"/>
          </a:xfrm>
        </p:spPr>
        <p:txBody>
          <a:bodyPr>
            <a:normAutofit fontScale="90000"/>
          </a:bodyPr>
          <a:lstStyle/>
          <a:p>
            <a:r>
              <a:rPr lang="en-US" dirty="0"/>
              <a:t>NPRR1056, Market Impact Generic Transmission Constraint (GTC) Notification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057" y="1835150"/>
            <a:ext cx="10515600" cy="4351338"/>
          </a:xfrm>
        </p:spPr>
        <p:txBody>
          <a:bodyPr/>
          <a:lstStyle/>
          <a:p>
            <a:r>
              <a:rPr lang="en-US" dirty="0" smtClean="0"/>
              <a:t>Tabled</a:t>
            </a:r>
          </a:p>
        </p:txBody>
      </p:sp>
    </p:spTree>
    <p:extLst>
      <p:ext uri="{BB962C8B-B14F-4D97-AF65-F5344CB8AC3E}">
        <p14:creationId xmlns:p14="http://schemas.microsoft.com/office/powerpoint/2010/main" val="355245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269"/>
            <a:ext cx="10515600" cy="1596420"/>
          </a:xfrm>
        </p:spPr>
        <p:txBody>
          <a:bodyPr>
            <a:normAutofit fontScale="90000"/>
          </a:bodyPr>
          <a:lstStyle/>
          <a:p>
            <a:r>
              <a:rPr lang="en-US" dirty="0"/>
              <a:t>NOGRR223 </a:t>
            </a:r>
            <a:r>
              <a:rPr lang="en-US" dirty="0" smtClean="0"/>
              <a:t>- Add </a:t>
            </a:r>
            <a:r>
              <a:rPr lang="en-US" dirty="0"/>
              <a:t>Phasor Measurement Recording Equipment Requirement to Modified Generating Facilities in Interconnection Process.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ERCOT comments filed on 6/10/2021 were reviewed and discussed</a:t>
            </a:r>
          </a:p>
          <a:p>
            <a:r>
              <a:rPr lang="en-US" dirty="0" smtClean="0"/>
              <a:t>Stakeholders are reviewing </a:t>
            </a:r>
            <a:r>
              <a:rPr lang="en-US" smtClean="0"/>
              <a:t>comments presented by ERCOT</a:t>
            </a:r>
            <a:endParaRPr lang="en-US" dirty="0" smtClean="0"/>
          </a:p>
          <a:p>
            <a:r>
              <a:rPr lang="en-US" dirty="0" smtClean="0"/>
              <a:t>Tabled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0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NOGRR227 - </a:t>
            </a:r>
            <a:r>
              <a:rPr lang="en-US" sz="3600" dirty="0"/>
              <a:t>Add Phasor Measurement Recording Equipment Location for Main Power Transformer for Intermittent Renewable Resource (</a:t>
            </a:r>
            <a:r>
              <a:rPr lang="en-US" sz="3600" dirty="0" smtClean="0"/>
              <a:t>IRR)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to endorse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5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NOGRR226 </a:t>
            </a:r>
            <a:r>
              <a:rPr lang="en-US" dirty="0" smtClean="0"/>
              <a:t>- Revision </a:t>
            </a:r>
            <a:r>
              <a:rPr lang="en-US" dirty="0"/>
              <a:t>to 5% Transmission Operator (TO) Load Shedding Relay Set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ERCOT gave a presentation on some of the impact of this change.</a:t>
            </a:r>
          </a:p>
          <a:p>
            <a:r>
              <a:rPr lang="en-US" dirty="0" smtClean="0"/>
              <a:t>Nikita to present information to 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8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Conditions List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f</a:t>
            </a:r>
            <a:r>
              <a:rPr lang="en-US" dirty="0" smtClean="0"/>
              <a:t>ollowing Emergency Conditions List items were assigned on a voluntary basis for small group discussions. The results of these discussion will be presented at OWG for discussion. </a:t>
            </a:r>
          </a:p>
          <a:p>
            <a:r>
              <a:rPr lang="en-US" dirty="0" smtClean="0"/>
              <a:t>Item # Assignments</a:t>
            </a:r>
          </a:p>
          <a:p>
            <a:r>
              <a:rPr lang="en-US" dirty="0" smtClean="0"/>
              <a:t>4, 33 and 106 - Blake Gross </a:t>
            </a:r>
          </a:p>
          <a:p>
            <a:pPr lvl="1"/>
            <a:r>
              <a:rPr lang="en-US" dirty="0" smtClean="0"/>
              <a:t>4 - Load </a:t>
            </a:r>
            <a:r>
              <a:rPr lang="en-US" dirty="0"/>
              <a:t>Shed </a:t>
            </a:r>
            <a:r>
              <a:rPr lang="en-US" dirty="0" smtClean="0"/>
              <a:t>Practices, 33 Load Shed Tables </a:t>
            </a:r>
            <a:r>
              <a:rPr lang="en-US" dirty="0"/>
              <a:t>- PUC </a:t>
            </a:r>
            <a:r>
              <a:rPr lang="en-US" dirty="0" smtClean="0"/>
              <a:t>directives are expected to determine actions </a:t>
            </a:r>
          </a:p>
          <a:p>
            <a:pPr lvl="1"/>
            <a:r>
              <a:rPr lang="en-US" dirty="0" smtClean="0"/>
              <a:t>122 - Dynamic Load Shed - will require additional data analysis to determine if it is feasible to adjust load shed tables dynamically prior to or during event</a:t>
            </a:r>
          </a:p>
          <a:p>
            <a:r>
              <a:rPr lang="en-US" dirty="0" smtClean="0"/>
              <a:t>5 - Outage Scheduler – Ian Haley – No update</a:t>
            </a:r>
          </a:p>
          <a:p>
            <a:r>
              <a:rPr lang="en-US" dirty="0" smtClean="0"/>
              <a:t>6</a:t>
            </a:r>
            <a:r>
              <a:rPr lang="en-US" dirty="0"/>
              <a:t> </a:t>
            </a:r>
            <a:r>
              <a:rPr lang="en-US" dirty="0" smtClean="0"/>
              <a:t>- Resource Telemetry – Lori Simpson – No update</a:t>
            </a:r>
          </a:p>
        </p:txBody>
      </p:sp>
    </p:spTree>
    <p:extLst>
      <p:ext uri="{BB962C8B-B14F-4D97-AF65-F5344CB8AC3E}">
        <p14:creationId xmlns:p14="http://schemas.microsoft.com/office/powerpoint/2010/main" val="410313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Conditions List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41 </a:t>
            </a:r>
            <a:r>
              <a:rPr lang="en-US" dirty="0"/>
              <a:t>and 106 </a:t>
            </a:r>
            <a:r>
              <a:rPr lang="en-US" dirty="0" smtClean="0"/>
              <a:t>- Performance of DC Ties – </a:t>
            </a:r>
            <a:r>
              <a:rPr lang="en-US" dirty="0"/>
              <a:t>Chad </a:t>
            </a:r>
            <a:r>
              <a:rPr lang="en-US" dirty="0" smtClean="0"/>
              <a:t>Thompson </a:t>
            </a:r>
          </a:p>
          <a:p>
            <a:pPr lvl="1"/>
            <a:r>
              <a:rPr lang="en-US" dirty="0" smtClean="0"/>
              <a:t>It was determined that the DC Ties were available and functional during the event, but schedules were curtailed due to loss of generation on both sides of the ties.</a:t>
            </a:r>
          </a:p>
          <a:p>
            <a:pPr lvl="1"/>
            <a:r>
              <a:rPr lang="en-US" dirty="0" smtClean="0"/>
              <a:t>OWG completed the review of these items and determined no changes are needed</a:t>
            </a:r>
          </a:p>
          <a:p>
            <a:r>
              <a:rPr lang="en-US" dirty="0" smtClean="0"/>
              <a:t>49 - Energy Emergency Alert Review </a:t>
            </a:r>
          </a:p>
          <a:p>
            <a:pPr lvl="1"/>
            <a:r>
              <a:rPr lang="en-US" dirty="0" smtClean="0"/>
              <a:t>David Detelich has volunteered to lead discussions on this item</a:t>
            </a:r>
          </a:p>
          <a:p>
            <a:r>
              <a:rPr lang="en-US" dirty="0" smtClean="0"/>
              <a:t>51 -  Review GTC Management During EEA </a:t>
            </a:r>
          </a:p>
          <a:p>
            <a:pPr lvl="1"/>
            <a:r>
              <a:rPr lang="en-US" dirty="0" smtClean="0"/>
              <a:t>Joint discussions with CMWG will continue</a:t>
            </a:r>
          </a:p>
          <a:p>
            <a:r>
              <a:rPr lang="en-US" dirty="0" smtClean="0"/>
              <a:t>73 - Review PRC EEA Trigger and ORDC Min. Reserve Levels – No update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74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3345</TotalTime>
  <Words>344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Operations Working Group </vt:lpstr>
      <vt:lpstr>NOGRR215 – Limited Use of RAS</vt:lpstr>
      <vt:lpstr>NPRR1056, Market Impact Generic Transmission Constraint (GTC) Notification</vt:lpstr>
      <vt:lpstr>NOGRR223 - Add Phasor Measurement Recording Equipment Requirement to Modified Generating Facilities in Interconnection Process.</vt:lpstr>
      <vt:lpstr>NOGRR227 - Add Phasor Measurement Recording Equipment Location for Main Power Transformer for Intermittent Renewable Resource (IRR)</vt:lpstr>
      <vt:lpstr>NOGRR226 - Revision to 5% Transmission Operator (TO) Load Shedding Relay Set Point</vt:lpstr>
      <vt:lpstr>Emergency Conditions List Review</vt:lpstr>
      <vt:lpstr>Emergency Conditions List Review</vt:lpstr>
    </vt:vector>
  </TitlesOfParts>
  <Company>Garland Power &amp; 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Carter, Matt</dc:creator>
  <cp:lastModifiedBy>Floyd, Rickey</cp:lastModifiedBy>
  <cp:revision>225</cp:revision>
  <dcterms:created xsi:type="dcterms:W3CDTF">2017-05-03T20:12:06Z</dcterms:created>
  <dcterms:modified xsi:type="dcterms:W3CDTF">2021-07-07T11:14:43Z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