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2"/>
  </p:sldMasterIdLst>
  <p:notesMasterIdLst>
    <p:notesMasterId r:id="rId6"/>
  </p:notesMasterIdLst>
  <p:handoutMasterIdLst>
    <p:handoutMasterId r:id="rId7"/>
  </p:handoutMasterIdLst>
  <p:sldIdLst>
    <p:sldId id="268" r:id="rId3"/>
    <p:sldId id="267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63" autoAdjust="0"/>
    <p:restoredTop sz="94660"/>
  </p:normalViewPr>
  <p:slideViewPr>
    <p:cSldViewPr>
      <p:cViewPr varScale="1">
        <p:scale>
          <a:sx n="81" d="100"/>
          <a:sy n="81" d="100"/>
        </p:scale>
        <p:origin x="1219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5" d="100"/>
          <a:sy n="45" d="100"/>
        </p:scale>
        <p:origin x="2280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6E9F4A-4066-491C-8F25-BCC5643327B9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C5BAE-5329-436C-BB9D-CF26C62919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480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47C23-70FF-4D54-8A37-93BEF4D37D87}" type="datetimeFigureOut">
              <a:rPr lang="en-US" smtClean="0"/>
              <a:t>7/7/2021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38A51B-00BD-480F-A961-AEEFF753F5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53332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883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329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38A51B-00BD-480F-A961-AEEFF753F5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29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384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64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5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37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44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319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45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6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December TAC &amp; Board of Directors Update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9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1/9/2018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December TAC &amp; Board of Directors Update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4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1/9/2018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December TAC &amp; Board of Directors Update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1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US"/>
              <a:t>1/9/2018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December TAC &amp; Board of Directors Update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DEDA31E-5185-4CB0-88E0-309A95713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259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calendar/2021/6/23/214202-TAC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ercot.com/content/wcm/key_documents_lists/214203/2021_TAC_Combined_Ballot_20210623.xls" TargetMode="External"/><Relationship Id="rId5" Type="http://schemas.openxmlformats.org/officeDocument/2006/relationships/hyperlink" Target="http://www.ercot.com/content/wcm/key_documents_lists/27308/Emergency_Conditions_List_TAC_062321.xlsx" TargetMode="External"/><Relationship Id="rId4" Type="http://schemas.openxmlformats.org/officeDocument/2006/relationships/hyperlink" Target="http://www.ercot.com/calendar/2021/6/30/234397-TAC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TAC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July 13, </a:t>
            </a:r>
            <a:r>
              <a:rPr lang="en-US" dirty="0" smtClean="0"/>
              <a:t>2021</a:t>
            </a:r>
          </a:p>
          <a:p>
            <a:r>
              <a:rPr lang="en-US" dirty="0" smtClean="0"/>
              <a:t>Jim Lee – </a:t>
            </a:r>
            <a:r>
              <a:rPr lang="en-US" dirty="0" err="1" smtClean="0"/>
              <a:t>rms</a:t>
            </a:r>
            <a:r>
              <a:rPr lang="en-US" dirty="0" smtClean="0"/>
              <a:t> chair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81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97061" y="115887"/>
            <a:ext cx="7518400" cy="646113"/>
          </a:xfrm>
        </p:spPr>
        <p:txBody>
          <a:bodyPr>
            <a:normAutofit/>
          </a:bodyPr>
          <a:lstStyle/>
          <a:p>
            <a:r>
              <a:rPr lang="en-US" sz="4000" b="1" dirty="0"/>
              <a:t>TAC Highlights – </a:t>
            </a:r>
            <a:r>
              <a:rPr lang="en-US" sz="4000" b="1" dirty="0" smtClean="0">
                <a:hlinkClick r:id="rId3"/>
              </a:rPr>
              <a:t>June 23</a:t>
            </a:r>
            <a:r>
              <a:rPr lang="en-US" sz="4000" b="1" dirty="0" smtClean="0"/>
              <a:t> &amp; </a:t>
            </a:r>
            <a:r>
              <a:rPr lang="en-US" sz="4000" b="1" dirty="0" smtClean="0">
                <a:hlinkClick r:id="rId4"/>
              </a:rPr>
              <a:t>June 30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0999" y="838201"/>
            <a:ext cx="8028363" cy="5486400"/>
          </a:xfrm>
        </p:spPr>
        <p:txBody>
          <a:bodyPr>
            <a:normAutofit fontScale="92500" lnSpcReduction="10000"/>
          </a:bodyPr>
          <a:lstStyle/>
          <a:p>
            <a:pPr marL="0" lvl="1" indent="0">
              <a:buNone/>
            </a:pPr>
            <a:r>
              <a:rPr lang="en-US" sz="800" b="1" u="sng" dirty="0" smtClean="0"/>
              <a:t/>
            </a:r>
            <a:br>
              <a:rPr lang="en-US" sz="800" b="1" u="sng" dirty="0" smtClean="0"/>
            </a:br>
            <a:r>
              <a:rPr lang="en-US" sz="2000" b="1" u="sng" dirty="0" smtClean="0"/>
              <a:t>Discussion Highlights:</a:t>
            </a:r>
            <a:endParaRPr lang="en-US" sz="900" b="1" u="sng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1900" dirty="0" smtClean="0"/>
              <a:t>Reviewed updates to </a:t>
            </a:r>
            <a:r>
              <a:rPr lang="en-US" sz="1900" dirty="0" smtClean="0">
                <a:hlinkClick r:id="rId5"/>
              </a:rPr>
              <a:t>Emergency Conditions Issues List </a:t>
            </a:r>
            <a:r>
              <a:rPr lang="en-US" sz="1900" dirty="0" smtClean="0"/>
              <a:t>&amp; </a:t>
            </a:r>
            <a:r>
              <a:rPr lang="en-US" sz="1900" dirty="0" smtClean="0"/>
              <a:t>endorsed each Subcommittee’s updates and progress</a:t>
            </a:r>
          </a:p>
          <a:p>
            <a:pPr marL="891540" lvl="4" indent="-342900">
              <a:buFont typeface="Arial" panose="020B0604020202020204" pitchFamily="34" charset="0"/>
              <a:buChar char="•"/>
            </a:pPr>
            <a:r>
              <a:rPr lang="en-US" sz="1700" dirty="0" smtClean="0"/>
              <a:t>RMS/RECTF updates are available in the hyperlinked matrix under “RMS Notes”</a:t>
            </a:r>
            <a:endParaRPr lang="en-US" sz="17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1900" dirty="0" smtClean="0"/>
              <a:t>Updated guidance and trajectory of Passport project – ERCOT pivoting focus to EMS upgrade while readjusting plans for Real-time Co-optimization, Contingency Reserve Service, and Single Model Energy Storage Resources.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1900" dirty="0" smtClean="0"/>
              <a:t>Held a Special TAC meeting on June 30</a:t>
            </a:r>
            <a:r>
              <a:rPr lang="en-US" sz="1900" baseline="30000" dirty="0" smtClean="0"/>
              <a:t>th</a:t>
            </a:r>
            <a:r>
              <a:rPr lang="en-US" sz="1900" dirty="0" smtClean="0"/>
              <a:t> to discuss the High Forecast Variability Risk Process (OBDRR031) and Resumption of In-Person Stakeholder Meetings.</a:t>
            </a:r>
          </a:p>
          <a:p>
            <a:pPr marL="708660" lvl="3" indent="-342900">
              <a:buFont typeface="Arial" panose="020B0604020202020204" pitchFamily="34" charset="0"/>
              <a:buChar char="•"/>
            </a:pPr>
            <a:r>
              <a:rPr lang="en-US" sz="1900" dirty="0" smtClean="0"/>
              <a:t>OBDRR031, Change Non-Spinning Reserve Service Deployment was approved with 2 opposing votes</a:t>
            </a:r>
          </a:p>
          <a:p>
            <a:pPr marL="708660" lvl="3" indent="-342900">
              <a:buFont typeface="Arial" panose="020B0604020202020204" pitchFamily="34" charset="0"/>
              <a:buChar char="•"/>
            </a:pPr>
            <a:r>
              <a:rPr lang="en-US" sz="1900" dirty="0" smtClean="0"/>
              <a:t>ERCOT will resume in-person meetings starting with the September 1</a:t>
            </a:r>
            <a:r>
              <a:rPr lang="en-US" sz="1900" baseline="30000" dirty="0" smtClean="0"/>
              <a:t>st</a:t>
            </a:r>
            <a:r>
              <a:rPr lang="en-US" sz="1900" dirty="0" smtClean="0"/>
              <a:t> WMS meeting</a:t>
            </a:r>
            <a:endParaRPr lang="en-US" sz="1900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b="1" u="sng" dirty="0" smtClean="0"/>
              <a:t>TAC Voting Items: </a:t>
            </a:r>
            <a:endParaRPr lang="en-US" b="1" u="sng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en-US" b="1" u="sng" dirty="0" smtClean="0">
                <a:hlinkClick r:id="rId6"/>
              </a:rPr>
              <a:t>Combined Ballot</a:t>
            </a:r>
            <a:r>
              <a:rPr lang="en-US" b="1" u="sng" dirty="0" smtClean="0"/>
              <a:t> – </a:t>
            </a:r>
            <a:r>
              <a:rPr lang="en-US" dirty="0" smtClean="0"/>
              <a:t>  NPRR995, NPRR1005, NPRR1063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NOGRR210, RRGRR025, RRGRR028, PGRR089 </a:t>
            </a:r>
          </a:p>
          <a:p>
            <a:pPr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/>
              <a:t>WMS Goals</a:t>
            </a:r>
          </a:p>
          <a:p>
            <a:pPr marL="0" indent="0">
              <a:lnSpc>
                <a:spcPct val="100000"/>
              </a:lnSpc>
              <a:buNone/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 smtClean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15F28AF-C8F2-4201-A7AC-CCCAA0DD0B75}"/>
              </a:ext>
            </a:extLst>
          </p:cNvPr>
          <p:cNvCxnSpPr/>
          <p:nvPr/>
        </p:nvCxnSpPr>
        <p:spPr>
          <a:xfrm>
            <a:off x="685800" y="838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799451-ED23-4192-A317-AFB1DD03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288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3"/>
          <a:stretch>
            <a:fillRect/>
          </a:stretch>
        </p:blipFill>
        <p:spPr>
          <a:xfrm>
            <a:off x="3552192" y="2567149"/>
            <a:ext cx="2145978" cy="2145978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15F28AF-C8F2-4201-A7AC-CCCAA0DD0B75}"/>
              </a:ext>
            </a:extLst>
          </p:cNvPr>
          <p:cNvCxnSpPr/>
          <p:nvPr/>
        </p:nvCxnSpPr>
        <p:spPr>
          <a:xfrm>
            <a:off x="685800" y="838200"/>
            <a:ext cx="7162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A799451-ED23-4192-A317-AFB1DD03D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5344" y="6459786"/>
            <a:ext cx="984019" cy="365125"/>
          </a:xfrm>
        </p:spPr>
        <p:txBody>
          <a:bodyPr/>
          <a:lstStyle/>
          <a:p>
            <a:fld id="{EDEDA31E-5185-4CB0-88E0-309A957138B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95820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e9c0b8d7-bdb4-4fd3-b62a-f50327aaefce" origin="autoSelectedSuggestion">
  <element uid="c5f8eb12-5b27-439d-aaa6-3402af626fa3" value=""/>
  <element uid="c64218ab-b8d1-40b6-a478-cb8be1e10ecc" value=""/>
</sisl>
</file>

<file path=customXml/itemProps1.xml><?xml version="1.0" encoding="utf-8"?>
<ds:datastoreItem xmlns:ds="http://schemas.openxmlformats.org/officeDocument/2006/customXml" ds:itemID="{1C712C5D-CFB0-48EA-98C3-864164357757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15744</TotalTime>
  <Words>161</Words>
  <Application>Microsoft Office PowerPoint</Application>
  <PresentationFormat>On-screen Show (4:3)</PresentationFormat>
  <Paragraphs>20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Retrospect</vt:lpstr>
      <vt:lpstr>TAC Update</vt:lpstr>
      <vt:lpstr>TAC Highlights – June 23 &amp; June 30</vt:lpstr>
      <vt:lpstr>PowerPoint Presentation</vt:lpstr>
    </vt:vector>
  </TitlesOfParts>
  <Company>NRG Energy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TAC update to RMS</dc:title>
  <dc:creator>Jim Lee</dc:creator>
  <cp:keywords/>
  <cp:lastModifiedBy>s262089</cp:lastModifiedBy>
  <cp:revision>198</cp:revision>
  <cp:lastPrinted>2018-11-28T18:48:20Z</cp:lastPrinted>
  <dcterms:created xsi:type="dcterms:W3CDTF">2018-01-08T22:15:17Z</dcterms:created>
  <dcterms:modified xsi:type="dcterms:W3CDTF">2021-07-07T18:58:49Z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66fbd887-84f1-44c6-b614-caad1dd41da1</vt:lpwstr>
  </property>
  <property fmtid="{D5CDD505-2E9C-101B-9397-08002B2CF9AE}" pid="3" name="bjSaver">
    <vt:lpwstr>hVeZjyyepu7wfUb3kwBo4T82bAn9HrXq</vt:lpwstr>
  </property>
  <property fmtid="{D5CDD505-2E9C-101B-9397-08002B2CF9AE}" pid="4" name="bjDocumentSecurityLabel">
    <vt:lpwstr>AEP Public</vt:lpwstr>
  </property>
  <property fmtid="{D5CDD505-2E9C-101B-9397-08002B2CF9AE}" pid="5" name="bjDocumentLabelXML">
    <vt:lpwstr>&lt;?xml version="1.0" encoding="us-ascii"?&gt;&lt;sisl xmlns:xsi="http://www.w3.org/2001/XMLSchema-instance" xmlns:xsd="http://www.w3.org/2001/XMLSchema" sislVersion="0" policy="e9c0b8d7-bdb4-4fd3-b62a-f50327aaefce" origin="autoSelectedSuggestion" xmlns="http://w</vt:lpwstr>
  </property>
  <property fmtid="{D5CDD505-2E9C-101B-9397-08002B2CF9AE}" pid="6" name="bjDocumentLabelXML-0">
    <vt:lpwstr>ww.boldonjames.com/2008/01/sie/internal/label"&gt;&lt;element uid="c5f8eb12-5b27-439d-aaa6-3402af626fa3" value="" /&gt;&lt;element uid="c64218ab-b8d1-40b6-a478-cb8be1e10ecc" value="" /&gt;&lt;/sisl&gt;</vt:lpwstr>
  </property>
  <property fmtid="{D5CDD505-2E9C-101B-9397-08002B2CF9AE}" pid="7" name="Visual Markings Removed">
    <vt:lpwstr>No</vt:lpwstr>
  </property>
</Properties>
</file>