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4"/>
  </p:notesMasterIdLst>
  <p:handoutMasterIdLst>
    <p:handoutMasterId r:id="rId15"/>
  </p:handoutMasterIdLst>
  <p:sldIdLst>
    <p:sldId id="260" r:id="rId6"/>
    <p:sldId id="303" r:id="rId7"/>
    <p:sldId id="324" r:id="rId8"/>
    <p:sldId id="323" r:id="rId9"/>
    <p:sldId id="322" r:id="rId10"/>
    <p:sldId id="319" r:id="rId11"/>
    <p:sldId id="321" r:id="rId12"/>
    <p:sldId id="311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6/29/2021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5131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46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9345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8255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16530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8408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5494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6217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819400"/>
            <a:ext cx="52578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Renewable Energy Credit Project Update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/>
              <a:t>Don Tucker</a:t>
            </a:r>
          </a:p>
          <a:p>
            <a:r>
              <a:rPr lang="en-US" dirty="0"/>
              <a:t>Manager Settlements Metering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July 2021 RMS &amp; WMS 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pPr lvl="1"/>
            <a:r>
              <a:rPr lang="en-US" sz="3200" dirty="0"/>
              <a:t>Limited Duration Market Facing I-test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81000" y="914400"/>
            <a:ext cx="8153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u="sng" dirty="0"/>
              <a:t>Opens</a:t>
            </a:r>
            <a:r>
              <a:rPr lang="en-US" sz="2400" dirty="0"/>
              <a:t> morning of </a:t>
            </a:r>
            <a:r>
              <a:rPr lang="en-US" sz="2400" u="sng" dirty="0"/>
              <a:t>Friday July 16</a:t>
            </a:r>
            <a:r>
              <a:rPr lang="en-US" sz="2400" u="sng" baseline="30000" dirty="0"/>
              <a:t>th</a:t>
            </a:r>
            <a:endParaRPr lang="en-US" sz="2400" u="sng" dirty="0"/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ERCOT will load users provided through the mapping responses and initiate email to users</a:t>
            </a:r>
          </a:p>
          <a:p>
            <a:pPr marL="1200150" lvl="3" indent="-285750">
              <a:buFont typeface="Arial" panose="020B0604020202020204" pitchFamily="34" charset="0"/>
              <a:buChar char="•"/>
            </a:pPr>
            <a:r>
              <a:rPr lang="en-US" sz="2000" dirty="0"/>
              <a:t>Users to follow email instructions to gain access to their REC accounts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Access for account administrators with no mapping provided</a:t>
            </a:r>
          </a:p>
          <a:p>
            <a:pPr marL="1200150" lvl="3" indent="-285750">
              <a:buFont typeface="Arial" panose="020B0604020202020204" pitchFamily="34" charset="0"/>
              <a:buChar char="•"/>
            </a:pPr>
            <a:r>
              <a:rPr lang="en-US" dirty="0"/>
              <a:t>REC account admin will need to send a request to recadmin@ercot.com to be added to the account</a:t>
            </a:r>
          </a:p>
          <a:p>
            <a:pPr marL="1200150" lvl="3" indent="-285750">
              <a:buFont typeface="Arial" panose="020B0604020202020204" pitchFamily="34" charset="0"/>
              <a:buChar char="•"/>
            </a:pPr>
            <a:r>
              <a:rPr lang="en-US" dirty="0"/>
              <a:t>Email will be generated once the admin is added to the account</a:t>
            </a:r>
          </a:p>
          <a:p>
            <a:pPr marL="1200150" lvl="3" indent="-285750">
              <a:buFont typeface="Arial" panose="020B0604020202020204" pitchFamily="34" charset="0"/>
              <a:buChar char="•"/>
            </a:pPr>
            <a:endParaRPr lang="en-US" sz="1200" u="sng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400" u="sng" dirty="0"/>
              <a:t>Closes</a:t>
            </a:r>
            <a:r>
              <a:rPr lang="en-US" sz="2400" dirty="0"/>
              <a:t> afternoon of </a:t>
            </a:r>
            <a:r>
              <a:rPr lang="en-US" sz="2400" u="sng" dirty="0"/>
              <a:t>Friday July 23</a:t>
            </a:r>
            <a:r>
              <a:rPr lang="en-US" sz="2400" u="sng" baseline="30000" dirty="0"/>
              <a:t>rd</a:t>
            </a:r>
            <a:r>
              <a:rPr lang="en-US" sz="2400" dirty="0"/>
              <a:t>, 4:00 pm </a:t>
            </a:r>
            <a:r>
              <a:rPr lang="en-US" sz="2400" dirty="0" err="1"/>
              <a:t>ish</a:t>
            </a:r>
            <a:endParaRPr lang="en-US" sz="2400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400" u="sng" dirty="0"/>
              <a:t>URL link</a:t>
            </a:r>
            <a:r>
              <a:rPr lang="en-US" sz="2400" dirty="0"/>
              <a:t> to the test environment 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Will be sent, via Email, to account admins prior to July 16</a:t>
            </a:r>
            <a:r>
              <a:rPr lang="en-US" sz="2000" baseline="30000" dirty="0"/>
              <a:t>th</a:t>
            </a:r>
            <a:endParaRPr lang="en-US" sz="2000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Account admins to provide the URL link to account users</a:t>
            </a:r>
          </a:p>
          <a:p>
            <a:pPr marL="0" lvl="1"/>
            <a:endParaRPr lang="en-US" sz="20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705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pPr lvl="1"/>
            <a:r>
              <a:rPr lang="en-US" sz="3200" dirty="0"/>
              <a:t>Web-ex Sessions for Questions or Issues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81000" y="914400"/>
            <a:ext cx="8153400" cy="53091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Session 1 Friday July 16</a:t>
            </a:r>
            <a:r>
              <a:rPr lang="en-US" sz="2400" baseline="30000" dirty="0"/>
              <a:t>th</a:t>
            </a:r>
            <a:r>
              <a:rPr lang="en-US" sz="2400" dirty="0"/>
              <a:t> </a:t>
            </a:r>
          </a:p>
          <a:p>
            <a:pPr marL="1200150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Web-ex link via ERCOT Meeting Calendar </a:t>
            </a:r>
          </a:p>
          <a:p>
            <a:pPr marL="1200150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Start at 1:00 pm</a:t>
            </a:r>
          </a:p>
          <a:p>
            <a:pPr marL="1657350" lvl="4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Sign in available at 12:45 pm</a:t>
            </a:r>
          </a:p>
          <a:p>
            <a:pPr marL="1200150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Stop at 3:00 pm </a:t>
            </a:r>
          </a:p>
          <a:p>
            <a:pPr marL="2857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Session 2 Wednesday July 21</a:t>
            </a:r>
            <a:r>
              <a:rPr lang="en-US" sz="2400" baseline="30000" dirty="0"/>
              <a:t>st</a:t>
            </a:r>
            <a:r>
              <a:rPr lang="en-US" sz="2400" dirty="0"/>
              <a:t> </a:t>
            </a:r>
          </a:p>
          <a:p>
            <a:pPr marL="1200150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Web-ex link via ERCOT Meeting Calendar </a:t>
            </a:r>
          </a:p>
          <a:p>
            <a:pPr marL="1200150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Start at 9:30 am </a:t>
            </a:r>
          </a:p>
          <a:p>
            <a:pPr marL="1657350" lvl="4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Sign in available at 9:15 am</a:t>
            </a:r>
          </a:p>
          <a:p>
            <a:pPr marL="1200150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Stop at 11:30 am </a:t>
            </a:r>
          </a:p>
          <a:p>
            <a:pPr marL="1200150" lvl="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294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pPr lvl="1"/>
            <a:r>
              <a:rPr lang="en-US" sz="3200" dirty="0"/>
              <a:t>Appendix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43000" y="2598003"/>
            <a:ext cx="73914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Previously provided information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Objectives of the testing</a:t>
            </a:r>
          </a:p>
          <a:p>
            <a:pPr marL="742950" lvl="2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Auth0 login process</a:t>
            </a:r>
          </a:p>
        </p:txBody>
      </p:sp>
    </p:spTree>
    <p:extLst>
      <p:ext uri="{BB962C8B-B14F-4D97-AF65-F5344CB8AC3E}">
        <p14:creationId xmlns:p14="http://schemas.microsoft.com/office/powerpoint/2010/main" val="1385158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pPr lvl="1"/>
            <a:r>
              <a:rPr lang="en-US" sz="3200" dirty="0"/>
              <a:t>Market I-test Objectives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81000" y="914400"/>
            <a:ext cx="81534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Trial run with new user login process</a:t>
            </a:r>
          </a:p>
          <a:p>
            <a:pPr marL="2857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View changes prior to production release</a:t>
            </a:r>
          </a:p>
          <a:p>
            <a:pPr marL="2857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Verify mapping of users to email was as expected</a:t>
            </a:r>
          </a:p>
          <a:p>
            <a:pPr marL="2857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lvl="1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Provide feedback on anything that looks like a defect or appears to be out of place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2457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>
                <a:latin typeface="TradeGothic LT" panose="020B0506030503020504" pitchFamily="34" charset="0"/>
                <a:ea typeface="TradeGothic LT" panose="020B0506030503020504" pitchFamily="34" charset="0"/>
              </a:rPr>
              <a:t>AUTH0 Login - Existing User Migration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914400"/>
            <a:ext cx="8001000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ERCOT adds user email based on account administrator user mapping responses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600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/>
              <a:t>User receives email with a password reset link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00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/>
              <a:t>User clicks on the link and updates/sets their password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00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/>
              <a:t>User initiates sign into the application from the REC website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00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/>
              <a:t>User will be prompted to enter their phone number 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00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/>
              <a:t>User enters their phone number for multi-factor authentication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00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/>
              <a:t>User receives a text message &amp; enters the code to verify identity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00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/>
              <a:t>User receives a recovery code that will allow them to sign in without their phone (in case of loss)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00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/>
              <a:t>User confirms receipt of the code, and is re-directed into the application via a "continue" link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00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/>
              <a:t>User is immediately presented with the ERCOT Terms of Use Policy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00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/>
              <a:t>User agrees to the terms of use &amp; has access to the REC Dashboard</a:t>
            </a:r>
          </a:p>
          <a:p>
            <a:pPr marL="1200150" lvl="3" indent="-285750">
              <a:buFont typeface="Arial" panose="020B0604020202020204" pitchFamily="34" charset="0"/>
              <a:buChar char="•"/>
            </a:pPr>
            <a:r>
              <a:rPr lang="en-US" sz="1600" dirty="0"/>
              <a:t>If user does not agree, they are forcibly logged out of the application  </a:t>
            </a:r>
          </a:p>
          <a:p>
            <a:pPr marL="1200150" lvl="3" indent="-285750">
              <a:buFont typeface="Arial" panose="020B0604020202020204" pitchFamily="34" charset="0"/>
              <a:buChar char="•"/>
            </a:pPr>
            <a:r>
              <a:rPr lang="en-US" sz="1600" dirty="0"/>
              <a:t>If the user attempts to login again the same Terms of Use are presented </a:t>
            </a:r>
          </a:p>
        </p:txBody>
      </p:sp>
    </p:spTree>
    <p:extLst>
      <p:ext uri="{BB962C8B-B14F-4D97-AF65-F5344CB8AC3E}">
        <p14:creationId xmlns:p14="http://schemas.microsoft.com/office/powerpoint/2010/main" val="207150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>
                <a:latin typeface="TradeGothic LT" panose="020B0506030503020504" pitchFamily="34" charset="0"/>
                <a:ea typeface="TradeGothic LT" panose="020B0506030503020504" pitchFamily="34" charset="0"/>
              </a:rPr>
              <a:t>AUTH0 Login – New User Added by Account Admin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914400"/>
            <a:ext cx="8001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Account Admin adds user email as an authorized user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600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/>
              <a:t>User receives email with a password reset link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00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/>
              <a:t>User clicks on the link and updates/sets their password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00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/>
              <a:t>User initiates sign into the application from the REC website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00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/>
              <a:t>User will be prompted to enter their phone number 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00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/>
              <a:t>User enters their phone number for multi-factor authentication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00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/>
              <a:t>User receives a text message &amp; enters the code to verify identity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00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/>
              <a:t>User receives a recovery code that will allow them to sign in without their phone (in case of loss)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00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/>
              <a:t>User confirms receipt of the code, and is re-directed into the application via a "continue" link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00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/>
              <a:t>User is immediately presented with the ERCOT Terms of Use Policy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00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/>
              <a:t>User agrees to the terms of use &amp; has access to the REC Dashboard</a:t>
            </a:r>
          </a:p>
          <a:p>
            <a:pPr marL="1200150" lvl="3" indent="-285750">
              <a:buFont typeface="Arial" panose="020B0604020202020204" pitchFamily="34" charset="0"/>
              <a:buChar char="•"/>
            </a:pPr>
            <a:r>
              <a:rPr lang="en-US" sz="1600" dirty="0"/>
              <a:t>If user does not agree, they are forcibly logged out of the application  </a:t>
            </a:r>
          </a:p>
          <a:p>
            <a:pPr marL="1200150" lvl="3" indent="-285750">
              <a:buFont typeface="Arial" panose="020B0604020202020204" pitchFamily="34" charset="0"/>
              <a:buChar char="•"/>
            </a:pPr>
            <a:r>
              <a:rPr lang="en-US" sz="1600" dirty="0"/>
              <a:t>If the user attempts to login again the same Terms of Use are presented </a:t>
            </a:r>
          </a:p>
        </p:txBody>
      </p:sp>
    </p:spTree>
    <p:extLst>
      <p:ext uri="{BB962C8B-B14F-4D97-AF65-F5344CB8AC3E}">
        <p14:creationId xmlns:p14="http://schemas.microsoft.com/office/powerpoint/2010/main" val="2176606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914400"/>
            <a:ext cx="8001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sz="4800" dirty="0"/>
          </a:p>
          <a:p>
            <a:pPr marL="457200" lvl="2"/>
            <a:r>
              <a:rPr lang="en-US" sz="4800" dirty="0"/>
              <a:t>	Questions or Discussion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1194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8462</TotalTime>
  <Words>596</Words>
  <Application>Microsoft Office PowerPoint</Application>
  <PresentationFormat>On-screen Show (4:3)</PresentationFormat>
  <Paragraphs>112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TradeGothic LT</vt:lpstr>
      <vt:lpstr>1_Custom Design</vt:lpstr>
      <vt:lpstr>Office Theme</vt:lpstr>
      <vt:lpstr>PowerPoint Presentation</vt:lpstr>
      <vt:lpstr>Limited Duration Market Facing I-test</vt:lpstr>
      <vt:lpstr>Web-ex Sessions for Questions or Issues</vt:lpstr>
      <vt:lpstr>Appendix</vt:lpstr>
      <vt:lpstr>Market I-test Objectives</vt:lpstr>
      <vt:lpstr>AUTH0 Login - Existing User Migration</vt:lpstr>
      <vt:lpstr>AUTH0 Login – New User Added by Account Admin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Tucker, Donald</cp:lastModifiedBy>
  <cp:revision>349</cp:revision>
  <cp:lastPrinted>2016-01-21T20:53:15Z</cp:lastPrinted>
  <dcterms:created xsi:type="dcterms:W3CDTF">2016-01-21T15:20:31Z</dcterms:created>
  <dcterms:modified xsi:type="dcterms:W3CDTF">2021-06-29T13:53:52Z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