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63" r:id="rId3"/>
    <p:sldId id="264" r:id="rId4"/>
    <p:sldId id="265" r:id="rId5"/>
    <p:sldId id="266" r:id="rId6"/>
    <p:sldId id="267" r:id="rId7"/>
    <p:sldId id="268" r:id="rId8"/>
    <p:sldId id="258" r:id="rId9"/>
    <p:sldId id="262" r:id="rId10"/>
    <p:sldId id="269" r:id="rId11"/>
    <p:sldId id="27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8" d="100"/>
          <a:sy n="58" d="100"/>
        </p:scale>
        <p:origin x="72" y="7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A13450-4CF3-4745-9550-7541FFD94A2B}" type="datetimeFigureOut">
              <a:rPr lang="en-US" smtClean="0"/>
              <a:t>6/29/2021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32BAD7-6ACB-44F4-B36D-40EA5E0A9754}" type="slidenum">
              <a:rPr lang="en-US" smtClean="0"/>
              <a:t>‹#›</a:t>
            </a:fld>
            <a:endParaRPr lang="en-US" dirty="0"/>
          </a:p>
        </p:txBody>
      </p:sp>
    </p:spTree>
    <p:extLst>
      <p:ext uri="{BB962C8B-B14F-4D97-AF65-F5344CB8AC3E}">
        <p14:creationId xmlns:p14="http://schemas.microsoft.com/office/powerpoint/2010/main" val="1634451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7/08/2021</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4004202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7/08/2021</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51693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7/08/2021</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753778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7/08/2021</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56458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7/08/2021</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24772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7/08/2021</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81291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7/08/2021</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144697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7/08/2021</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670517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7/08/2021</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311961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7/08/2021</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15693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7/08/2021</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226731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7/08/2021</a:t>
            </a:r>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8E3C8A-25C0-43C8-8B90-29268A384E92}" type="slidenum">
              <a:rPr lang="en-US" smtClean="0"/>
              <a:t>‹#›</a:t>
            </a:fld>
            <a:endParaRPr lang="en-US" dirty="0"/>
          </a:p>
        </p:txBody>
      </p:sp>
    </p:spTree>
    <p:extLst>
      <p:ext uri="{BB962C8B-B14F-4D97-AF65-F5344CB8AC3E}">
        <p14:creationId xmlns:p14="http://schemas.microsoft.com/office/powerpoint/2010/main" val="1865201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ercot.com/content/wcm/key_documents_lists/209817/FAQs_for_Transmission_Issues_Related_to_Generation_Constraints_08192020.pdf" TargetMode="External"/><Relationship Id="rId2" Type="http://schemas.openxmlformats.org/officeDocument/2006/relationships/hyperlink" Target="http://www.ercot.com/content/wcm/lists/197392/The_Use_of_GTCs_in_ERCOT_July_2020.pdf" TargetMode="External"/><Relationship Id="rId1" Type="http://schemas.openxmlformats.org/officeDocument/2006/relationships/slideLayout" Target="../slideLayouts/slideLayout2.xml"/><Relationship Id="rId6" Type="http://schemas.openxmlformats.org/officeDocument/2006/relationships/hyperlink" Target="http://www.ercot.com/content/wcm/key_documents_lists/214484/ERCOT_PLWG_01_2021_TransmissionConstraintWorkshopFollowUp.pdf" TargetMode="External"/><Relationship Id="rId5" Type="http://schemas.openxmlformats.org/officeDocument/2006/relationships/hyperlink" Target="http://www.ercot.com/calendar/2021/5/10/215291-CMWG" TargetMode="External"/><Relationship Id="rId4" Type="http://schemas.openxmlformats.org/officeDocument/2006/relationships/hyperlink" Target="http://www.ercot.com/content/wcm/key_documents_lists/213855/2021_RTP_StabilityLimits_May2021.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Planning Working Group Update</a:t>
            </a:r>
            <a:endParaRPr lang="en-US" dirty="0"/>
          </a:p>
        </p:txBody>
      </p:sp>
      <p:sp>
        <p:nvSpPr>
          <p:cNvPr id="3" name="Subtitle 2"/>
          <p:cNvSpPr>
            <a:spLocks noGrp="1"/>
          </p:cNvSpPr>
          <p:nvPr>
            <p:ph type="subTitle" idx="1"/>
          </p:nvPr>
        </p:nvSpPr>
        <p:spPr/>
        <p:txBody>
          <a:bodyPr/>
          <a:lstStyle/>
          <a:p>
            <a:r>
              <a:rPr lang="en-US" dirty="0" smtClean="0"/>
              <a:t>To</a:t>
            </a:r>
          </a:p>
          <a:p>
            <a:r>
              <a:rPr lang="en-US" dirty="0" smtClean="0"/>
              <a:t>Reliability and Operations Subcommittee</a:t>
            </a:r>
          </a:p>
          <a:p>
            <a:r>
              <a:rPr lang="en-US" dirty="0" smtClean="0"/>
              <a:t>July , 2021</a:t>
            </a:r>
            <a:endParaRPr lang="en-US" dirty="0"/>
          </a:p>
        </p:txBody>
      </p:sp>
    </p:spTree>
    <p:extLst>
      <p:ext uri="{BB962C8B-B14F-4D97-AF65-F5344CB8AC3E}">
        <p14:creationId xmlns:p14="http://schemas.microsoft.com/office/powerpoint/2010/main" val="1319244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9583"/>
            <a:ext cx="10515600" cy="1325563"/>
          </a:xfrm>
        </p:spPr>
        <p:txBody>
          <a:bodyPr/>
          <a:lstStyle/>
          <a:p>
            <a:r>
              <a:rPr lang="en-US" dirty="0" smtClean="0"/>
              <a:t>TAC Emergency List Review</a:t>
            </a:r>
            <a:endParaRPr lang="en-US" dirty="0"/>
          </a:p>
        </p:txBody>
      </p:sp>
      <p:sp>
        <p:nvSpPr>
          <p:cNvPr id="4" name="Date Placeholder 3"/>
          <p:cNvSpPr>
            <a:spLocks noGrp="1"/>
          </p:cNvSpPr>
          <p:nvPr>
            <p:ph type="dt" sz="half" idx="10"/>
          </p:nvPr>
        </p:nvSpPr>
        <p:spPr/>
        <p:txBody>
          <a:bodyPr/>
          <a:lstStyle/>
          <a:p>
            <a:r>
              <a:rPr lang="en-US" dirty="0" smtClean="0"/>
              <a:t>4/23/2021</a:t>
            </a:r>
            <a:endParaRPr lang="en-US" dirty="0"/>
          </a:p>
        </p:txBody>
      </p:sp>
      <p:graphicFrame>
        <p:nvGraphicFramePr>
          <p:cNvPr id="7" name="Content Placeholder 6"/>
          <p:cNvGraphicFramePr>
            <a:graphicFrameLocks noGrp="1"/>
          </p:cNvGraphicFramePr>
          <p:nvPr>
            <p:ph idx="1"/>
            <p:extLst/>
          </p:nvPr>
        </p:nvGraphicFramePr>
        <p:xfrm>
          <a:off x="420132" y="1178008"/>
          <a:ext cx="10527617" cy="4885040"/>
        </p:xfrm>
        <a:graphic>
          <a:graphicData uri="http://schemas.openxmlformats.org/drawingml/2006/table">
            <a:tbl>
              <a:tblPr>
                <a:tableStyleId>{5C22544A-7EE6-4342-B048-85BDC9FD1C3A}</a:tableStyleId>
              </a:tblPr>
              <a:tblGrid>
                <a:gridCol w="647847"/>
                <a:gridCol w="959198"/>
                <a:gridCol w="7215571"/>
                <a:gridCol w="1705001"/>
              </a:tblGrid>
              <a:tr h="448272">
                <a:tc>
                  <a:txBody>
                    <a:bodyPr/>
                    <a:lstStyle/>
                    <a:p>
                      <a:pPr algn="ctr" fontAlgn="t"/>
                      <a:r>
                        <a:rPr lang="en-US" sz="1100" u="none" strike="noStrike" dirty="0">
                          <a:effectLst/>
                        </a:rPr>
                        <a:t>Item Number</a:t>
                      </a:r>
                      <a:endParaRPr lang="en-US"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smtClean="0">
                          <a:effectLst/>
                        </a:rPr>
                        <a:t>Owner</a:t>
                      </a:r>
                      <a:endParaRPr lang="en-US" sz="11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Item Description</a:t>
                      </a:r>
                      <a:endParaRPr lang="en-US"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b="1" i="0" u="none" strike="noStrike" dirty="0" smtClean="0">
                          <a:solidFill>
                            <a:srgbClr val="000000"/>
                          </a:solidFill>
                          <a:effectLst/>
                          <a:latin typeface="Calibri" panose="020F0502020204030204" pitchFamily="34" charset="0"/>
                        </a:rPr>
                        <a:t>Priority</a:t>
                      </a:r>
                      <a:endParaRPr lang="en-US" sz="1100" b="1" i="0" u="none" strike="noStrike" dirty="0">
                        <a:solidFill>
                          <a:srgbClr val="000000"/>
                        </a:solidFill>
                        <a:effectLst/>
                        <a:latin typeface="Calibri" panose="020F0502020204030204" pitchFamily="34" charset="0"/>
                      </a:endParaRPr>
                    </a:p>
                  </a:txBody>
                  <a:tcPr marL="0" marR="0" marT="0" marB="0" anchor="ctr"/>
                </a:tc>
              </a:tr>
              <a:tr h="499182">
                <a:tc>
                  <a:txBody>
                    <a:bodyPr/>
                    <a:lstStyle/>
                    <a:p>
                      <a:pPr algn="ctr" fontAlgn="t"/>
                      <a:r>
                        <a:rPr lang="en-US" sz="1100" u="none" strike="noStrike" dirty="0">
                          <a:effectLst/>
                        </a:rPr>
                        <a:t>29</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ROS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Load Impact to GTCs: Determine the impact of load shed on generation curtailments for generation tied to a GTC.</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b="0" i="0" u="none" strike="noStrike" dirty="0" smtClean="0">
                          <a:solidFill>
                            <a:srgbClr val="000000"/>
                          </a:solidFill>
                          <a:effectLst/>
                          <a:latin typeface="Calibri" panose="020F0502020204030204" pitchFamily="34" charset="0"/>
                        </a:rPr>
                        <a:t>Med</a:t>
                      </a:r>
                      <a:endParaRPr lang="en-US" sz="1100" b="0" i="0" u="none" strike="noStrike" dirty="0">
                        <a:solidFill>
                          <a:srgbClr val="000000"/>
                        </a:solidFill>
                        <a:effectLst/>
                        <a:latin typeface="Calibri" panose="020F0502020204030204" pitchFamily="34" charset="0"/>
                      </a:endParaRPr>
                    </a:p>
                  </a:txBody>
                  <a:tcPr marL="0" marR="0" marT="0" marB="0" anchor="ctr"/>
                </a:tc>
              </a:tr>
              <a:tr h="448272">
                <a:tc>
                  <a:txBody>
                    <a:bodyPr/>
                    <a:lstStyle/>
                    <a:p>
                      <a:pPr algn="ctr" fontAlgn="t"/>
                      <a:r>
                        <a:rPr lang="en-US" sz="1100" u="none" strike="noStrike" dirty="0">
                          <a:effectLst/>
                        </a:rPr>
                        <a:t>41</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ROS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DC Ties: Review performance of DC ties during the event and consideration of how this impacts planning assumptions and other policies related to DC ties.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b="0" i="0" u="none" strike="noStrike" dirty="0" smtClean="0">
                          <a:solidFill>
                            <a:srgbClr val="000000"/>
                          </a:solidFill>
                          <a:effectLst/>
                          <a:latin typeface="Calibri" panose="020F0502020204030204" pitchFamily="34" charset="0"/>
                        </a:rPr>
                        <a:t>Med</a:t>
                      </a:r>
                      <a:endParaRPr lang="en-US" sz="1100" b="0" i="0" u="none" strike="noStrike" dirty="0">
                        <a:solidFill>
                          <a:srgbClr val="000000"/>
                        </a:solidFill>
                        <a:effectLst/>
                        <a:latin typeface="Calibri" panose="020F0502020204030204" pitchFamily="34" charset="0"/>
                      </a:endParaRPr>
                    </a:p>
                  </a:txBody>
                  <a:tcPr marL="0" marR="0" marT="0" marB="0" anchor="ctr"/>
                </a:tc>
              </a:tr>
              <a:tr h="748772">
                <a:tc>
                  <a:txBody>
                    <a:bodyPr/>
                    <a:lstStyle/>
                    <a:p>
                      <a:pPr algn="ctr" fontAlgn="t"/>
                      <a:r>
                        <a:rPr lang="en-US" sz="1100" u="none" strike="noStrike" dirty="0">
                          <a:effectLst/>
                        </a:rPr>
                        <a:t>47</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ROS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Transmission Planning Studies: Review existing transmission planning study assumptions and processes and determine if any adjustments are needed to adequately prepare for future extreme weather events including changes in assumptions for demand, generation, dispatch, and system constraints.  </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b="0" i="0" u="none" strike="noStrike" dirty="0" smtClean="0">
                          <a:solidFill>
                            <a:srgbClr val="000000"/>
                          </a:solidFill>
                          <a:effectLst/>
                          <a:latin typeface="Calibri" panose="020F0502020204030204" pitchFamily="34" charset="0"/>
                        </a:rPr>
                        <a:t>High</a:t>
                      </a:r>
                    </a:p>
                  </a:txBody>
                  <a:tcPr marL="0" marR="0" marT="0" marB="0" anchor="ctr"/>
                </a:tc>
              </a:tr>
              <a:tr h="448272">
                <a:tc>
                  <a:txBody>
                    <a:bodyPr/>
                    <a:lstStyle/>
                    <a:p>
                      <a:pPr algn="ctr" fontAlgn="t"/>
                      <a:r>
                        <a:rPr lang="en-US" sz="1100" u="none" strike="noStrike" dirty="0">
                          <a:effectLst/>
                        </a:rPr>
                        <a:t>49</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ROS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Energy Emergency Alert: Review EEA rules and assess if any changes are warranted.</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b="0" i="0" u="none" strike="noStrike" dirty="0" smtClean="0">
                          <a:solidFill>
                            <a:srgbClr val="000000"/>
                          </a:solidFill>
                          <a:effectLst/>
                          <a:latin typeface="Calibri" panose="020F0502020204030204" pitchFamily="34" charset="0"/>
                        </a:rPr>
                        <a:t>Med</a:t>
                      </a:r>
                      <a:endParaRPr lang="en-US" sz="1100" b="0" i="0" u="none" strike="noStrike" dirty="0">
                        <a:solidFill>
                          <a:srgbClr val="000000"/>
                        </a:solidFill>
                        <a:effectLst/>
                        <a:latin typeface="Calibri" panose="020F0502020204030204" pitchFamily="34" charset="0"/>
                      </a:endParaRPr>
                    </a:p>
                  </a:txBody>
                  <a:tcPr marL="0" marR="0" marT="0" marB="0" anchor="ctr"/>
                </a:tc>
              </a:tr>
              <a:tr h="499182">
                <a:tc>
                  <a:txBody>
                    <a:bodyPr/>
                    <a:lstStyle/>
                    <a:p>
                      <a:pPr algn="ctr" fontAlgn="t"/>
                      <a:r>
                        <a:rPr lang="en-US" sz="1100" u="none" strike="noStrike" dirty="0">
                          <a:effectLst/>
                        </a:rPr>
                        <a:t>51</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ROS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Review GTC Management Process during EEA3: Analyze how much generation was curtailed behind GTCs during EEA3 and assess if changes are warranted around GTC management during emergency conditions.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Med</a:t>
                      </a:r>
                    </a:p>
                  </a:txBody>
                  <a:tcPr marL="0" marR="0" marT="0" marB="0" anchor="ctr"/>
                </a:tc>
              </a:tr>
              <a:tr h="448272">
                <a:tc>
                  <a:txBody>
                    <a:bodyPr/>
                    <a:lstStyle/>
                    <a:p>
                      <a:pPr algn="ctr" fontAlgn="t"/>
                      <a:r>
                        <a:rPr lang="en-US" sz="1100" u="none" strike="noStrike" dirty="0">
                          <a:effectLst/>
                        </a:rPr>
                        <a:t>93</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smtClean="0">
                          <a:effectLst/>
                        </a:rPr>
                        <a:t>ROS/WMS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Are adjustments to the load forecasting methodology, scenario analysis and trend analysis needed in light of this event?</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High</a:t>
                      </a:r>
                    </a:p>
                  </a:txBody>
                  <a:tcPr marL="0" marR="0" marT="0" marB="0" anchor="ctr"/>
                </a:tc>
              </a:tr>
              <a:tr h="448272">
                <a:tc>
                  <a:txBody>
                    <a:bodyPr/>
                    <a:lstStyle/>
                    <a:p>
                      <a:pPr algn="ctr" fontAlgn="t"/>
                      <a:r>
                        <a:rPr lang="en-US" sz="1100" u="none" strike="noStrike" dirty="0">
                          <a:effectLst/>
                        </a:rPr>
                        <a:t>94</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smtClean="0">
                          <a:effectLst/>
                        </a:rPr>
                        <a:t>ROS/WMS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How should we revise extreme winter cases for planning assessments?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b="0" i="0" u="none" strike="noStrike" dirty="0" smtClean="0">
                          <a:solidFill>
                            <a:srgbClr val="000000"/>
                          </a:solidFill>
                          <a:effectLst/>
                          <a:latin typeface="Calibri" panose="020F0502020204030204" pitchFamily="34" charset="0"/>
                        </a:rPr>
                        <a:t>High</a:t>
                      </a:r>
                    </a:p>
                  </a:txBody>
                  <a:tcPr marL="0" marR="0" marT="0" marB="0" anchor="ctr"/>
                </a:tc>
              </a:tr>
              <a:tr h="448272">
                <a:tc>
                  <a:txBody>
                    <a:bodyPr/>
                    <a:lstStyle/>
                    <a:p>
                      <a:pPr algn="ctr" fontAlgn="t"/>
                      <a:r>
                        <a:rPr lang="en-US" sz="1100" u="none" strike="noStrike" dirty="0">
                          <a:effectLst/>
                        </a:rPr>
                        <a:t>105</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smtClean="0">
                          <a:effectLst/>
                        </a:rPr>
                        <a:t>ERCOT</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How did SODG perform?</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Med</a:t>
                      </a:r>
                    </a:p>
                  </a:txBody>
                  <a:tcPr marL="0" marR="0" marT="0" marB="0" anchor="ctr"/>
                </a:tc>
              </a:tr>
              <a:tr h="448272">
                <a:tc>
                  <a:txBody>
                    <a:bodyPr/>
                    <a:lstStyle/>
                    <a:p>
                      <a:pPr algn="ctr" fontAlgn="t"/>
                      <a:r>
                        <a:rPr lang="en-US" sz="1100" u="none" strike="noStrike" dirty="0">
                          <a:effectLst/>
                        </a:rPr>
                        <a:t>106</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smtClean="0">
                          <a:effectLst/>
                        </a:rPr>
                        <a:t>ROS/WMS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How did DC ties perform during the event? Are there any impacts to planning assumptions and other DC tie policies as a result of this event?</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Info</a:t>
                      </a:r>
                      <a:r>
                        <a:rPr lang="en-US" sz="1100" b="0" i="0" u="none" strike="noStrike" baseline="0" dirty="0" smtClean="0">
                          <a:solidFill>
                            <a:srgbClr val="000000"/>
                          </a:solidFill>
                          <a:effectLst/>
                          <a:latin typeface="Calibri" panose="020F0502020204030204" pitchFamily="34" charset="0"/>
                        </a:rPr>
                        <a:t> Requested from ERCOT</a:t>
                      </a:r>
                      <a:endParaRPr lang="en-US" sz="1100" b="0" i="0" u="none" strike="noStrike" dirty="0" smtClean="0">
                        <a:solidFill>
                          <a:srgbClr val="000000"/>
                        </a:solidFill>
                        <a:effectLst/>
                        <a:latin typeface="Calibri" panose="020F0502020204030204" pitchFamily="34" charset="0"/>
                      </a:endParaRPr>
                    </a:p>
                  </a:txBody>
                  <a:tcPr marL="0" marR="0" marT="0" marB="0" anchor="ctr"/>
                </a:tc>
              </a:tr>
            </a:tbl>
          </a:graphicData>
        </a:graphic>
      </p:graphicFrame>
    </p:spTree>
    <p:extLst>
      <p:ext uri="{BB962C8B-B14F-4D97-AF65-F5344CB8AC3E}">
        <p14:creationId xmlns:p14="http://schemas.microsoft.com/office/powerpoint/2010/main" val="3534202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TAC Emergency List Review</a:t>
            </a:r>
            <a:endParaRPr lang="en-US" dirty="0"/>
          </a:p>
        </p:txBody>
      </p:sp>
      <p:graphicFrame>
        <p:nvGraphicFramePr>
          <p:cNvPr id="7" name="Content Placeholder 6"/>
          <p:cNvGraphicFramePr>
            <a:graphicFrameLocks noGrp="1"/>
          </p:cNvGraphicFramePr>
          <p:nvPr>
            <p:ph sz="half" idx="1"/>
            <p:extLst/>
          </p:nvPr>
        </p:nvGraphicFramePr>
        <p:xfrm>
          <a:off x="838199" y="2329132"/>
          <a:ext cx="9583455" cy="3399370"/>
        </p:xfrm>
        <a:graphic>
          <a:graphicData uri="http://schemas.openxmlformats.org/drawingml/2006/table">
            <a:tbl>
              <a:tblPr>
                <a:tableStyleId>{5C22544A-7EE6-4342-B048-85BDC9FD1C3A}</a:tableStyleId>
              </a:tblPr>
              <a:tblGrid>
                <a:gridCol w="763836"/>
                <a:gridCol w="972156"/>
                <a:gridCol w="7847463"/>
              </a:tblGrid>
              <a:tr h="387312">
                <a:tc>
                  <a:txBody>
                    <a:bodyPr/>
                    <a:lstStyle/>
                    <a:p>
                      <a:pPr algn="ctr" fontAlgn="t"/>
                      <a:r>
                        <a:rPr lang="en-US" sz="1100" u="none" strike="noStrike" dirty="0">
                          <a:effectLst/>
                        </a:rPr>
                        <a:t>Item Number</a:t>
                      </a:r>
                      <a:endParaRPr lang="en-US"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Originating Entity</a:t>
                      </a:r>
                      <a:endParaRPr lang="en-US" sz="11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Item Description</a:t>
                      </a:r>
                      <a:endParaRPr lang="en-US" sz="1100" b="1" i="0" u="none" strike="noStrike" dirty="0">
                        <a:solidFill>
                          <a:srgbClr val="000000"/>
                        </a:solidFill>
                        <a:effectLst/>
                        <a:latin typeface="Calibri" panose="020F0502020204030204" pitchFamily="34" charset="0"/>
                      </a:endParaRPr>
                    </a:p>
                  </a:txBody>
                  <a:tcPr marL="0" marR="0" marT="0" marB="0" anchor="ctr"/>
                </a:tc>
              </a:tr>
              <a:tr h="604079">
                <a:tc>
                  <a:txBody>
                    <a:bodyPr/>
                    <a:lstStyle/>
                    <a:p>
                      <a:pPr algn="ctr" fontAlgn="t"/>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Eric Easton (CNP)</a:t>
                      </a:r>
                      <a:endParaRPr lang="en-US" sz="1100" b="1" i="0" u="none" strike="noStrike" dirty="0">
                        <a:solidFill>
                          <a:srgbClr val="FF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Assessment of dynamic stability had the </a:t>
                      </a:r>
                      <a:r>
                        <a:rPr lang="en-US" sz="1100" u="none" strike="noStrike" dirty="0" smtClean="0">
                          <a:effectLst/>
                        </a:rPr>
                        <a:t>under frequency </a:t>
                      </a:r>
                      <a:r>
                        <a:rPr lang="en-US" sz="1100" u="none" strike="noStrike" dirty="0">
                          <a:effectLst/>
                        </a:rPr>
                        <a:t>relays asserted during the winter storm event. Given the amount of </a:t>
                      </a:r>
                      <a:r>
                        <a:rPr lang="en-US" sz="1100" u="none" strike="noStrike" dirty="0" smtClean="0">
                          <a:effectLst/>
                        </a:rPr>
                        <a:t>non-under frequency </a:t>
                      </a:r>
                      <a:r>
                        <a:rPr lang="en-US" sz="1100" u="none" strike="noStrike" dirty="0">
                          <a:effectLst/>
                        </a:rPr>
                        <a:t>load shed, the percentage of </a:t>
                      </a:r>
                      <a:r>
                        <a:rPr lang="en-US" sz="1100" u="none" strike="noStrike" dirty="0" smtClean="0">
                          <a:effectLst/>
                        </a:rPr>
                        <a:t>under frequency </a:t>
                      </a:r>
                      <a:r>
                        <a:rPr lang="en-US" sz="1100" u="none" strike="noStrike" dirty="0">
                          <a:effectLst/>
                        </a:rPr>
                        <a:t>load in-service had increased. If the increased percentage of </a:t>
                      </a:r>
                      <a:r>
                        <a:rPr lang="en-US" sz="1100" u="none" strike="noStrike" dirty="0" smtClean="0">
                          <a:effectLst/>
                        </a:rPr>
                        <a:t>under frequency </a:t>
                      </a:r>
                      <a:r>
                        <a:rPr lang="en-US" sz="1100" u="none" strike="noStrike" dirty="0">
                          <a:effectLst/>
                        </a:rPr>
                        <a:t>load had been shed would generation remain stable?</a:t>
                      </a:r>
                      <a:endParaRPr lang="en-US" sz="1100" b="1" i="0" u="none" strike="noStrike" dirty="0">
                        <a:solidFill>
                          <a:srgbClr val="FF0000"/>
                        </a:solidFill>
                        <a:effectLst/>
                        <a:latin typeface="Calibri" panose="020F0502020204030204" pitchFamily="34" charset="0"/>
                      </a:endParaRPr>
                    </a:p>
                  </a:txBody>
                  <a:tcPr marL="0" marR="0" marT="0" marB="0" anchor="ctr"/>
                </a:tc>
              </a:tr>
              <a:tr h="471417">
                <a:tc>
                  <a:txBody>
                    <a:bodyPr/>
                    <a:lstStyle/>
                    <a:p>
                      <a:pPr algn="ctr" fontAlgn="t"/>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Eric Easton (CNP)</a:t>
                      </a:r>
                      <a:endParaRPr lang="en-US" sz="1100" b="1" i="0" u="none" strike="noStrike" dirty="0">
                        <a:solidFill>
                          <a:srgbClr val="FF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Review the use of dynamic load shed ratios which more closely align with the specific event and changes in load density by comparing the static load shed table to the dynamic (actual) load ratio shares during the winter event.</a:t>
                      </a:r>
                      <a:endParaRPr lang="en-US" sz="1100" b="1" i="0" u="none" strike="noStrike" dirty="0">
                        <a:solidFill>
                          <a:srgbClr val="FF0000"/>
                        </a:solidFill>
                        <a:effectLst/>
                        <a:latin typeface="Calibri" panose="020F0502020204030204" pitchFamily="34" charset="0"/>
                      </a:endParaRPr>
                    </a:p>
                  </a:txBody>
                  <a:tcPr marL="0" marR="0" marT="0" marB="0" anchor="ctr"/>
                </a:tc>
              </a:tr>
              <a:tr h="774624">
                <a:tc>
                  <a:txBody>
                    <a:bodyPr/>
                    <a:lstStyle/>
                    <a:p>
                      <a:pPr algn="ctr" fontAlgn="t"/>
                      <a:r>
                        <a:rPr lang="en-US" sz="1100" u="none" strike="noStrike" dirty="0">
                          <a:effectLst/>
                        </a:rPr>
                        <a:t>43</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ROS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Reliability Studies for Proposed Resource Retirements: Review existing reliability must run (RMR) and must-run alternative (MRA) study and processes and determine if any changes to study parameters are needed, including winter peak and planned and forced outage scenarios and generation resource dispatch.  Consider extension of RMR process to units proposed for seasonal mothball.   </a:t>
                      </a:r>
                      <a:endParaRPr lang="en-US" sz="1100" b="0" i="0" u="none" strike="noStrike" dirty="0">
                        <a:solidFill>
                          <a:srgbClr val="000000"/>
                        </a:solidFill>
                        <a:effectLst/>
                        <a:latin typeface="Calibri" panose="020F0502020204030204" pitchFamily="34" charset="0"/>
                      </a:endParaRPr>
                    </a:p>
                  </a:txBody>
                  <a:tcPr marL="0" marR="0" marT="0" marB="0" anchor="ctr"/>
                </a:tc>
              </a:tr>
              <a:tr h="580969">
                <a:tc>
                  <a:txBody>
                    <a:bodyPr/>
                    <a:lstStyle/>
                    <a:p>
                      <a:pPr algn="ctr" fontAlgn="t"/>
                      <a:r>
                        <a:rPr lang="en-US" sz="1100" u="none" strike="noStrike" dirty="0">
                          <a:effectLst/>
                        </a:rPr>
                        <a:t>92</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WMS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Should the Reliability Must Run (RMR) processes be extended to units proposed for seasonal mothball? Are the RMR and Must Run Alternative study and processes sufficient or are changes to study parameters, such as winter peak-, planned/forced outage-, or resource dispatch-scenarios, needed?</a:t>
                      </a:r>
                      <a:endParaRPr lang="en-US" sz="1100" b="0" i="0" u="none" strike="noStrike" dirty="0">
                        <a:solidFill>
                          <a:srgbClr val="000000"/>
                        </a:solidFill>
                        <a:effectLst/>
                        <a:latin typeface="Calibri" panose="020F0502020204030204" pitchFamily="34" charset="0"/>
                      </a:endParaRPr>
                    </a:p>
                  </a:txBody>
                  <a:tcPr marL="0" marR="0" marT="0" marB="0" anchor="ctr"/>
                </a:tc>
              </a:tr>
              <a:tr h="580969">
                <a:tc>
                  <a:txBody>
                    <a:bodyPr/>
                    <a:lstStyle/>
                    <a:p>
                      <a:pPr algn="ctr" fontAlgn="t"/>
                      <a:r>
                        <a:rPr lang="en-US" sz="1100" u="none" strike="noStrike" dirty="0">
                          <a:effectLst/>
                        </a:rPr>
                        <a:t>77</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WMS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Should there be a set reliability requirement?</a:t>
                      </a:r>
                      <a:endParaRPr lang="en-US" sz="1100" b="0" i="0" u="none" strike="noStrike" dirty="0">
                        <a:solidFill>
                          <a:srgbClr val="000000"/>
                        </a:solidFill>
                        <a:effectLst/>
                        <a:latin typeface="Calibri" panose="020F0502020204030204" pitchFamily="34" charset="0"/>
                      </a:endParaRPr>
                    </a:p>
                  </a:txBody>
                  <a:tcPr marL="0" marR="0" marT="0" marB="0" anchor="ctr"/>
                </a:tc>
              </a:tr>
            </a:tbl>
          </a:graphicData>
        </a:graphic>
      </p:graphicFrame>
      <p:sp>
        <p:nvSpPr>
          <p:cNvPr id="3" name="Content Placeholder 2"/>
          <p:cNvSpPr>
            <a:spLocks noGrp="1"/>
          </p:cNvSpPr>
          <p:nvPr>
            <p:ph sz="half" idx="2"/>
          </p:nvPr>
        </p:nvSpPr>
        <p:spPr>
          <a:xfrm>
            <a:off x="838200" y="1654550"/>
            <a:ext cx="10361762" cy="1021092"/>
          </a:xfrm>
        </p:spPr>
        <p:txBody>
          <a:bodyPr/>
          <a:lstStyle/>
          <a:p>
            <a:r>
              <a:rPr lang="en-US" dirty="0" smtClean="0"/>
              <a:t>Items reported at last meeting now assigned to other groups</a:t>
            </a:r>
            <a:endParaRPr lang="en-US" dirty="0"/>
          </a:p>
        </p:txBody>
      </p:sp>
      <p:sp>
        <p:nvSpPr>
          <p:cNvPr id="4" name="Date Placeholder 3"/>
          <p:cNvSpPr>
            <a:spLocks noGrp="1"/>
          </p:cNvSpPr>
          <p:nvPr>
            <p:ph type="dt" sz="half" idx="10"/>
          </p:nvPr>
        </p:nvSpPr>
        <p:spPr/>
        <p:txBody>
          <a:bodyPr/>
          <a:lstStyle/>
          <a:p>
            <a:r>
              <a:rPr lang="en-US" dirty="0" smtClean="0"/>
              <a:t>4/23/2021</a:t>
            </a:r>
            <a:endParaRPr lang="en-US" dirty="0"/>
          </a:p>
        </p:txBody>
      </p:sp>
    </p:spTree>
    <p:extLst>
      <p:ext uri="{BB962C8B-B14F-4D97-AF65-F5344CB8AC3E}">
        <p14:creationId xmlns:p14="http://schemas.microsoft.com/office/powerpoint/2010/main" val="1202135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TAC Emergency Conditions List</a:t>
            </a:r>
            <a:br>
              <a:rPr lang="en-US" dirty="0" smtClean="0"/>
            </a:br>
            <a:r>
              <a:rPr lang="en-US" dirty="0" smtClean="0"/>
              <a:t>Transmission Planning Studies and Winter Cases (#47, 93, 94)</a:t>
            </a:r>
            <a:endParaRPr lang="en-US" dirty="0"/>
          </a:p>
        </p:txBody>
      </p:sp>
      <p:sp>
        <p:nvSpPr>
          <p:cNvPr id="6" name="Content Placeholder 5"/>
          <p:cNvSpPr>
            <a:spLocks noGrp="1"/>
          </p:cNvSpPr>
          <p:nvPr>
            <p:ph idx="1"/>
          </p:nvPr>
        </p:nvSpPr>
        <p:spPr>
          <a:xfrm>
            <a:off x="838200" y="2091847"/>
            <a:ext cx="10515600" cy="4085116"/>
          </a:xfrm>
        </p:spPr>
        <p:txBody>
          <a:bodyPr>
            <a:normAutofit lnSpcReduction="10000"/>
          </a:bodyPr>
          <a:lstStyle/>
          <a:p>
            <a:r>
              <a:rPr lang="en-US" dirty="0" smtClean="0"/>
              <a:t>History of Extreme Weather Event Analysis</a:t>
            </a:r>
          </a:p>
          <a:p>
            <a:pPr lvl="1"/>
            <a:r>
              <a:rPr lang="en-US" dirty="0" smtClean="0"/>
              <a:t>2016 Drought and Water Stress Conditions Impacting Synchronous Gen</a:t>
            </a:r>
          </a:p>
          <a:p>
            <a:pPr lvl="1"/>
            <a:r>
              <a:rPr lang="en-US" dirty="0" smtClean="0"/>
              <a:t>2020 Extreme Event associated with disruption of gas pipelines – limited information was available on common source failures.</a:t>
            </a:r>
          </a:p>
          <a:p>
            <a:r>
              <a:rPr lang="en-US" dirty="0" smtClean="0"/>
              <a:t>Additional Information Needed</a:t>
            </a:r>
          </a:p>
          <a:p>
            <a:pPr lvl="1"/>
            <a:r>
              <a:rPr lang="en-US" dirty="0" smtClean="0"/>
              <a:t>To identify common mode failures</a:t>
            </a:r>
          </a:p>
          <a:p>
            <a:pPr lvl="1"/>
            <a:r>
              <a:rPr lang="en-US" dirty="0"/>
              <a:t>To develop new Planning </a:t>
            </a:r>
            <a:r>
              <a:rPr lang="en-US" dirty="0" smtClean="0"/>
              <a:t>Criteria, </a:t>
            </a:r>
            <a:r>
              <a:rPr lang="en-US" smtClean="0"/>
              <a:t>as needed</a:t>
            </a:r>
            <a:endParaRPr lang="en-US" dirty="0"/>
          </a:p>
          <a:p>
            <a:pPr lvl="1"/>
            <a:r>
              <a:rPr lang="en-US" dirty="0" smtClean="0"/>
              <a:t>Definitions </a:t>
            </a:r>
            <a:r>
              <a:rPr lang="en-US" dirty="0" smtClean="0"/>
              <a:t>for Extreme Event Scenarios (load, resources, contingencies</a:t>
            </a:r>
            <a:r>
              <a:rPr lang="en-US" dirty="0" smtClean="0"/>
              <a:t>…)</a:t>
            </a:r>
          </a:p>
          <a:p>
            <a:pPr lvl="1"/>
            <a:r>
              <a:rPr lang="en-US" dirty="0" smtClean="0"/>
              <a:t>Determine </a:t>
            </a:r>
            <a:r>
              <a:rPr lang="en-US" dirty="0" smtClean="0"/>
              <a:t>how often to perform studies</a:t>
            </a:r>
          </a:p>
          <a:p>
            <a:pPr lvl="2"/>
            <a:r>
              <a:rPr lang="en-US" dirty="0" smtClean="0"/>
              <a:t>Part of LTSA</a:t>
            </a:r>
          </a:p>
          <a:p>
            <a:pPr lvl="2"/>
            <a:r>
              <a:rPr lang="en-US" dirty="0" smtClean="0"/>
              <a:t>Repeated study of a sequence of scenarios in RTP (i.e. one scenario per year)</a:t>
            </a:r>
          </a:p>
        </p:txBody>
      </p:sp>
      <p:sp>
        <p:nvSpPr>
          <p:cNvPr id="5" name="Date Placeholder 4"/>
          <p:cNvSpPr>
            <a:spLocks noGrp="1"/>
          </p:cNvSpPr>
          <p:nvPr>
            <p:ph type="dt" sz="half" idx="10"/>
          </p:nvPr>
        </p:nvSpPr>
        <p:spPr/>
        <p:txBody>
          <a:bodyPr/>
          <a:lstStyle/>
          <a:p>
            <a:r>
              <a:rPr lang="en-US" dirty="0" smtClean="0"/>
              <a:t>7/08/2021</a:t>
            </a:r>
            <a:endParaRPr lang="en-US" dirty="0"/>
          </a:p>
        </p:txBody>
      </p:sp>
    </p:spTree>
    <p:extLst>
      <p:ext uri="{BB962C8B-B14F-4D97-AF65-F5344CB8AC3E}">
        <p14:creationId xmlns:p14="http://schemas.microsoft.com/office/powerpoint/2010/main" val="550639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TAC Emergency Conditions List</a:t>
            </a:r>
            <a:br>
              <a:rPr lang="en-US" dirty="0" smtClean="0"/>
            </a:br>
            <a:r>
              <a:rPr lang="en-US" dirty="0" smtClean="0"/>
              <a:t>DC Tie </a:t>
            </a:r>
            <a:r>
              <a:rPr lang="en-US" dirty="0" err="1" smtClean="0"/>
              <a:t>Perfomance</a:t>
            </a:r>
            <a:r>
              <a:rPr lang="en-US" dirty="0" smtClean="0"/>
              <a:t>(#41, 106)</a:t>
            </a:r>
            <a:endParaRPr lang="en-US" dirty="0"/>
          </a:p>
        </p:txBody>
      </p:sp>
      <p:sp>
        <p:nvSpPr>
          <p:cNvPr id="6" name="Content Placeholder 5"/>
          <p:cNvSpPr>
            <a:spLocks noGrp="1"/>
          </p:cNvSpPr>
          <p:nvPr>
            <p:ph idx="1"/>
          </p:nvPr>
        </p:nvSpPr>
        <p:spPr>
          <a:xfrm>
            <a:off x="838200" y="2091847"/>
            <a:ext cx="10515600" cy="4085116"/>
          </a:xfrm>
        </p:spPr>
        <p:txBody>
          <a:bodyPr>
            <a:normAutofit lnSpcReduction="10000"/>
          </a:bodyPr>
          <a:lstStyle/>
          <a:p>
            <a:r>
              <a:rPr lang="en-US" dirty="0" smtClean="0"/>
              <a:t>ERCOT referred PLWG to presentation to OWG</a:t>
            </a:r>
            <a:endParaRPr lang="en-US" dirty="0"/>
          </a:p>
          <a:p>
            <a:r>
              <a:rPr lang="en-US" dirty="0" smtClean="0"/>
              <a:t>Key takeaways for planning</a:t>
            </a:r>
          </a:p>
          <a:p>
            <a:pPr lvl="1"/>
            <a:r>
              <a:rPr lang="en-US" dirty="0" smtClean="0"/>
              <a:t>DC Ties did not export during the event</a:t>
            </a:r>
          </a:p>
          <a:p>
            <a:pPr lvl="1"/>
            <a:r>
              <a:rPr lang="en-US" dirty="0" smtClean="0"/>
              <a:t>Imports across the DC ties were curtailed during event due to situation in other ISOs.</a:t>
            </a:r>
            <a:endParaRPr lang="en-US" dirty="0"/>
          </a:p>
          <a:p>
            <a:r>
              <a:rPr lang="en-US" dirty="0" smtClean="0"/>
              <a:t>Insights for Planning Scenarios</a:t>
            </a:r>
          </a:p>
          <a:p>
            <a:pPr lvl="1"/>
            <a:r>
              <a:rPr lang="en-US" dirty="0" smtClean="0"/>
              <a:t>DC Ties may be set to zero flow for stressed cases.</a:t>
            </a:r>
          </a:p>
          <a:p>
            <a:pPr lvl="1"/>
            <a:r>
              <a:rPr lang="en-US" dirty="0" smtClean="0"/>
              <a:t>Extreme cold weather tends to move from north to south and west to east.</a:t>
            </a:r>
          </a:p>
          <a:p>
            <a:pPr lvl="1"/>
            <a:r>
              <a:rPr lang="en-US" dirty="0" smtClean="0"/>
              <a:t>Extreme Tropical Events (i.e. Hurricanes) move inland from Gulf then north and east.</a:t>
            </a:r>
            <a:endParaRPr lang="en-US" dirty="0"/>
          </a:p>
        </p:txBody>
      </p:sp>
      <p:sp>
        <p:nvSpPr>
          <p:cNvPr id="5" name="Date Placeholder 4"/>
          <p:cNvSpPr>
            <a:spLocks noGrp="1"/>
          </p:cNvSpPr>
          <p:nvPr>
            <p:ph type="dt" sz="half" idx="10"/>
          </p:nvPr>
        </p:nvSpPr>
        <p:spPr/>
        <p:txBody>
          <a:bodyPr/>
          <a:lstStyle/>
          <a:p>
            <a:r>
              <a:rPr lang="en-US" dirty="0" smtClean="0"/>
              <a:t>7/08/2021</a:t>
            </a:r>
            <a:endParaRPr lang="en-US" dirty="0"/>
          </a:p>
        </p:txBody>
      </p:sp>
    </p:spTree>
    <p:extLst>
      <p:ext uri="{BB962C8B-B14F-4D97-AF65-F5344CB8AC3E}">
        <p14:creationId xmlns:p14="http://schemas.microsoft.com/office/powerpoint/2010/main" val="2096316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TAC Emergency Conditions List</a:t>
            </a:r>
            <a:br>
              <a:rPr lang="en-US" dirty="0" smtClean="0"/>
            </a:br>
            <a:r>
              <a:rPr lang="en-US" dirty="0" smtClean="0"/>
              <a:t>GTC Management (#29, 51)</a:t>
            </a:r>
            <a:endParaRPr lang="en-US" dirty="0"/>
          </a:p>
        </p:txBody>
      </p:sp>
      <p:sp>
        <p:nvSpPr>
          <p:cNvPr id="6" name="Content Placeholder 5"/>
          <p:cNvSpPr>
            <a:spLocks noGrp="1"/>
          </p:cNvSpPr>
          <p:nvPr>
            <p:ph idx="1"/>
          </p:nvPr>
        </p:nvSpPr>
        <p:spPr>
          <a:xfrm>
            <a:off x="838200" y="1728266"/>
            <a:ext cx="10515600" cy="4598684"/>
          </a:xfrm>
        </p:spPr>
        <p:txBody>
          <a:bodyPr>
            <a:normAutofit fontScale="92500" lnSpcReduction="10000"/>
          </a:bodyPr>
          <a:lstStyle/>
          <a:p>
            <a:r>
              <a:rPr lang="en-US" dirty="0" smtClean="0"/>
              <a:t>ERCOT provided references to prior workshop presentations</a:t>
            </a:r>
          </a:p>
          <a:p>
            <a:pPr lvl="1"/>
            <a:r>
              <a:rPr lang="en-US" dirty="0" smtClean="0">
                <a:hlinkClick r:id="rId2"/>
              </a:rPr>
              <a:t>July 2020 – Use of GTCs in ERCOT</a:t>
            </a:r>
            <a:endParaRPr lang="en-US" dirty="0" smtClean="0"/>
          </a:p>
          <a:p>
            <a:pPr lvl="1"/>
            <a:r>
              <a:rPr lang="en-US" dirty="0" smtClean="0">
                <a:hlinkClick r:id="rId3"/>
              </a:rPr>
              <a:t>August 2020 – FAQ</a:t>
            </a:r>
            <a:endParaRPr lang="en-US" dirty="0" smtClean="0"/>
          </a:p>
          <a:p>
            <a:pPr lvl="1"/>
            <a:r>
              <a:rPr lang="en-US" dirty="0" smtClean="0">
                <a:hlinkClick r:id="rId4"/>
              </a:rPr>
              <a:t>May 2021 – RPG Presentation – Consideration of GTCs in Planning Studies</a:t>
            </a:r>
            <a:endParaRPr lang="en-US" dirty="0" smtClean="0"/>
          </a:p>
          <a:p>
            <a:pPr lvl="1"/>
            <a:r>
              <a:rPr lang="en-US" dirty="0" smtClean="0">
                <a:hlinkClick r:id="rId5"/>
              </a:rPr>
              <a:t>May 2021 CMWG Presentations </a:t>
            </a:r>
            <a:endParaRPr lang="en-US" dirty="0" smtClean="0"/>
          </a:p>
          <a:p>
            <a:pPr lvl="1"/>
            <a:r>
              <a:rPr lang="en-US" dirty="0" smtClean="0">
                <a:hlinkClick r:id="rId6"/>
              </a:rPr>
              <a:t>January 2021 Transmission Constraint Workshop</a:t>
            </a:r>
            <a:r>
              <a:rPr lang="en-US" dirty="0" smtClean="0"/>
              <a:t> </a:t>
            </a:r>
          </a:p>
          <a:p>
            <a:r>
              <a:rPr lang="en-US" dirty="0" smtClean="0"/>
              <a:t>Planning Studies identify constraints that could lead to future GTCs</a:t>
            </a:r>
          </a:p>
          <a:p>
            <a:pPr lvl="1"/>
            <a:r>
              <a:rPr lang="en-US" dirty="0" smtClean="0"/>
              <a:t>Outages during operations are more numerous than modeled during planning assessments. GTCs commonly established for a stability limit associated with a contingency following the prior outage of a line. </a:t>
            </a:r>
          </a:p>
          <a:p>
            <a:pPr lvl="1"/>
            <a:r>
              <a:rPr lang="en-US" dirty="0" smtClean="0"/>
              <a:t>These events are more severe thus tend to allow for curtailments or load shedding in planning studies and so do not generate recommendations for </a:t>
            </a:r>
            <a:r>
              <a:rPr lang="en-US" dirty="0"/>
              <a:t>t</a:t>
            </a:r>
            <a:r>
              <a:rPr lang="en-US" dirty="0" smtClean="0"/>
              <a:t>ransmission upgrades</a:t>
            </a:r>
          </a:p>
          <a:p>
            <a:pPr lvl="1"/>
            <a:r>
              <a:rPr lang="en-US" dirty="0" smtClean="0"/>
              <a:t>New Commission rules around economic assessments may provide guidance.</a:t>
            </a:r>
          </a:p>
        </p:txBody>
      </p:sp>
      <p:sp>
        <p:nvSpPr>
          <p:cNvPr id="5" name="Date Placeholder 4"/>
          <p:cNvSpPr>
            <a:spLocks noGrp="1"/>
          </p:cNvSpPr>
          <p:nvPr>
            <p:ph type="dt" sz="half" idx="10"/>
          </p:nvPr>
        </p:nvSpPr>
        <p:spPr/>
        <p:txBody>
          <a:bodyPr/>
          <a:lstStyle/>
          <a:p>
            <a:r>
              <a:rPr lang="en-US" dirty="0" smtClean="0"/>
              <a:t>7/08/2021</a:t>
            </a:r>
            <a:endParaRPr lang="en-US" dirty="0"/>
          </a:p>
        </p:txBody>
      </p:sp>
    </p:spTree>
    <p:extLst>
      <p:ext uri="{BB962C8B-B14F-4D97-AF65-F5344CB8AC3E}">
        <p14:creationId xmlns:p14="http://schemas.microsoft.com/office/powerpoint/2010/main" val="3358496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NPRR 1070 – Planning Criteria for GTC Exit Solutions</a:t>
            </a:r>
            <a:endParaRPr lang="en-US" dirty="0"/>
          </a:p>
        </p:txBody>
      </p:sp>
      <p:sp>
        <p:nvSpPr>
          <p:cNvPr id="3" name="Content Placeholder 2"/>
          <p:cNvSpPr>
            <a:spLocks noGrp="1"/>
          </p:cNvSpPr>
          <p:nvPr>
            <p:ph idx="1"/>
          </p:nvPr>
        </p:nvSpPr>
        <p:spPr/>
        <p:txBody>
          <a:bodyPr/>
          <a:lstStyle/>
          <a:p>
            <a:r>
              <a:rPr lang="en-US" dirty="0" smtClean="0"/>
              <a:t>Consensus to remain tabled at PLWG</a:t>
            </a:r>
          </a:p>
          <a:p>
            <a:r>
              <a:rPr lang="en-US" dirty="0" smtClean="0"/>
              <a:t>Key issues</a:t>
            </a:r>
          </a:p>
          <a:p>
            <a:pPr lvl="1"/>
            <a:r>
              <a:rPr lang="en-US" dirty="0" smtClean="0"/>
              <a:t>Rule making at PUCT needed before analysis can move from production cost test.</a:t>
            </a:r>
          </a:p>
          <a:p>
            <a:pPr lvl="1"/>
            <a:r>
              <a:rPr lang="en-US" dirty="0" smtClean="0"/>
              <a:t>Current assumption that minimum point on production cost curve does not  reflect costs if production tax credits are taken into account.</a:t>
            </a:r>
          </a:p>
          <a:p>
            <a:pPr lvl="1"/>
            <a:r>
              <a:rPr lang="en-US" dirty="0" smtClean="0"/>
              <a:t>Proposal to shift to analysis based on bidding behavior raises questions:</a:t>
            </a:r>
          </a:p>
          <a:p>
            <a:pPr lvl="2"/>
            <a:r>
              <a:rPr lang="en-US" dirty="0" smtClean="0"/>
              <a:t>Is past bidding behavior indicative of future behavior?</a:t>
            </a:r>
          </a:p>
          <a:p>
            <a:pPr lvl="2"/>
            <a:r>
              <a:rPr lang="en-US" dirty="0" smtClean="0"/>
              <a:t>Does ERCOT have the data needed to analyze past bidding behavior?</a:t>
            </a:r>
          </a:p>
          <a:p>
            <a:pPr lvl="2"/>
            <a:r>
              <a:rPr lang="en-US" dirty="0" smtClean="0"/>
              <a:t>Is a more robust probabilistic outage analysis in economic studies possible?</a:t>
            </a:r>
          </a:p>
        </p:txBody>
      </p:sp>
      <p:sp>
        <p:nvSpPr>
          <p:cNvPr id="4" name="Date Placeholder 3"/>
          <p:cNvSpPr>
            <a:spLocks noGrp="1"/>
          </p:cNvSpPr>
          <p:nvPr>
            <p:ph type="dt" sz="half" idx="10"/>
          </p:nvPr>
        </p:nvSpPr>
        <p:spPr/>
        <p:txBody>
          <a:bodyPr/>
          <a:lstStyle/>
          <a:p>
            <a:r>
              <a:rPr lang="en-US" dirty="0" smtClean="0"/>
              <a:t>7/08/2021</a:t>
            </a:r>
            <a:endParaRPr lang="en-US" dirty="0"/>
          </a:p>
        </p:txBody>
      </p:sp>
    </p:spTree>
    <p:extLst>
      <p:ext uri="{BB962C8B-B14F-4D97-AF65-F5344CB8AC3E}">
        <p14:creationId xmlns:p14="http://schemas.microsoft.com/office/powerpoint/2010/main" val="2797006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PGRR 090 – Additional Flexibility for Updates to Seasonal Net Max Sustainable Ratings</a:t>
            </a:r>
            <a:endParaRPr lang="en-US" dirty="0"/>
          </a:p>
        </p:txBody>
      </p:sp>
      <p:sp>
        <p:nvSpPr>
          <p:cNvPr id="3" name="Content Placeholder 2"/>
          <p:cNvSpPr>
            <a:spLocks noGrp="1"/>
          </p:cNvSpPr>
          <p:nvPr>
            <p:ph idx="1"/>
          </p:nvPr>
        </p:nvSpPr>
        <p:spPr/>
        <p:txBody>
          <a:bodyPr/>
          <a:lstStyle/>
          <a:p>
            <a:r>
              <a:rPr lang="en-US" dirty="0" smtClean="0"/>
              <a:t>PLWG recommends rejection of PGRR 090.</a:t>
            </a:r>
          </a:p>
          <a:p>
            <a:r>
              <a:rPr lang="en-US" dirty="0" smtClean="0"/>
              <a:t>Proposes to allow existing generators to revise the net max summer rating more than 10 MW without going through the interconnection process provided the rating for other seasons was the same as or higher than the rating sought.</a:t>
            </a:r>
          </a:p>
          <a:p>
            <a:r>
              <a:rPr lang="en-US" dirty="0" smtClean="0"/>
              <a:t>Concerns raised include:</a:t>
            </a:r>
          </a:p>
          <a:p>
            <a:pPr lvl="1"/>
            <a:r>
              <a:rPr lang="en-US" dirty="0" smtClean="0"/>
              <a:t>Market impact of generators able to “jump the cue” for interconnections.</a:t>
            </a:r>
          </a:p>
          <a:p>
            <a:pPr lvl="1"/>
            <a:r>
              <a:rPr lang="en-US" dirty="0" smtClean="0"/>
              <a:t>Planning assessments for the summer peak would not have taken additional generation into account.</a:t>
            </a:r>
          </a:p>
          <a:p>
            <a:pPr lvl="1"/>
            <a:r>
              <a:rPr lang="en-US" dirty="0" smtClean="0"/>
              <a:t>No one spoke in favor of approving the PGRR.</a:t>
            </a:r>
          </a:p>
        </p:txBody>
      </p:sp>
      <p:sp>
        <p:nvSpPr>
          <p:cNvPr id="4" name="Date Placeholder 3"/>
          <p:cNvSpPr>
            <a:spLocks noGrp="1"/>
          </p:cNvSpPr>
          <p:nvPr>
            <p:ph type="dt" sz="half" idx="10"/>
          </p:nvPr>
        </p:nvSpPr>
        <p:spPr/>
        <p:txBody>
          <a:bodyPr/>
          <a:lstStyle/>
          <a:p>
            <a:r>
              <a:rPr lang="en-US" dirty="0" smtClean="0"/>
              <a:t>7/08/2021</a:t>
            </a:r>
            <a:endParaRPr lang="en-US" dirty="0"/>
          </a:p>
        </p:txBody>
      </p:sp>
    </p:spTree>
    <p:extLst>
      <p:ext uri="{BB962C8B-B14F-4D97-AF65-F5344CB8AC3E}">
        <p14:creationId xmlns:p14="http://schemas.microsoft.com/office/powerpoint/2010/main" val="1948779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RGRR 029 – Extension of Self-Limiting Facility to SOGs</a:t>
            </a:r>
            <a:endParaRPr lang="en-US" dirty="0"/>
          </a:p>
        </p:txBody>
      </p:sp>
      <p:sp>
        <p:nvSpPr>
          <p:cNvPr id="3" name="Content Placeholder 2"/>
          <p:cNvSpPr>
            <a:spLocks noGrp="1"/>
          </p:cNvSpPr>
          <p:nvPr>
            <p:ph idx="1"/>
          </p:nvPr>
        </p:nvSpPr>
        <p:spPr/>
        <p:txBody>
          <a:bodyPr/>
          <a:lstStyle/>
          <a:p>
            <a:r>
              <a:rPr lang="en-US" dirty="0" smtClean="0"/>
              <a:t>PLWG recommends ROS vote to recommend approval.</a:t>
            </a:r>
          </a:p>
          <a:p>
            <a:r>
              <a:rPr lang="en-US" dirty="0" smtClean="0"/>
              <a:t>Needed to Align the Resource Registration Glossary with PGRR 092 and NPRR 1077, NPRR 1002 and BESTF-5.</a:t>
            </a:r>
            <a:endParaRPr lang="en-US" dirty="0"/>
          </a:p>
        </p:txBody>
      </p:sp>
      <p:sp>
        <p:nvSpPr>
          <p:cNvPr id="4" name="Date Placeholder 3"/>
          <p:cNvSpPr>
            <a:spLocks noGrp="1"/>
          </p:cNvSpPr>
          <p:nvPr>
            <p:ph type="dt" sz="half" idx="10"/>
          </p:nvPr>
        </p:nvSpPr>
        <p:spPr/>
        <p:txBody>
          <a:bodyPr/>
          <a:lstStyle/>
          <a:p>
            <a:r>
              <a:rPr lang="en-US" dirty="0" smtClean="0"/>
              <a:t>7/08/2021</a:t>
            </a:r>
            <a:endParaRPr lang="en-US" dirty="0"/>
          </a:p>
        </p:txBody>
      </p:sp>
    </p:spTree>
    <p:extLst>
      <p:ext uri="{BB962C8B-B14F-4D97-AF65-F5344CB8AC3E}">
        <p14:creationId xmlns:p14="http://schemas.microsoft.com/office/powerpoint/2010/main" val="1302007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Business</a:t>
            </a:r>
            <a:endParaRPr lang="en-US" dirty="0"/>
          </a:p>
        </p:txBody>
      </p:sp>
      <p:sp>
        <p:nvSpPr>
          <p:cNvPr id="3" name="Content Placeholder 2"/>
          <p:cNvSpPr>
            <a:spLocks noGrp="1"/>
          </p:cNvSpPr>
          <p:nvPr>
            <p:ph idx="1"/>
          </p:nvPr>
        </p:nvSpPr>
        <p:spPr/>
        <p:txBody>
          <a:bodyPr>
            <a:normAutofit/>
          </a:bodyPr>
          <a:lstStyle/>
          <a:p>
            <a:r>
              <a:rPr lang="en-US" dirty="0" smtClean="0"/>
              <a:t>KTC 15-6 RMR and MRA Services for Battery Energy Storage</a:t>
            </a:r>
          </a:p>
          <a:p>
            <a:pPr lvl="1"/>
            <a:r>
              <a:rPr lang="en-US" dirty="0" smtClean="0"/>
              <a:t>Current protocols do not include BES for RMR and MRA designation.</a:t>
            </a:r>
          </a:p>
          <a:p>
            <a:pPr lvl="1"/>
            <a:r>
              <a:rPr lang="en-US" dirty="0" smtClean="0"/>
              <a:t>ERCOT provided the following input.</a:t>
            </a:r>
          </a:p>
          <a:p>
            <a:pPr lvl="2"/>
            <a:r>
              <a:rPr lang="en-US" dirty="0" smtClean="0"/>
              <a:t>This is a long-term task</a:t>
            </a:r>
          </a:p>
          <a:p>
            <a:pPr lvl="2"/>
            <a:r>
              <a:rPr lang="en-US" dirty="0" smtClean="0"/>
              <a:t>Today RMR and MRA services do not have duration requirements.</a:t>
            </a:r>
          </a:p>
          <a:p>
            <a:pPr lvl="2"/>
            <a:r>
              <a:rPr lang="en-US" dirty="0" smtClean="0"/>
              <a:t>Need to understand the effect of the discharging-charging-discharging cycle of battery technology to be able to set requirements.</a:t>
            </a:r>
          </a:p>
          <a:p>
            <a:pPr lvl="2"/>
            <a:r>
              <a:rPr lang="en-US" dirty="0" smtClean="0"/>
              <a:t>Can aggregate distributed resources having individual units with different shift factors be considered as a single resource?</a:t>
            </a:r>
          </a:p>
          <a:p>
            <a:pPr lvl="2"/>
            <a:r>
              <a:rPr lang="en-US" dirty="0" smtClean="0"/>
              <a:t>Recommended to PLWG to limit consideration to Batteries for now.</a:t>
            </a:r>
          </a:p>
        </p:txBody>
      </p:sp>
      <p:sp>
        <p:nvSpPr>
          <p:cNvPr id="4" name="Date Placeholder 3"/>
          <p:cNvSpPr>
            <a:spLocks noGrp="1"/>
          </p:cNvSpPr>
          <p:nvPr>
            <p:ph type="dt" sz="half" idx="10"/>
          </p:nvPr>
        </p:nvSpPr>
        <p:spPr/>
        <p:txBody>
          <a:bodyPr/>
          <a:lstStyle/>
          <a:p>
            <a:r>
              <a:rPr lang="en-US" dirty="0" smtClean="0"/>
              <a:t>7/08/2021</a:t>
            </a:r>
            <a:endParaRPr lang="en-US" dirty="0"/>
          </a:p>
        </p:txBody>
      </p:sp>
    </p:spTree>
    <p:extLst>
      <p:ext uri="{BB962C8B-B14F-4D97-AF65-F5344CB8AC3E}">
        <p14:creationId xmlns:p14="http://schemas.microsoft.com/office/powerpoint/2010/main" val="2001787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Questions?</a:t>
            </a:r>
            <a:endParaRPr lang="en-US" dirty="0"/>
          </a:p>
        </p:txBody>
      </p:sp>
      <p:sp>
        <p:nvSpPr>
          <p:cNvPr id="4" name="Date Placeholder 3"/>
          <p:cNvSpPr>
            <a:spLocks noGrp="1"/>
          </p:cNvSpPr>
          <p:nvPr>
            <p:ph type="dt" sz="half" idx="10"/>
          </p:nvPr>
        </p:nvSpPr>
        <p:spPr/>
        <p:txBody>
          <a:bodyPr/>
          <a:lstStyle/>
          <a:p>
            <a:r>
              <a:rPr lang="en-US" dirty="0" smtClean="0"/>
              <a:t>7/08/2021</a:t>
            </a:r>
            <a:endParaRPr lang="en-US" dirty="0"/>
          </a:p>
        </p:txBody>
      </p:sp>
    </p:spTree>
    <p:extLst>
      <p:ext uri="{BB962C8B-B14F-4D97-AF65-F5344CB8AC3E}">
        <p14:creationId xmlns:p14="http://schemas.microsoft.com/office/powerpoint/2010/main" val="3317570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517</TotalTime>
  <Words>1141</Words>
  <Application>Microsoft Office PowerPoint</Application>
  <PresentationFormat>Widescreen</PresentationFormat>
  <Paragraphs>133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Planning Working Group Update</vt:lpstr>
      <vt:lpstr>TAC Emergency Conditions List Transmission Planning Studies and Winter Cases (#47, 93, 94)</vt:lpstr>
      <vt:lpstr>TAC Emergency Conditions List DC Tie Perfomance(#41, 106)</vt:lpstr>
      <vt:lpstr>TAC Emergency Conditions List GTC Management (#29, 51)</vt:lpstr>
      <vt:lpstr>NPRR 1070 – Planning Criteria for GTC Exit Solutions</vt:lpstr>
      <vt:lpstr>PGRR 090 – Additional Flexibility for Updates to Seasonal Net Max Sustainable Ratings</vt:lpstr>
      <vt:lpstr>RGRR 029 – Extension of Self-Limiting Facility to SOGs</vt:lpstr>
      <vt:lpstr>Other Business</vt:lpstr>
      <vt:lpstr>Questions?</vt:lpstr>
      <vt:lpstr>TAC Emergency List Review</vt:lpstr>
      <vt:lpstr>TAC Emergency List Review</vt:lpstr>
    </vt:vector>
  </TitlesOfParts>
  <Company>Pedernales Electric Cooperative,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Working Group Update</dc:title>
  <dc:creator>Dewitt, Charles</dc:creator>
  <cp:lastModifiedBy>Dewitt, Charles</cp:lastModifiedBy>
  <cp:revision>32</cp:revision>
  <dcterms:created xsi:type="dcterms:W3CDTF">2021-03-22T15:18:30Z</dcterms:created>
  <dcterms:modified xsi:type="dcterms:W3CDTF">2021-06-29T18:27:58Z</dcterms:modified>
</cp:coreProperties>
</file>