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2" r:id="rId1"/>
  </p:sldMasterIdLst>
  <p:notesMasterIdLst>
    <p:notesMasterId r:id="rId8"/>
  </p:notesMasterIdLst>
  <p:sldIdLst>
    <p:sldId id="256" r:id="rId2"/>
    <p:sldId id="277" r:id="rId3"/>
    <p:sldId id="274" r:id="rId4"/>
    <p:sldId id="283" r:id="rId5"/>
    <p:sldId id="276" r:id="rId6"/>
    <p:sldId id="273"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56" autoAdjust="0"/>
    <p:restoredTop sz="94660"/>
  </p:normalViewPr>
  <p:slideViewPr>
    <p:cSldViewPr snapToGrid="0">
      <p:cViewPr varScale="1">
        <p:scale>
          <a:sx n="110" d="100"/>
          <a:sy n="110" d="100"/>
        </p:scale>
        <p:origin x="106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DD1227-DC6E-0A4F-8FAD-7D6BD84C38EC}" type="datetimeFigureOut">
              <a:rPr lang="en-US" smtClean="0"/>
              <a:t>7/2/2021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58DD1-652E-5246-A55D-149085299C69}" type="slidenum">
              <a:rPr lang="en-US" smtClean="0"/>
              <a:t>‹#›</a:t>
            </a:fld>
            <a:endParaRPr lang="en-US"/>
          </a:p>
        </p:txBody>
      </p:sp>
    </p:spTree>
    <p:extLst>
      <p:ext uri="{BB962C8B-B14F-4D97-AF65-F5344CB8AC3E}">
        <p14:creationId xmlns:p14="http://schemas.microsoft.com/office/powerpoint/2010/main" val="4127054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5800" y="1346947"/>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5800" y="4282763"/>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685800" y="1484779"/>
            <a:ext cx="7772400"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a:grpSpLocks noChangeAspect="1"/>
          </p:cNvGrpSpPr>
          <p:nvPr/>
        </p:nvGrpSpPr>
        <p:grpSpPr>
          <a:xfrm>
            <a:off x="7234780" y="4107023"/>
            <a:ext cx="914400" cy="914400"/>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788670" y="1432223"/>
            <a:ext cx="7517130" cy="3035808"/>
          </a:xfrm>
        </p:spPr>
        <p:txBody>
          <a:bodyPr anchor="ctr">
            <a:noAutofit/>
          </a:bodyPr>
          <a:lstStyle>
            <a:lvl1pPr algn="l">
              <a:lnSpc>
                <a:spcPct val="85000"/>
              </a:lnSpc>
              <a:defRPr sz="6000" b="1" cap="none"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D3AE16-2159-4F26-A7D3-0D10B3039774}" type="datetimeFigureOut">
              <a:rPr lang="en-US" smtClean="0"/>
              <a:t>7/2/2021</a:t>
            </a:fld>
            <a:endParaRPr lang="en-US"/>
          </a:p>
        </p:txBody>
      </p:sp>
      <p:sp>
        <p:nvSpPr>
          <p:cNvPr id="5" name="Footer Placeholder 4"/>
          <p:cNvSpPr>
            <a:spLocks noGrp="1"/>
          </p:cNvSpPr>
          <p:nvPr>
            <p:ph type="ftr" sz="quarter" idx="11"/>
          </p:nvPr>
        </p:nvSpPr>
        <p:spPr>
          <a:xfrm>
            <a:off x="812805" y="6272785"/>
            <a:ext cx="4745736" cy="365125"/>
          </a:xfrm>
        </p:spPr>
        <p:txBody>
          <a:bodyPr/>
          <a:lstStyle/>
          <a:p>
            <a:endParaRPr lang="en-US"/>
          </a:p>
        </p:txBody>
      </p:sp>
      <p:sp>
        <p:nvSpPr>
          <p:cNvPr id="6" name="Slide Number Placeholder 5"/>
          <p:cNvSpPr>
            <a:spLocks noGrp="1"/>
          </p:cNvSpPr>
          <p:nvPr>
            <p:ph type="sldNum" sz="quarter" idx="12"/>
          </p:nvPr>
        </p:nvSpPr>
        <p:spPr>
          <a:xfrm>
            <a:off x="7244280" y="4227195"/>
            <a:ext cx="895401" cy="640080"/>
          </a:xfrm>
        </p:spPr>
        <p:txBody>
          <a:bodyPr/>
          <a:lstStyle>
            <a:lvl1pPr>
              <a:defRPr sz="2800" b="1"/>
            </a:lvl1pPr>
          </a:lstStyle>
          <a:p>
            <a:fld id="{A12A88F9-5F70-472B-AA8B-6FC0E2CE4514}" type="slidenum">
              <a:rPr lang="en-US" smtClean="0"/>
              <a:t>‹#›</a:t>
            </a:fld>
            <a:endParaRPr lang="en-US"/>
          </a:p>
        </p:txBody>
      </p:sp>
    </p:spTree>
    <p:extLst>
      <p:ext uri="{BB962C8B-B14F-4D97-AF65-F5344CB8AC3E}">
        <p14:creationId xmlns:p14="http://schemas.microsoft.com/office/powerpoint/2010/main" val="1673620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D3AE16-2159-4F26-A7D3-0D10B3039774}" type="datetimeFigureOut">
              <a:rPr lang="en-US" smtClean="0"/>
              <a:t>7/2/2021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4114078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D3AE16-2159-4F26-A7D3-0D10B3039774}" type="datetimeFigureOut">
              <a:rPr lang="en-US" smtClean="0"/>
              <a:t>7/2/2021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379926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D3AE16-2159-4F26-A7D3-0D10B3039774}" type="datetimeFigureOut">
              <a:rPr lang="en-US" smtClean="0"/>
              <a:t>7/2/2021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1800363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9144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5346" y="1225296"/>
            <a:ext cx="6960870" cy="3520440"/>
          </a:xfrm>
        </p:spPr>
        <p:txBody>
          <a:bodyPr anchor="ctr">
            <a:normAutofit/>
          </a:bodyPr>
          <a:lstStyle>
            <a:lvl1pPr>
              <a:lnSpc>
                <a:spcPct val="85000"/>
              </a:lnSpc>
              <a:defRPr sz="6600" b="1"/>
            </a:lvl1pPr>
          </a:lstStyle>
          <a:p>
            <a:r>
              <a:rPr lang="en-US"/>
              <a:t>Click to edit Master title style</a:t>
            </a:r>
            <a:endParaRPr lang="en-US" dirty="0"/>
          </a:p>
        </p:txBody>
      </p:sp>
      <p:sp>
        <p:nvSpPr>
          <p:cNvPr id="3" name="Text Placeholder 2"/>
          <p:cNvSpPr>
            <a:spLocks noGrp="1"/>
          </p:cNvSpPr>
          <p:nvPr>
            <p:ph type="body" idx="1"/>
          </p:nvPr>
        </p:nvSpPr>
        <p:spPr>
          <a:xfrm>
            <a:off x="1624330" y="5020056"/>
            <a:ext cx="6789420" cy="1066800"/>
          </a:xfrm>
        </p:spPr>
        <p:txBody>
          <a:bodyPr anchor="t">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6445251" y="6272785"/>
            <a:ext cx="1983232" cy="365125"/>
          </a:xfrm>
        </p:spPr>
        <p:txBody>
          <a:bodyPr/>
          <a:lstStyle>
            <a:lvl1pPr>
              <a:defRPr>
                <a:solidFill>
                  <a:schemeClr val="accent1">
                    <a:lumMod val="50000"/>
                  </a:schemeClr>
                </a:solidFill>
              </a:defRPr>
            </a:lvl1pPr>
          </a:lstStyle>
          <a:p>
            <a:fld id="{84D3AE16-2159-4F26-A7D3-0D10B3039774}" type="datetimeFigureOut">
              <a:rPr lang="en-US" smtClean="0"/>
              <a:t>7/2/2021</a:t>
            </a:fld>
            <a:endParaRPr lang="en-US"/>
          </a:p>
        </p:txBody>
      </p:sp>
      <p:sp>
        <p:nvSpPr>
          <p:cNvPr id="5" name="Footer Placeholder 4"/>
          <p:cNvSpPr>
            <a:spLocks noGrp="1"/>
          </p:cNvSpPr>
          <p:nvPr>
            <p:ph type="ftr" sz="quarter" idx="11"/>
          </p:nvPr>
        </p:nvSpPr>
        <p:spPr>
          <a:xfrm>
            <a:off x="1636099" y="6272784"/>
            <a:ext cx="4745736" cy="365125"/>
          </a:xfrm>
        </p:spPr>
        <p:txBody>
          <a:bodyPr/>
          <a:lstStyle>
            <a:lvl1pPr>
              <a:defRPr>
                <a:solidFill>
                  <a:schemeClr val="accent1">
                    <a:lumMod val="50000"/>
                  </a:schemeClr>
                </a:solidFill>
              </a:defRPr>
            </a:lvl1pPr>
          </a:lstStyle>
          <a:p>
            <a:endParaRPr lang="en-US"/>
          </a:p>
        </p:txBody>
      </p:sp>
      <p:grpSp>
        <p:nvGrpSpPr>
          <p:cNvPr id="8" name="Group 7"/>
          <p:cNvGrpSpPr>
            <a:grpSpLocks noChangeAspect="1"/>
          </p:cNvGrpSpPr>
          <p:nvPr/>
        </p:nvGrpSpPr>
        <p:grpSpPr>
          <a:xfrm>
            <a:off x="633862" y="2430623"/>
            <a:ext cx="914400" cy="914400"/>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645450" y="2508607"/>
            <a:ext cx="891224" cy="720332"/>
          </a:xfrm>
        </p:spPr>
        <p:txBody>
          <a:bodyPr/>
          <a:lstStyle>
            <a:lvl1pPr>
              <a:defRPr sz="2800"/>
            </a:lvl1pPr>
          </a:lstStyle>
          <a:p>
            <a:fld id="{A12A88F9-5F70-472B-AA8B-6FC0E2CE4514}" type="slidenum">
              <a:rPr lang="en-US" smtClean="0"/>
              <a:t>‹#›</a:t>
            </a:fld>
            <a:endParaRPr lang="en-US"/>
          </a:p>
        </p:txBody>
      </p:sp>
    </p:spTree>
    <p:extLst>
      <p:ext uri="{BB962C8B-B14F-4D97-AF65-F5344CB8AC3E}">
        <p14:creationId xmlns:p14="http://schemas.microsoft.com/office/powerpoint/2010/main" val="717923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D3AE16-2159-4F26-A7D3-0D10B3039774}" type="datetimeFigureOut">
              <a:rPr lang="en-US" smtClean="0"/>
              <a:t>7/2/2021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2106508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D3AE16-2159-4F26-A7D3-0D10B3039774}" type="datetimeFigureOut">
              <a:rPr lang="en-US" smtClean="0"/>
              <a:t>7/2/2021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2607466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lvl1pPr>
              <a:defRPr>
                <a:solidFill>
                  <a:schemeClr val="accent1">
                    <a:lumMod val="50000"/>
                  </a:schemeClr>
                </a:solidFill>
              </a:defRPr>
            </a:lvl1pPr>
          </a:lstStyle>
          <a:p>
            <a:fld id="{84D3AE16-2159-4F26-A7D3-0D10B3039774}" type="datetimeFigureOut">
              <a:rPr lang="en-US" smtClean="0"/>
              <a:t>7/2/2021</a:t>
            </a:fld>
            <a:endParaRPr lang="en-US"/>
          </a:p>
        </p:txBody>
      </p:sp>
      <p:sp>
        <p:nvSpPr>
          <p:cNvPr id="4" name="Footer Placeholder 3"/>
          <p:cNvSpPr>
            <a:spLocks noGrp="1"/>
          </p:cNvSpPr>
          <p:nvPr>
            <p:ph type="ftr" sz="quarter" idx="11"/>
          </p:nvPr>
        </p:nvSpPr>
        <p:spPr/>
        <p:txBody>
          <a:bodyPr/>
          <a:lstStyle>
            <a:lvl1pPr>
              <a:defRPr>
                <a:solidFill>
                  <a:schemeClr val="accent1">
                    <a:lumMod val="50000"/>
                  </a:schemeClr>
                </a:solidFill>
              </a:defRPr>
            </a:lvl1pPr>
          </a:lstStyle>
          <a:p>
            <a:endParaRPr lang="en-US"/>
          </a:p>
        </p:txBody>
      </p:sp>
      <p:sp>
        <p:nvSpPr>
          <p:cNvPr id="5" name="Slide Number Placeholder 4"/>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3021297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D3AE16-2159-4F26-A7D3-0D10B3039774}" type="datetimeFigureOut">
              <a:rPr lang="en-US" smtClean="0"/>
              <a:t>7/2/2021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2468165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1"/>
            </a:lvl1pPr>
          </a:lstStyle>
          <a:p>
            <a:r>
              <a:rPr lang="en-US"/>
              <a:t>Click to edit Master title style</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9" name="Date Placeholder 8"/>
          <p:cNvSpPr>
            <a:spLocks noGrp="1"/>
          </p:cNvSpPr>
          <p:nvPr>
            <p:ph type="dt" sz="half" idx="10"/>
          </p:nvPr>
        </p:nvSpPr>
        <p:spPr/>
        <p:txBody>
          <a:bodyPr/>
          <a:lstStyle/>
          <a:p>
            <a:fld id="{84D3AE16-2159-4F26-A7D3-0D10B3039774}" type="datetimeFigureOut">
              <a:rPr lang="en-US" smtClean="0"/>
              <a:t>7/2/2021</a:t>
            </a:fld>
            <a:endParaRPr lang="en-US"/>
          </a:p>
        </p:txBody>
      </p:sp>
      <p:sp>
        <p:nvSpPr>
          <p:cNvPr id="10" name="Footer Placeholder 9"/>
          <p:cNvSpPr>
            <a:spLocks noGrp="1"/>
          </p:cNvSpPr>
          <p:nvPr>
            <p:ph type="ftr" sz="quarter" idx="11"/>
          </p:nvPr>
        </p:nvSpPr>
        <p:spPr/>
        <p:txBody>
          <a:bodyPr/>
          <a:lstStyle/>
          <a:p>
            <a:endParaRPr lang="en-US"/>
          </a:p>
        </p:txBody>
      </p:sp>
      <p:sp>
        <p:nvSpPr>
          <p:cNvPr id="11" name="Slide Number Placeholder 10"/>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3162811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6227805"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8" name="Date Placeholder 7"/>
          <p:cNvSpPr>
            <a:spLocks noGrp="1"/>
          </p:cNvSpPr>
          <p:nvPr>
            <p:ph type="dt" sz="half" idx="10"/>
          </p:nvPr>
        </p:nvSpPr>
        <p:spPr/>
        <p:txBody>
          <a:bodyPr/>
          <a:lstStyle/>
          <a:p>
            <a:fld id="{84D3AE16-2159-4F26-A7D3-0D10B3039774}" type="datetimeFigureOut">
              <a:rPr lang="en-US" smtClean="0"/>
              <a:t>7/2/2021</a:t>
            </a:fld>
            <a:endParaRPr lang="en-US"/>
          </a:p>
        </p:txBody>
      </p:sp>
      <p:sp>
        <p:nvSpPr>
          <p:cNvPr id="10" name="Slide Number Placeholder 9"/>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1774427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8522664" y="6255258"/>
            <a:ext cx="393192" cy="393192"/>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2" name="Title Placeholder 1"/>
          <p:cNvSpPr>
            <a:spLocks noGrp="1"/>
          </p:cNvSpPr>
          <p:nvPr>
            <p:ph type="title"/>
          </p:nvPr>
        </p:nvSpPr>
        <p:spPr>
          <a:xfrm>
            <a:off x="685800" y="484632"/>
            <a:ext cx="7772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21408"/>
            <a:ext cx="7772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92368" y="6272785"/>
            <a:ext cx="2455164" cy="365125"/>
          </a:xfrm>
          <a:prstGeom prst="rect">
            <a:avLst/>
          </a:prstGeom>
        </p:spPr>
        <p:txBody>
          <a:bodyPr vert="horz" lIns="91440" tIns="45720" rIns="91440" bIns="45720" rtlCol="0" anchor="ctr"/>
          <a:lstStyle>
            <a:lvl1pPr algn="r">
              <a:defRPr sz="1000">
                <a:solidFill>
                  <a:schemeClr val="accent1">
                    <a:lumMod val="50000"/>
                  </a:schemeClr>
                </a:solidFill>
              </a:defRPr>
            </a:lvl1pPr>
          </a:lstStyle>
          <a:p>
            <a:fld id="{84D3AE16-2159-4F26-A7D3-0D10B3039774}" type="datetimeFigureOut">
              <a:rPr lang="en-US" smtClean="0"/>
              <a:t>7/2/2021</a:t>
            </a:fld>
            <a:endParaRPr lang="en-US"/>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a:solidFill>
                  <a:schemeClr val="accent1">
                    <a:lumMod val="50000"/>
                  </a:schemeClr>
                </a:solidFill>
              </a:defRPr>
            </a:lvl1pPr>
          </a:lstStyle>
          <a:p>
            <a:endParaRPr lang="en-US"/>
          </a:p>
        </p:txBody>
      </p:sp>
      <p:sp>
        <p:nvSpPr>
          <p:cNvPr id="6" name="Slide Number Placeholder 5"/>
          <p:cNvSpPr>
            <a:spLocks noGrp="1"/>
          </p:cNvSpPr>
          <p:nvPr>
            <p:ph type="sldNum" sz="quarter" idx="4"/>
          </p:nvPr>
        </p:nvSpPr>
        <p:spPr>
          <a:xfrm>
            <a:off x="8483346" y="6272785"/>
            <a:ext cx="480060" cy="365125"/>
          </a:xfrm>
          <a:prstGeom prst="rect">
            <a:avLst/>
          </a:prstGeom>
        </p:spPr>
        <p:txBody>
          <a:bodyPr vert="horz" lIns="91440" tIns="45720" rIns="91440" bIns="45720" rtlCol="0" anchor="ctr"/>
          <a:lstStyle>
            <a:lvl1pPr algn="ctr">
              <a:defRPr sz="1100" b="1" spc="-70" baseline="0">
                <a:solidFill>
                  <a:srgbClr val="FFFFFF"/>
                </a:solidFill>
                <a:latin typeface="+mn-lt"/>
              </a:defRPr>
            </a:lvl1pPr>
          </a:lstStyle>
          <a:p>
            <a:fld id="{A12A88F9-5F70-472B-AA8B-6FC0E2CE4514}" type="slidenum">
              <a:rPr lang="en-US" smtClean="0"/>
              <a:t>‹#›</a:t>
            </a:fld>
            <a:endParaRPr lang="en-US"/>
          </a:p>
        </p:txBody>
      </p:sp>
    </p:spTree>
    <p:extLst>
      <p:ext uri="{BB962C8B-B14F-4D97-AF65-F5344CB8AC3E}">
        <p14:creationId xmlns:p14="http://schemas.microsoft.com/office/powerpoint/2010/main" val="2423784700"/>
      </p:ext>
    </p:extLst>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txStyles>
    <p:titleStyle>
      <a:lvl1pPr algn="l" defTabSz="914400" rtl="0" eaLnBrk="1" latinLnBrk="0" hangingPunct="1">
        <a:lnSpc>
          <a:spcPct val="90000"/>
        </a:lnSpc>
        <a:spcBef>
          <a:spcPct val="0"/>
        </a:spcBef>
        <a:buNone/>
        <a:defRPr sz="42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ercot.com/calendar/2021/1/13/219189"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Wholesale Market Working Group Report to WMS</a:t>
            </a:r>
          </a:p>
        </p:txBody>
      </p:sp>
      <p:sp>
        <p:nvSpPr>
          <p:cNvPr id="3" name="Subtitle 2"/>
          <p:cNvSpPr>
            <a:spLocks noGrp="1"/>
          </p:cNvSpPr>
          <p:nvPr>
            <p:ph type="subTitle" idx="1"/>
          </p:nvPr>
        </p:nvSpPr>
        <p:spPr/>
        <p:txBody>
          <a:bodyPr>
            <a:normAutofit fontScale="62500" lnSpcReduction="20000"/>
          </a:bodyPr>
          <a:lstStyle/>
          <a:p>
            <a:r>
              <a:rPr lang="en-US" dirty="0"/>
              <a:t>David Detelich</a:t>
            </a:r>
          </a:p>
          <a:p>
            <a:r>
              <a:rPr lang="en-US" dirty="0"/>
              <a:t>Murali Sithuraj</a:t>
            </a:r>
          </a:p>
          <a:p>
            <a:r>
              <a:rPr lang="en-US" dirty="0"/>
              <a:t>June 2, 2021</a:t>
            </a:r>
          </a:p>
          <a:p>
            <a:r>
              <a:rPr lang="en-US" dirty="0"/>
              <a:t>From May 17 WMWG Meeting</a:t>
            </a:r>
          </a:p>
        </p:txBody>
      </p:sp>
    </p:spTree>
    <p:extLst>
      <p:ext uri="{BB962C8B-B14F-4D97-AF65-F5344CB8AC3E}">
        <p14:creationId xmlns:p14="http://schemas.microsoft.com/office/powerpoint/2010/main" val="3003136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879B7A-B11F-4C6D-9D35-434849937C61}"/>
              </a:ext>
            </a:extLst>
          </p:cNvPr>
          <p:cNvSpPr>
            <a:spLocks noGrp="1"/>
          </p:cNvSpPr>
          <p:nvPr>
            <p:ph type="title"/>
          </p:nvPr>
        </p:nvSpPr>
        <p:spPr/>
        <p:txBody>
          <a:bodyPr>
            <a:normAutofit fontScale="90000"/>
          </a:bodyPr>
          <a:lstStyle/>
          <a:p>
            <a:r>
              <a:rPr lang="en-US" dirty="0"/>
              <a:t>NPRR1070 Planning Criteria for GTC Exit Solutions</a:t>
            </a:r>
          </a:p>
        </p:txBody>
      </p:sp>
      <p:sp>
        <p:nvSpPr>
          <p:cNvPr id="3" name="Content Placeholder 2">
            <a:extLst>
              <a:ext uri="{FF2B5EF4-FFF2-40B4-BE49-F238E27FC236}">
                <a16:creationId xmlns:a16="http://schemas.microsoft.com/office/drawing/2014/main" id="{A61F9F6D-270C-4787-832E-3097504F31A0}"/>
              </a:ext>
            </a:extLst>
          </p:cNvPr>
          <p:cNvSpPr>
            <a:spLocks noGrp="1"/>
          </p:cNvSpPr>
          <p:nvPr>
            <p:ph idx="1"/>
          </p:nvPr>
        </p:nvSpPr>
        <p:spPr/>
        <p:txBody>
          <a:bodyPr>
            <a:normAutofit fontScale="92500"/>
          </a:bodyPr>
          <a:lstStyle/>
          <a:p>
            <a:r>
              <a:rPr lang="en-US" dirty="0"/>
              <a:t>NPRR author agrees to remove bid price language from this NPRR</a:t>
            </a:r>
          </a:p>
          <a:p>
            <a:pPr lvl="1"/>
            <a:r>
              <a:rPr lang="en-US" dirty="0"/>
              <a:t>Will wait for PUCT project</a:t>
            </a:r>
          </a:p>
          <a:p>
            <a:r>
              <a:rPr lang="en-US" dirty="0"/>
              <a:t>Main discussion will be on the remaining four topics in the NPRR</a:t>
            </a:r>
          </a:p>
          <a:p>
            <a:pPr lvl="1"/>
            <a:r>
              <a:rPr lang="en-US" dirty="0"/>
              <a:t>Reflect the typical limit </a:t>
            </a:r>
            <a:r>
              <a:rPr lang="en-US" dirty="0" err="1"/>
              <a:t>derate</a:t>
            </a:r>
            <a:r>
              <a:rPr lang="en-US" dirty="0"/>
              <a:t> due to transmission outages or model an expected outage case</a:t>
            </a:r>
          </a:p>
          <a:p>
            <a:pPr lvl="1"/>
            <a:r>
              <a:rPr lang="en-US" dirty="0"/>
              <a:t>Reflect </a:t>
            </a:r>
            <a:r>
              <a:rPr lang="en-US" dirty="0" err="1"/>
              <a:t>derates</a:t>
            </a:r>
            <a:r>
              <a:rPr lang="en-US" dirty="0"/>
              <a:t> of limits for safety margins as applied by Operations</a:t>
            </a:r>
          </a:p>
          <a:p>
            <a:pPr lvl="1"/>
            <a:r>
              <a:rPr lang="en-US" dirty="0"/>
              <a:t>Include the avoided cost of all avoided reliability projects</a:t>
            </a:r>
          </a:p>
          <a:p>
            <a:pPr lvl="1"/>
            <a:r>
              <a:rPr lang="en-US" dirty="0"/>
              <a:t>Estimate the value of avoiding curtailment of generation due to GTCs during load shedding events</a:t>
            </a:r>
          </a:p>
          <a:p>
            <a:r>
              <a:rPr lang="en-US" dirty="0"/>
              <a:t>Participants agreed the PLWG is the proper place for this discussion</a:t>
            </a:r>
          </a:p>
          <a:p>
            <a:r>
              <a:rPr lang="en-US" dirty="0"/>
              <a:t>NPRR can remain tabled at WMS awaiting ROS approved language to review the market impact	</a:t>
            </a:r>
          </a:p>
          <a:p>
            <a:endParaRPr lang="en-US" dirty="0"/>
          </a:p>
          <a:p>
            <a:endParaRPr lang="en-US" dirty="0"/>
          </a:p>
        </p:txBody>
      </p:sp>
    </p:spTree>
    <p:extLst>
      <p:ext uri="{BB962C8B-B14F-4D97-AF65-F5344CB8AC3E}">
        <p14:creationId xmlns:p14="http://schemas.microsoft.com/office/powerpoint/2010/main" val="1193142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Emergency Conditions Issue #7 - DER Registration</a:t>
            </a:r>
          </a:p>
        </p:txBody>
      </p:sp>
      <p:sp>
        <p:nvSpPr>
          <p:cNvPr id="5" name="Content Placeholder 4"/>
          <p:cNvSpPr>
            <a:spLocks noGrp="1"/>
          </p:cNvSpPr>
          <p:nvPr>
            <p:ph idx="1"/>
          </p:nvPr>
        </p:nvSpPr>
        <p:spPr>
          <a:xfrm>
            <a:off x="982133" y="2093976"/>
            <a:ext cx="7704667" cy="4277057"/>
          </a:xfrm>
        </p:spPr>
        <p:txBody>
          <a:bodyPr>
            <a:normAutofit fontScale="85000" lnSpcReduction="20000"/>
          </a:bodyPr>
          <a:lstStyle/>
          <a:p>
            <a:r>
              <a:rPr lang="en-US" dirty="0"/>
              <a:t>NPRR1077 Extension of Self-Limiting Facility Concept to Settlement Only Generators (SOGs) and Telemetry Requirements for SOGs</a:t>
            </a:r>
          </a:p>
          <a:p>
            <a:pPr lvl="1"/>
            <a:r>
              <a:rPr lang="en-US" dirty="0"/>
              <a:t>Clayton Stice reviewed this NPRR submitted by ERCOT</a:t>
            </a:r>
          </a:p>
          <a:p>
            <a:pPr lvl="1"/>
            <a:r>
              <a:rPr lang="en-US" dirty="0"/>
              <a:t>Initially developed by DGR Workshop attendees for SODGs wanting to Self Limit along the same lines as ESRs </a:t>
            </a:r>
            <a:r>
              <a:rPr lang="en-US" dirty="0">
                <a:hlinkClick r:id="rId2"/>
              </a:rPr>
              <a:t>http://www.ercot.com/calendar/2021/1/13/219189</a:t>
            </a:r>
            <a:endParaRPr lang="en-US" dirty="0"/>
          </a:p>
          <a:p>
            <a:pPr lvl="1"/>
            <a:r>
              <a:rPr lang="en-US" dirty="0"/>
              <a:t>Telemetry requirement for all SOGs was included due to winter event</a:t>
            </a:r>
          </a:p>
          <a:p>
            <a:pPr lvl="1"/>
            <a:r>
              <a:rPr lang="en-US" dirty="0"/>
              <a:t>Updates some NPRR829 language and extends RTL application to all SOGs.</a:t>
            </a:r>
          </a:p>
          <a:p>
            <a:pPr lvl="1"/>
            <a:r>
              <a:rPr lang="en-US" dirty="0"/>
              <a:t>Corresponding revisions to Planning guide and Resource Registration Glossary are being reviewed by ROS/PLWG</a:t>
            </a:r>
          </a:p>
          <a:p>
            <a:r>
              <a:rPr lang="en-US" dirty="0"/>
              <a:t>Discussion on the telemetry requirements that will apply to all SOG’s – 10 second level data desired</a:t>
            </a:r>
          </a:p>
          <a:p>
            <a:pPr lvl="1"/>
            <a:r>
              <a:rPr lang="en-US" dirty="0"/>
              <a:t>May add cost burden to some SODGs to implement (already required by transmission connected SOGs)</a:t>
            </a:r>
          </a:p>
          <a:p>
            <a:pPr lvl="1"/>
            <a:r>
              <a:rPr lang="en-US" dirty="0"/>
              <a:t>How to get the word out to SOGs for awareness</a:t>
            </a:r>
          </a:p>
          <a:p>
            <a:pPr lvl="1"/>
            <a:r>
              <a:rPr lang="en-US" dirty="0"/>
              <a:t>Telemetry will not be used for the GTDB calculation</a:t>
            </a:r>
          </a:p>
          <a:p>
            <a:r>
              <a:rPr lang="en-US" dirty="0"/>
              <a:t>WMWG recommends a workshop to include SOG owners</a:t>
            </a:r>
          </a:p>
          <a:p>
            <a:r>
              <a:rPr lang="en-US" dirty="0"/>
              <a:t>Workshop scheduled for July 22</a:t>
            </a:r>
            <a:r>
              <a:rPr lang="en-US" baseline="30000" dirty="0"/>
              <a:t>nd</a:t>
            </a:r>
            <a:endParaRPr lang="en-US" dirty="0"/>
          </a:p>
          <a:p>
            <a:endParaRPr lang="en-US" dirty="0"/>
          </a:p>
        </p:txBody>
      </p:sp>
    </p:spTree>
    <p:extLst>
      <p:ext uri="{BB962C8B-B14F-4D97-AF65-F5344CB8AC3E}">
        <p14:creationId xmlns:p14="http://schemas.microsoft.com/office/powerpoint/2010/main" val="3664071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Emergency Conditions Issue # 91 Could fast frequency response play a bigger role?</a:t>
            </a:r>
          </a:p>
        </p:txBody>
      </p:sp>
      <p:sp>
        <p:nvSpPr>
          <p:cNvPr id="5" name="Content Placeholder 4"/>
          <p:cNvSpPr>
            <a:spLocks noGrp="1"/>
          </p:cNvSpPr>
          <p:nvPr>
            <p:ph idx="1"/>
          </p:nvPr>
        </p:nvSpPr>
        <p:spPr>
          <a:xfrm>
            <a:off x="982133" y="2360022"/>
            <a:ext cx="7704667" cy="4011011"/>
          </a:xfrm>
        </p:spPr>
        <p:txBody>
          <a:bodyPr>
            <a:normAutofit fontScale="92500" lnSpcReduction="20000"/>
          </a:bodyPr>
          <a:lstStyle/>
          <a:p>
            <a:r>
              <a:rPr lang="en-US" dirty="0"/>
              <a:t>Presentation on two proposals to increase participation from ESR’s</a:t>
            </a:r>
          </a:p>
          <a:p>
            <a:pPr lvl="1"/>
            <a:r>
              <a:rPr lang="en-US" dirty="0"/>
              <a:t>Emphasizes the importance of FFR</a:t>
            </a:r>
          </a:p>
          <a:p>
            <a:pPr lvl="1"/>
            <a:r>
              <a:rPr lang="en-US" dirty="0"/>
              <a:t>#1 - Set FFR offer floor at $0.01/MWh below LR_RRS floor in DAM engine</a:t>
            </a:r>
          </a:p>
          <a:p>
            <a:pPr lvl="1"/>
            <a:r>
              <a:rPr lang="en-US" dirty="0"/>
              <a:t>#2 - Enable batteries to provide RRS using ONSC status</a:t>
            </a:r>
          </a:p>
          <a:p>
            <a:pPr lvl="1"/>
            <a:r>
              <a:rPr lang="en-US" dirty="0"/>
              <a:t>Direction from WMS, explore further or wait for NPRRs?</a:t>
            </a:r>
          </a:p>
          <a:p>
            <a:pPr lvl="1"/>
            <a:r>
              <a:rPr lang="en-US" dirty="0"/>
              <a:t>PDCWG and ERCOT may want to review the proposals to provide input on the reliability impacts</a:t>
            </a:r>
          </a:p>
          <a:p>
            <a:r>
              <a:rPr lang="en-US" dirty="0"/>
              <a:t>Review of opinion paper from market participants who volunteered to work on the issue</a:t>
            </a:r>
          </a:p>
          <a:p>
            <a:pPr lvl="1"/>
            <a:r>
              <a:rPr lang="en-US" dirty="0"/>
              <a:t>“The February storm was not an issue of the under procurement of single AS product but rather an inability of generation to meets the needs of load.  While there may be other reasons to change the procurement of FFR, the February storm would not have benefited from a different procurement of the product.”</a:t>
            </a:r>
          </a:p>
          <a:p>
            <a:pPr lvl="1"/>
            <a:r>
              <a:rPr lang="en-US" dirty="0"/>
              <a:t>Authors are seeking comments</a:t>
            </a:r>
          </a:p>
          <a:p>
            <a:pPr lvl="1"/>
            <a:r>
              <a:rPr lang="en-US" dirty="0"/>
              <a:t>Will be reviewed at PDCWG</a:t>
            </a:r>
          </a:p>
          <a:p>
            <a:endParaRPr lang="en-US" dirty="0"/>
          </a:p>
        </p:txBody>
      </p:sp>
    </p:spTree>
    <p:extLst>
      <p:ext uri="{BB962C8B-B14F-4D97-AF65-F5344CB8AC3E}">
        <p14:creationId xmlns:p14="http://schemas.microsoft.com/office/powerpoint/2010/main" val="1628226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D5103-B4E9-4739-95D6-739E1C458019}"/>
              </a:ext>
            </a:extLst>
          </p:cNvPr>
          <p:cNvSpPr>
            <a:spLocks noGrp="1"/>
          </p:cNvSpPr>
          <p:nvPr>
            <p:ph type="title"/>
          </p:nvPr>
        </p:nvSpPr>
        <p:spPr/>
        <p:txBody>
          <a:bodyPr>
            <a:normAutofit fontScale="90000"/>
          </a:bodyPr>
          <a:lstStyle/>
          <a:p>
            <a:r>
              <a:rPr lang="en-US" dirty="0"/>
              <a:t>Updates Emergency Conditions Issues List Actions</a:t>
            </a:r>
          </a:p>
        </p:txBody>
      </p:sp>
      <p:sp>
        <p:nvSpPr>
          <p:cNvPr id="3" name="Content Placeholder 2">
            <a:extLst>
              <a:ext uri="{FF2B5EF4-FFF2-40B4-BE49-F238E27FC236}">
                <a16:creationId xmlns:a16="http://schemas.microsoft.com/office/drawing/2014/main" id="{9829B909-C3A4-4FE9-A789-E2F8620CD59F}"/>
              </a:ext>
            </a:extLst>
          </p:cNvPr>
          <p:cNvSpPr>
            <a:spLocks noGrp="1"/>
          </p:cNvSpPr>
          <p:nvPr>
            <p:ph idx="1"/>
          </p:nvPr>
        </p:nvSpPr>
        <p:spPr/>
        <p:txBody>
          <a:bodyPr>
            <a:normAutofit fontScale="92500" lnSpcReduction="10000"/>
          </a:bodyPr>
          <a:lstStyle/>
          <a:p>
            <a:r>
              <a:rPr lang="en-US" dirty="0"/>
              <a:t>#44 - Ancillary Service Products: Review existing ancillary service products</a:t>
            </a:r>
          </a:p>
          <a:p>
            <a:pPr lvl="1"/>
            <a:r>
              <a:rPr lang="en-US" dirty="0"/>
              <a:t>Lori Simpson working with Nitika Mago</a:t>
            </a:r>
          </a:p>
          <a:p>
            <a:pPr lvl="1"/>
            <a:r>
              <a:rPr lang="en-US" dirty="0"/>
              <a:t>ERCOT sent out RFIs for the PRC telemetry errors and currently expect the last batch of responses to be returned by 7/13. </a:t>
            </a:r>
          </a:p>
          <a:p>
            <a:pPr lvl="1"/>
            <a:r>
              <a:rPr lang="en-US" dirty="0"/>
              <a:t>Also sent out RFIs to some ESRs on their performance during the event and currently expect the last batch of responses to returned by 7/12. </a:t>
            </a:r>
          </a:p>
          <a:p>
            <a:r>
              <a:rPr lang="en-US" dirty="0"/>
              <a:t>#49 - Energy Emergency Alert: Review EEA rules and assess if any changes are warranted</a:t>
            </a:r>
          </a:p>
          <a:p>
            <a:pPr lvl="1"/>
            <a:r>
              <a:rPr lang="en-US" dirty="0"/>
              <a:t>David Detelich will work with OWG on this item and reach out to Dan Woodfin for ERCOT input</a:t>
            </a:r>
          </a:p>
          <a:p>
            <a:r>
              <a:rPr lang="en-US" dirty="0"/>
              <a:t>#35 - Procedures during Natural Gas Supply Emergency</a:t>
            </a:r>
          </a:p>
          <a:p>
            <a:pPr lvl="1"/>
            <a:r>
              <a:rPr lang="en-US" dirty="0"/>
              <a:t>GEWG will meet in the fall to take up this issue</a:t>
            </a:r>
          </a:p>
          <a:p>
            <a:pPr lvl="1"/>
            <a:r>
              <a:rPr lang="en-US" dirty="0"/>
              <a:t>Will have the outcomes from the legislative process to guide their activities</a:t>
            </a:r>
          </a:p>
        </p:txBody>
      </p:sp>
    </p:spTree>
    <p:extLst>
      <p:ext uri="{BB962C8B-B14F-4D97-AF65-F5344CB8AC3E}">
        <p14:creationId xmlns:p14="http://schemas.microsoft.com/office/powerpoint/2010/main" val="2259918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meeting</a:t>
            </a:r>
          </a:p>
        </p:txBody>
      </p:sp>
      <p:sp>
        <p:nvSpPr>
          <p:cNvPr id="3" name="Content Placeholder 2"/>
          <p:cNvSpPr>
            <a:spLocks noGrp="1"/>
          </p:cNvSpPr>
          <p:nvPr>
            <p:ph idx="1"/>
          </p:nvPr>
        </p:nvSpPr>
        <p:spPr/>
        <p:txBody>
          <a:bodyPr/>
          <a:lstStyle/>
          <a:p>
            <a:r>
              <a:rPr lang="en-US" dirty="0"/>
              <a:t>WMWG July 12</a:t>
            </a:r>
          </a:p>
          <a:p>
            <a:r>
              <a:rPr lang="en-US" dirty="0"/>
              <a:t>Any questions?</a:t>
            </a:r>
          </a:p>
        </p:txBody>
      </p:sp>
    </p:spTree>
    <p:extLst>
      <p:ext uri="{BB962C8B-B14F-4D97-AF65-F5344CB8AC3E}">
        <p14:creationId xmlns:p14="http://schemas.microsoft.com/office/powerpoint/2010/main" val="39577996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Wood Type">
      <a:majorFont>
        <a:latin typeface="Arial Black" panose="020B0A04020102020204"/>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panose="020B0604020202020204"/>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BE1B6DD8-9976-4550-A6F4-B2DD4EA939D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TM03090434[[fn=Wood Type]]</Template>
  <TotalTime>5331</TotalTime>
  <Words>613</Words>
  <Application>Microsoft Office PowerPoint</Application>
  <PresentationFormat>On-screen Show (4:3)</PresentationFormat>
  <Paragraphs>52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Arial Black</vt:lpstr>
      <vt:lpstr>Calibri</vt:lpstr>
      <vt:lpstr>Wingdings</vt:lpstr>
      <vt:lpstr>Wood Type</vt:lpstr>
      <vt:lpstr>Wholesale Market Working Group Report to WMS</vt:lpstr>
      <vt:lpstr>NPRR1070 Planning Criteria for GTC Exit Solutions</vt:lpstr>
      <vt:lpstr>Emergency Conditions Issue #7 - DER Registration</vt:lpstr>
      <vt:lpstr>Emergency Conditions Issue # 91 Could fast frequency response play a bigger role?</vt:lpstr>
      <vt:lpstr>Updates Emergency Conditions Issues List Actions</vt:lpstr>
      <vt:lpstr>Next meeting</vt:lpstr>
    </vt:vector>
  </TitlesOfParts>
  <Company>CPS Energy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Action Items Review</dc:title>
  <dc:creator>Detelich, David J.</dc:creator>
  <cp:lastModifiedBy>Detelich, David J.</cp:lastModifiedBy>
  <cp:revision>283</cp:revision>
  <dcterms:created xsi:type="dcterms:W3CDTF">2019-02-22T15:15:24Z</dcterms:created>
  <dcterms:modified xsi:type="dcterms:W3CDTF">2021-07-02T15:09:50Z</dcterms:modified>
</cp:coreProperties>
</file>