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11"/>
  </p:notesMasterIdLst>
  <p:handoutMasterIdLst>
    <p:handoutMasterId r:id="rId12"/>
  </p:handoutMasterIdLst>
  <p:sldIdLst>
    <p:sldId id="270" r:id="rId4"/>
    <p:sldId id="573" r:id="rId5"/>
    <p:sldId id="575" r:id="rId6"/>
    <p:sldId id="572" r:id="rId7"/>
    <p:sldId id="577" r:id="rId8"/>
    <p:sldId id="576" r:id="rId9"/>
    <p:sldId id="57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71907" autoAdjust="0"/>
  </p:normalViewPr>
  <p:slideViewPr>
    <p:cSldViewPr snapToGrid="0">
      <p:cViewPr varScale="1">
        <p:scale>
          <a:sx n="132" d="100"/>
          <a:sy n="132" d="100"/>
        </p:scale>
        <p:origin x="792" y="80"/>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6/29/2021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6/29/2021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ercot.com/mktrules/puctDirectives/southernCros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sz="2000" dirty="0"/>
              <a:t>Public Utility Commission of Texas (PUCT) Oversight Project No. 46304 Relating to DC Tie Project Proposed by Southern Cross Transmission, LLC</a:t>
            </a:r>
          </a:p>
          <a:p>
            <a:endParaRPr lang="en-US" sz="2400" dirty="0"/>
          </a:p>
          <a:p>
            <a:r>
              <a:rPr lang="en-US" sz="2000" b="0" i="1" dirty="0"/>
              <a:t>Directive #9 : Ancillary Services</a:t>
            </a:r>
          </a:p>
        </p:txBody>
      </p:sp>
      <p:sp>
        <p:nvSpPr>
          <p:cNvPr id="3" name="Text Placeholder 2"/>
          <p:cNvSpPr>
            <a:spLocks noGrp="1"/>
          </p:cNvSpPr>
          <p:nvPr>
            <p:ph type="body" sz="quarter" idx="3"/>
          </p:nvPr>
        </p:nvSpPr>
        <p:spPr/>
        <p:txBody>
          <a:bodyPr/>
          <a:lstStyle/>
          <a:p>
            <a:r>
              <a:rPr lang="en-US" dirty="0"/>
              <a:t>July ROS, 2021</a:t>
            </a:r>
          </a:p>
        </p:txBody>
      </p:sp>
      <p:sp>
        <p:nvSpPr>
          <p:cNvPr id="4" name="Text Placeholder 3"/>
          <p:cNvSpPr>
            <a:spLocks noGrp="1"/>
          </p:cNvSpPr>
          <p:nvPr>
            <p:ph type="body" sz="quarter" idx="10"/>
          </p:nvPr>
        </p:nvSpPr>
        <p:spPr/>
        <p:txBody>
          <a:bodyPr/>
          <a:lstStyle/>
          <a:p>
            <a:endParaRPr lang="en-US" i="1" dirty="0"/>
          </a:p>
          <a:p>
            <a:endParaRPr lang="en-US" i="1" dirty="0"/>
          </a:p>
          <a:p>
            <a:r>
              <a:rPr lang="en-US" i="1" dirty="0"/>
              <a:t>ERCOT Staff</a:t>
            </a:r>
          </a:p>
        </p:txBody>
      </p:sp>
    </p:spTree>
    <p:extLst>
      <p:ext uri="{BB962C8B-B14F-4D97-AF65-F5344CB8AC3E}">
        <p14:creationId xmlns:p14="http://schemas.microsoft.com/office/powerpoint/2010/main" val="2188054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Background of Project and PUCT Directives</a:t>
            </a:r>
          </a:p>
        </p:txBody>
      </p:sp>
      <p:sp>
        <p:nvSpPr>
          <p:cNvPr id="3" name="Content Placeholder 2"/>
          <p:cNvSpPr>
            <a:spLocks noGrp="1"/>
          </p:cNvSpPr>
          <p:nvPr>
            <p:ph idx="1"/>
          </p:nvPr>
        </p:nvSpPr>
        <p:spPr>
          <a:xfrm>
            <a:off x="304800" y="838200"/>
            <a:ext cx="8534400" cy="3124200"/>
          </a:xfrm>
        </p:spPr>
        <p:txBody>
          <a:bodyPr/>
          <a:lstStyle/>
          <a:p>
            <a:r>
              <a:rPr lang="en-US" sz="1600" dirty="0"/>
              <a:t>Southern Cross Transmission LLC/Pattern Power Marketing LLC received FERC approval (FERC Docket No. TX 11-1-001) to interconnect DC Tie line.</a:t>
            </a:r>
          </a:p>
          <a:p>
            <a:endParaRPr lang="en-US" sz="800" dirty="0"/>
          </a:p>
          <a:p>
            <a:r>
              <a:rPr lang="en-US" sz="1600" dirty="0"/>
              <a:t>PUCT imposed conditions for interconnection of the SCT DC Tie line in two PUCT proceedings:</a:t>
            </a:r>
          </a:p>
          <a:p>
            <a:pPr lvl="1"/>
            <a:r>
              <a:rPr lang="en-US" sz="1200" dirty="0"/>
              <a:t>City of Garland docket – Docket No. 45624</a:t>
            </a:r>
          </a:p>
          <a:p>
            <a:pPr lvl="1"/>
            <a:r>
              <a:rPr lang="en-US" sz="1200" dirty="0"/>
              <a:t>Oversight proceeding arising out of City of Garland docket – Project No. 46304</a:t>
            </a:r>
          </a:p>
          <a:p>
            <a:endParaRPr lang="en-US" sz="800" dirty="0"/>
          </a:p>
          <a:p>
            <a:r>
              <a:rPr lang="en-US" sz="1600" dirty="0"/>
              <a:t>As part of the oversight proceeding, PUCT issued 14 Directives to ERCOT, requiring certain studies and determinations be made to accommodate the SCT DC Tie.</a:t>
            </a:r>
          </a:p>
          <a:p>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pic>
        <p:nvPicPr>
          <p:cNvPr id="5" name="Picture 4"/>
          <p:cNvPicPr>
            <a:picLocks noChangeAspect="1"/>
          </p:cNvPicPr>
          <p:nvPr/>
        </p:nvPicPr>
        <p:blipFill>
          <a:blip r:embed="rId2"/>
          <a:stretch>
            <a:fillRect/>
          </a:stretch>
        </p:blipFill>
        <p:spPr>
          <a:xfrm>
            <a:off x="4782075" y="3429000"/>
            <a:ext cx="4285725" cy="3099104"/>
          </a:xfrm>
          <a:prstGeom prst="rect">
            <a:avLst/>
          </a:prstGeom>
        </p:spPr>
      </p:pic>
    </p:spTree>
    <p:extLst>
      <p:ext uri="{BB962C8B-B14F-4D97-AF65-F5344CB8AC3E}">
        <p14:creationId xmlns:p14="http://schemas.microsoft.com/office/powerpoint/2010/main" val="3589936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Summary of Directive 9</a:t>
            </a:r>
          </a:p>
        </p:txBody>
      </p:sp>
      <p:sp>
        <p:nvSpPr>
          <p:cNvPr id="3" name="Content Placeholder 2"/>
          <p:cNvSpPr>
            <a:spLocks noGrp="1"/>
          </p:cNvSpPr>
          <p:nvPr>
            <p:ph idx="1"/>
          </p:nvPr>
        </p:nvSpPr>
        <p:spPr/>
        <p:txBody>
          <a:bodyPr/>
          <a:lstStyle/>
          <a:p>
            <a:r>
              <a:rPr lang="en-US" sz="1400" dirty="0"/>
              <a:t>Directive 9 requires ERCOT </a:t>
            </a:r>
            <a:r>
              <a:rPr lang="en-US" sz="1400" i="1" dirty="0">
                <a:solidFill>
                  <a:srgbClr val="C00000"/>
                </a:solidFill>
              </a:rPr>
              <a:t>to evaluate what modifications to existing and additional ancillary services, if any, are necessary for reliable interconnection of the Southern Cross DC Tie</a:t>
            </a:r>
            <a:r>
              <a:rPr lang="en-US" sz="1400" dirty="0">
                <a:solidFill>
                  <a:srgbClr val="5B6770"/>
                </a:solidFill>
              </a:rPr>
              <a:t> (SCT DC Tie).</a:t>
            </a:r>
          </a:p>
          <a:p>
            <a:endParaRPr lang="en-US" sz="800" dirty="0">
              <a:solidFill>
                <a:srgbClr val="5B6770"/>
              </a:solidFill>
            </a:endParaRPr>
          </a:p>
          <a:p>
            <a:r>
              <a:rPr lang="en-US" sz="1400" b="1" u="sng" dirty="0">
                <a:solidFill>
                  <a:srgbClr val="5B6770"/>
                </a:solidFill>
              </a:rPr>
              <a:t>Determination (summarized from the whitepaper)</a:t>
            </a:r>
            <a:r>
              <a:rPr lang="en-US" sz="1400" b="1" dirty="0">
                <a:solidFill>
                  <a:srgbClr val="5B6770"/>
                </a:solidFill>
              </a:rPr>
              <a:t>: </a:t>
            </a:r>
          </a:p>
          <a:p>
            <a:pPr lvl="1"/>
            <a:r>
              <a:rPr lang="en-US" sz="1400" dirty="0"/>
              <a:t>Procurement of additional new Ancillary Services will be unnecessary because NPRR 1034, Frequency-Based Limits on DC Tie Imports and Exports, will give ERCOT authority to establish limits on DC Tie transfers and to curtail DC Tie Schedules when necessary to address the risk of unacceptable frequency deviations. </a:t>
            </a:r>
            <a:endParaRPr lang="en-US" sz="1400" dirty="0" smtClean="0"/>
          </a:p>
          <a:p>
            <a:pPr lvl="1"/>
            <a:endParaRPr lang="en-US" sz="1400" dirty="0"/>
          </a:p>
          <a:p>
            <a:pPr lvl="1"/>
            <a:r>
              <a:rPr lang="en-US" sz="1400" dirty="0" smtClean="0"/>
              <a:t>SCT </a:t>
            </a:r>
            <a:r>
              <a:rPr lang="en-US" sz="1400" dirty="0"/>
              <a:t>DC Tie is proposed to built as a bi-pole DC Tie that is capable of operating in single-pole mode. NERC </a:t>
            </a:r>
            <a:r>
              <a:rPr lang="en-US" sz="1400" dirty="0"/>
              <a:t>Reliability Standard BAL-003-2, clarifies that the loss of a bi-pole DC Tie that is capable of operating in single-pole mode would count as two separate contingencies</a:t>
            </a:r>
            <a:r>
              <a:rPr lang="en-US" sz="1400" dirty="0"/>
              <a:t>. While the loss of the </a:t>
            </a:r>
            <a:r>
              <a:rPr lang="en-US" sz="1400" dirty="0" smtClean="0"/>
              <a:t>SCT DC </a:t>
            </a:r>
            <a:r>
              <a:rPr lang="en-US" sz="1400" dirty="0"/>
              <a:t>Tie at its maximum import of 2,000 MW would exceed ERCOT’s single largest contingency of 1,420 MW, no adjustment to Responsive Reserve Service (RRS) or Non-Spinning Reserve Service </a:t>
            </a:r>
            <a:r>
              <a:rPr lang="en-US" sz="1400" dirty="0" smtClean="0"/>
              <a:t>is necessary if the proposed design is implemented.</a:t>
            </a:r>
            <a:endParaRPr lang="en-US" sz="1400" dirty="0">
              <a:solidFill>
                <a:srgbClr val="5B6770"/>
              </a:solidFill>
            </a:endParaRPr>
          </a:p>
          <a:p>
            <a:pPr lvl="1"/>
            <a:endParaRPr lang="en-US" sz="1400" dirty="0" smtClean="0"/>
          </a:p>
          <a:p>
            <a:pPr lvl="1"/>
            <a:r>
              <a:rPr lang="en-US" sz="1400" dirty="0" smtClean="0"/>
              <a:t>No </a:t>
            </a:r>
            <a:r>
              <a:rPr lang="en-US" sz="1400" dirty="0"/>
              <a:t>changes to Regulation Service are necessary because DC Tie ramp will be adequately addressed by SCR 800, Addition of DC Tie Ramp to GTBD Calculation, and NPRR 999, DC Tie Ramp Limitations.  </a:t>
            </a:r>
          </a:p>
          <a:p>
            <a:pPr marL="342900" lvl="1" indent="0">
              <a:buNone/>
            </a:pPr>
            <a:endParaRPr lang="en-US" sz="1400" dirty="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175366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Summary of Directive 9</a:t>
            </a:r>
          </a:p>
        </p:txBody>
      </p:sp>
      <p:sp>
        <p:nvSpPr>
          <p:cNvPr id="3" name="Content Placeholder 2"/>
          <p:cNvSpPr>
            <a:spLocks noGrp="1"/>
          </p:cNvSpPr>
          <p:nvPr>
            <p:ph idx="1"/>
          </p:nvPr>
        </p:nvSpPr>
        <p:spPr/>
        <p:txBody>
          <a:bodyPr/>
          <a:lstStyle/>
          <a:p>
            <a:r>
              <a:rPr lang="en-US" sz="1400" dirty="0"/>
              <a:t>Directive 9 requires ERCOT </a:t>
            </a:r>
            <a:r>
              <a:rPr lang="en-US" sz="1400" i="1" dirty="0">
                <a:solidFill>
                  <a:srgbClr val="C00000"/>
                </a:solidFill>
              </a:rPr>
              <a:t>to evaluate what modifications to existing and additional ancillary services, if any, are necessary for reliable interconnection of the Southern Cross DC Tie</a:t>
            </a:r>
            <a:r>
              <a:rPr lang="en-US" sz="1400" dirty="0">
                <a:solidFill>
                  <a:srgbClr val="5B6770"/>
                </a:solidFill>
              </a:rPr>
              <a:t> (SCT DC Tie).</a:t>
            </a:r>
          </a:p>
          <a:p>
            <a:endParaRPr lang="en-US" sz="800" dirty="0">
              <a:solidFill>
                <a:srgbClr val="5B6770"/>
              </a:solidFill>
            </a:endParaRPr>
          </a:p>
          <a:p>
            <a:r>
              <a:rPr lang="en-US" sz="1400" b="1" u="sng" dirty="0">
                <a:solidFill>
                  <a:srgbClr val="5B6770"/>
                </a:solidFill>
              </a:rPr>
              <a:t>Basis for Determination (summarized from the whitepaper):</a:t>
            </a:r>
          </a:p>
          <a:p>
            <a:pPr lvl="1"/>
            <a:r>
              <a:rPr lang="en-US" sz="1400" dirty="0"/>
              <a:t>ERCOT studied the potential Ancillary Service needs associated with the interconnection of the </a:t>
            </a:r>
            <a:r>
              <a:rPr lang="en-US" sz="1400" dirty="0" smtClean="0"/>
              <a:t>SCT DC </a:t>
            </a:r>
            <a:r>
              <a:rPr lang="en-US" sz="1400" dirty="0"/>
              <a:t>Tie.  </a:t>
            </a:r>
            <a:endParaRPr lang="en-US" sz="1400" dirty="0" smtClean="0"/>
          </a:p>
          <a:p>
            <a:pPr lvl="1"/>
            <a:endParaRPr lang="en-US" sz="1400" dirty="0" smtClean="0"/>
          </a:p>
          <a:p>
            <a:pPr lvl="1"/>
            <a:r>
              <a:rPr lang="en-US" sz="1400" dirty="0" smtClean="0"/>
              <a:t>Studies </a:t>
            </a:r>
            <a:r>
              <a:rPr lang="en-US" sz="1400" dirty="0"/>
              <a:t>considered the operational impacts of a loss of the </a:t>
            </a:r>
            <a:r>
              <a:rPr lang="en-US" sz="1400" dirty="0" smtClean="0"/>
              <a:t>SCT </a:t>
            </a:r>
            <a:r>
              <a:rPr lang="en-US" sz="1400" dirty="0"/>
              <a:t>DC Tie when importing up to its maximum import capability of 2,000 MW and when exporting up to its maximum export capability of 2,100 MW.  </a:t>
            </a:r>
            <a:endParaRPr lang="en-US" sz="1400" dirty="0" smtClean="0"/>
          </a:p>
          <a:p>
            <a:pPr lvl="1"/>
            <a:endParaRPr lang="en-US" sz="1400" dirty="0" smtClean="0"/>
          </a:p>
          <a:p>
            <a:pPr lvl="1"/>
            <a:r>
              <a:rPr lang="en-US" sz="1400" dirty="0" smtClean="0"/>
              <a:t>ERCOT </a:t>
            </a:r>
            <a:r>
              <a:rPr lang="en-US" sz="1400" dirty="0"/>
              <a:t>identified potential needs under each of its existing Ancillary Services—RRS, Non-Spinning Reserve Service, and Regulation Service—and considered whether any new Ancillary Service would be needed</a:t>
            </a:r>
            <a:r>
              <a:rPr lang="en-US" sz="1400" dirty="0" smtClean="0"/>
              <a:t>.</a:t>
            </a:r>
            <a:endParaRPr lang="en-US" sz="1400" dirty="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288664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Summary of Directive 9</a:t>
            </a:r>
          </a:p>
        </p:txBody>
      </p:sp>
      <p:sp>
        <p:nvSpPr>
          <p:cNvPr id="3" name="Content Placeholder 2"/>
          <p:cNvSpPr>
            <a:spLocks noGrp="1"/>
          </p:cNvSpPr>
          <p:nvPr>
            <p:ph idx="1"/>
          </p:nvPr>
        </p:nvSpPr>
        <p:spPr/>
        <p:txBody>
          <a:bodyPr/>
          <a:lstStyle/>
          <a:p>
            <a:r>
              <a:rPr lang="en-US" sz="1200" dirty="0"/>
              <a:t>Directive 9 requires ERCOT </a:t>
            </a:r>
            <a:r>
              <a:rPr lang="en-US" sz="1200" i="1" dirty="0">
                <a:solidFill>
                  <a:srgbClr val="C00000"/>
                </a:solidFill>
              </a:rPr>
              <a:t>to evaluate what modifications to existing and additional ancillary services, if any, are necessary for reliable interconnection of the Southern Cross DC Tie</a:t>
            </a:r>
            <a:r>
              <a:rPr lang="en-US" sz="1200" dirty="0">
                <a:solidFill>
                  <a:srgbClr val="5B6770"/>
                </a:solidFill>
              </a:rPr>
              <a:t> (SCT DC Tie).</a:t>
            </a:r>
          </a:p>
          <a:p>
            <a:endParaRPr lang="en-US" sz="800" dirty="0">
              <a:solidFill>
                <a:srgbClr val="5B6770"/>
              </a:solidFill>
            </a:endParaRPr>
          </a:p>
          <a:p>
            <a:r>
              <a:rPr lang="en-US" sz="1200" b="1" u="sng" dirty="0">
                <a:solidFill>
                  <a:srgbClr val="5B6770"/>
                </a:solidFill>
              </a:rPr>
              <a:t>Basis for Determination (summarized from the whitepaper):</a:t>
            </a:r>
          </a:p>
          <a:p>
            <a:r>
              <a:rPr lang="en-US" sz="1200" i="1" dirty="0">
                <a:solidFill>
                  <a:srgbClr val="5B6770"/>
                </a:solidFill>
              </a:rPr>
              <a:t>Ancillary Services for Significant Frequency Excursions</a:t>
            </a:r>
            <a:endParaRPr lang="en-US" sz="1200" dirty="0"/>
          </a:p>
          <a:p>
            <a:pPr lvl="1"/>
            <a:r>
              <a:rPr lang="en-US" sz="1200" dirty="0" smtClean="0"/>
              <a:t>When importing energy over the SCT DC Tie:</a:t>
            </a:r>
          </a:p>
          <a:p>
            <a:pPr lvl="2"/>
            <a:r>
              <a:rPr lang="en-US" sz="1050" dirty="0" smtClean="0"/>
              <a:t>Studies initially determined </a:t>
            </a:r>
            <a:r>
              <a:rPr lang="en-US" sz="1050" dirty="0"/>
              <a:t>that ERCOT would need to procure additional RRS to address the potential negative impact on frequency because the SCT DC Tie could import 2,000 MW, which would become the single largest contingency on the ERCOT system </a:t>
            </a:r>
            <a:r>
              <a:rPr lang="en-US" sz="1050" dirty="0"/>
              <a:t>and which would therefore increase ERCOT’s RLPC (then known as Resource Contingency Criteria (RCC)) from 2,750 MW to 3,275 MW. </a:t>
            </a:r>
            <a:endParaRPr lang="en-US" sz="1050" dirty="0" smtClean="0"/>
          </a:p>
          <a:p>
            <a:pPr lvl="2"/>
            <a:r>
              <a:rPr lang="en-US" sz="1050" dirty="0" smtClean="0"/>
              <a:t>Subsequently</a:t>
            </a:r>
            <a:r>
              <a:rPr lang="en-US" sz="1050" dirty="0"/>
              <a:t>, NERC </a:t>
            </a:r>
            <a:r>
              <a:rPr lang="en-US" sz="1050" dirty="0" smtClean="0"/>
              <a:t>BAL-003-2, </a:t>
            </a:r>
            <a:r>
              <a:rPr lang="en-US" sz="1050" dirty="0"/>
              <a:t>which became effective on December 1, </a:t>
            </a:r>
            <a:r>
              <a:rPr lang="en-US" sz="1050" dirty="0" smtClean="0"/>
              <a:t>2020, clarified </a:t>
            </a:r>
            <a:r>
              <a:rPr lang="en-US" sz="1050" dirty="0"/>
              <a:t>that the loss of a bi-pole DC Tie that is capable of operating in single-pole mode would count as two separate contingencies</a:t>
            </a:r>
            <a:r>
              <a:rPr lang="en-US" sz="1050" dirty="0" smtClean="0"/>
              <a:t>.  </a:t>
            </a:r>
          </a:p>
          <a:p>
            <a:pPr lvl="2"/>
            <a:r>
              <a:rPr lang="en-US" sz="1050" dirty="0" smtClean="0"/>
              <a:t>Southern </a:t>
            </a:r>
            <a:r>
              <a:rPr lang="en-US" sz="1050" dirty="0"/>
              <a:t>Cross has informed ERCOT that the SCT DC Tie project will be built using a bi-pole </a:t>
            </a:r>
            <a:r>
              <a:rPr lang="en-US" sz="1050" dirty="0" smtClean="0"/>
              <a:t>configuration. </a:t>
            </a:r>
            <a:r>
              <a:rPr lang="en-US" sz="1050" dirty="0"/>
              <a:t>Assuming this design is implemented, and the tie is able to operate in single-pole mode, the loss of each pole can be regarded as a separate contingency, in accordance with BAL-003-2. </a:t>
            </a:r>
            <a:endParaRPr lang="en-US" sz="1050" dirty="0" smtClean="0"/>
          </a:p>
          <a:p>
            <a:pPr lvl="2"/>
            <a:r>
              <a:rPr lang="en-US" sz="1050" dirty="0" smtClean="0"/>
              <a:t>As </a:t>
            </a:r>
            <a:r>
              <a:rPr lang="en-US" sz="1050" dirty="0"/>
              <a:t>a result, the interconnection of </a:t>
            </a:r>
            <a:r>
              <a:rPr lang="en-US" sz="1050" dirty="0" smtClean="0"/>
              <a:t>SCT </a:t>
            </a:r>
            <a:r>
              <a:rPr lang="en-US" sz="1050" dirty="0"/>
              <a:t>DC Tie is not expected to impact ERCOT’s RLPC or require additional RRS to address the risk of an import-side frequency deviation. </a:t>
            </a:r>
            <a:endParaRPr lang="en-US" sz="1050" dirty="0">
              <a:solidFill>
                <a:srgbClr val="5B6770"/>
              </a:solidFill>
            </a:endParaRPr>
          </a:p>
          <a:p>
            <a:pPr lvl="1"/>
            <a:endParaRPr lang="en-US" sz="800" dirty="0" smtClean="0"/>
          </a:p>
          <a:p>
            <a:pPr lvl="1"/>
            <a:r>
              <a:rPr lang="en-US" sz="1200" dirty="0"/>
              <a:t>When </a:t>
            </a:r>
            <a:r>
              <a:rPr lang="en-US" sz="1200" dirty="0" smtClean="0"/>
              <a:t>exporting </a:t>
            </a:r>
            <a:r>
              <a:rPr lang="en-US" sz="1200" dirty="0"/>
              <a:t>energy over the SCT DC Tie:</a:t>
            </a:r>
            <a:endParaRPr lang="en-US" sz="1200" dirty="0" smtClean="0"/>
          </a:p>
          <a:p>
            <a:pPr lvl="2"/>
            <a:r>
              <a:rPr lang="en-US" sz="1000" dirty="0" smtClean="0"/>
              <a:t>ERCOT’s </a:t>
            </a:r>
            <a:r>
              <a:rPr lang="en-US" sz="1000" dirty="0"/>
              <a:t>studies identified risk of unacceptable frequency overshoot in the event of the loss of the SCT DC Tie when exporting above certain levels under certain low-inertia conditions.</a:t>
            </a:r>
          </a:p>
          <a:p>
            <a:pPr lvl="2"/>
            <a:r>
              <a:rPr lang="en-US" sz="1000" dirty="0" smtClean="0"/>
              <a:t>ERCOT </a:t>
            </a:r>
            <a:r>
              <a:rPr lang="en-US" sz="1000" dirty="0"/>
              <a:t>determined that a new Ancillary Service (or a new form of RRS) that could provide a rapid generation reduction in response to a trip of the tie when exporting during certain low inertia hours would be necessary address this concern.  </a:t>
            </a:r>
          </a:p>
          <a:p>
            <a:pPr lvl="2"/>
            <a:r>
              <a:rPr lang="en-US" sz="1000" dirty="0"/>
              <a:t>ERCOT also determined that if the </a:t>
            </a:r>
            <a:r>
              <a:rPr lang="en-US" sz="1000" dirty="0" smtClean="0"/>
              <a:t>SCT DC </a:t>
            </a:r>
            <a:r>
              <a:rPr lang="en-US" sz="1000" dirty="0"/>
              <a:t>Tie were subject to an export limit during those certain hours, then a new Ancillary Service (such as a new form of RRS) would not be necessary. </a:t>
            </a:r>
            <a:endParaRPr lang="en-US" sz="1000" dirty="0">
              <a:solidFill>
                <a:srgbClr val="5B6770"/>
              </a:solidFill>
            </a:endParaRPr>
          </a:p>
          <a:p>
            <a:pPr lvl="2"/>
            <a:r>
              <a:rPr lang="en-US" sz="1000" dirty="0"/>
              <a:t>Southern Cross submitted NPRR 1034, Frequency-Based Limits on DC Tie Imports and Exports, to enable ERCOT to establish import or export limits on DC Ties during operating conditions of concern. NPRR 1034 also provides that ERCOT will curtail DC Tie Schedules when one or more DC Tie Schedules would exceed an established import or export limit. </a:t>
            </a:r>
            <a:r>
              <a:rPr lang="en-US" sz="1000" dirty="0" smtClean="0"/>
              <a:t>NPRR 1034 was approved on </a:t>
            </a:r>
            <a:r>
              <a:rPr lang="en-US" sz="1000" dirty="0"/>
              <a:t>February 9, </a:t>
            </a:r>
            <a:r>
              <a:rPr lang="en-US" sz="1000" dirty="0" smtClean="0"/>
              <a:t>2021. This </a:t>
            </a:r>
            <a:r>
              <a:rPr lang="en-US" sz="1000" dirty="0"/>
              <a:t>NPRR will avoid the need for procuring additional Ancillary Services to address the risk of an unacceptable frequency deviation when the </a:t>
            </a:r>
            <a:r>
              <a:rPr lang="en-US" sz="1000" dirty="0" smtClean="0"/>
              <a:t>SCT </a:t>
            </a:r>
            <a:r>
              <a:rPr lang="en-US" sz="1000" dirty="0"/>
              <a:t>DC Tie is exporting from ERCOT.</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3188063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Summary of Directive 9</a:t>
            </a:r>
          </a:p>
        </p:txBody>
      </p:sp>
      <p:sp>
        <p:nvSpPr>
          <p:cNvPr id="3" name="Content Placeholder 2"/>
          <p:cNvSpPr>
            <a:spLocks noGrp="1"/>
          </p:cNvSpPr>
          <p:nvPr>
            <p:ph idx="1"/>
          </p:nvPr>
        </p:nvSpPr>
        <p:spPr/>
        <p:txBody>
          <a:bodyPr/>
          <a:lstStyle/>
          <a:p>
            <a:r>
              <a:rPr lang="en-US" sz="1400" dirty="0"/>
              <a:t>Directive 9 requires ERCOT </a:t>
            </a:r>
            <a:r>
              <a:rPr lang="en-US" sz="1400" i="1" dirty="0">
                <a:solidFill>
                  <a:srgbClr val="C00000"/>
                </a:solidFill>
              </a:rPr>
              <a:t>to evaluate what modifications to existing and additional ancillary services, if any, are necessary for reliable interconnection of the Southern Cross DC Tie</a:t>
            </a:r>
            <a:r>
              <a:rPr lang="en-US" sz="1400" dirty="0">
                <a:solidFill>
                  <a:srgbClr val="5B6770"/>
                </a:solidFill>
              </a:rPr>
              <a:t> (SCT DC Tie).</a:t>
            </a:r>
          </a:p>
          <a:p>
            <a:endParaRPr lang="en-US" sz="800" dirty="0">
              <a:solidFill>
                <a:srgbClr val="5B6770"/>
              </a:solidFill>
            </a:endParaRPr>
          </a:p>
          <a:p>
            <a:r>
              <a:rPr lang="en-US" sz="1400" b="1" u="sng" dirty="0">
                <a:solidFill>
                  <a:srgbClr val="5B6770"/>
                </a:solidFill>
              </a:rPr>
              <a:t>Basis for Determination (summarized from the whitepaper):</a:t>
            </a:r>
          </a:p>
          <a:p>
            <a:r>
              <a:rPr lang="en-US" sz="1400" i="1" dirty="0"/>
              <a:t>Non-Spinning Reserve Service</a:t>
            </a:r>
          </a:p>
          <a:p>
            <a:pPr lvl="1"/>
            <a:r>
              <a:rPr lang="en-US" sz="1200" dirty="0"/>
              <a:t>ERCOT procures Non-Spinning Reserve Service to ensure sufficient capacity is available to cover large net load forecast errors or to replace deployed RRS. ERCOT has identified no Non-Spin impact under this criteria due to the interconnection of the SCT DC Tie. </a:t>
            </a:r>
            <a:endParaRPr lang="en-US" sz="1200" dirty="0" smtClean="0"/>
          </a:p>
          <a:p>
            <a:pPr lvl="1"/>
            <a:r>
              <a:rPr lang="en-US" sz="1200" dirty="0" smtClean="0"/>
              <a:t>At </a:t>
            </a:r>
            <a:r>
              <a:rPr lang="en-US" sz="1200" dirty="0"/>
              <a:t>the time of ERCOT’s study, ERCOT had a Non-Spin procurement floor equal to ERCOT’s current Most Severe Single Contingency (MSSC) for hours ending 7 through 22, which was then equivalent to 1,375 MW. </a:t>
            </a:r>
            <a:r>
              <a:rPr lang="en-US" sz="1200" dirty="0" smtClean="0"/>
              <a:t>However</a:t>
            </a:r>
            <a:r>
              <a:rPr lang="en-US" sz="1200" dirty="0"/>
              <a:t>, ERCOT has modified its procurement practices in 2019 to eliminate the Non-Spin floor.  Therefore, interconnection of the </a:t>
            </a:r>
            <a:r>
              <a:rPr lang="en-US" sz="1200" dirty="0" smtClean="0"/>
              <a:t>SCT DC </a:t>
            </a:r>
            <a:r>
              <a:rPr lang="en-US" sz="1200" dirty="0"/>
              <a:t>Tie will not impact the Non-Spin quantities to be procured.</a:t>
            </a:r>
          </a:p>
          <a:p>
            <a:endParaRPr lang="en-US" sz="1400" i="1" dirty="0" smtClean="0"/>
          </a:p>
          <a:p>
            <a:r>
              <a:rPr lang="en-US" sz="1400" i="1" dirty="0" smtClean="0"/>
              <a:t>Regulation </a:t>
            </a:r>
            <a:r>
              <a:rPr lang="en-US" sz="1400" i="1" dirty="0"/>
              <a:t>Service</a:t>
            </a:r>
          </a:p>
          <a:p>
            <a:pPr lvl="1"/>
            <a:r>
              <a:rPr lang="en-US" sz="1200" dirty="0"/>
              <a:t>Each December, ERCOT identifies minimum quantities of Regulation Up and Regulation Down for each hour of the next year based on (1) the amount of Regulation historically deployed in that hour, and (2) net-load variability, as adjusted for projected growth in installed of wind and solar generation capacity. </a:t>
            </a:r>
          </a:p>
          <a:p>
            <a:pPr lvl="1"/>
            <a:r>
              <a:rPr lang="en-US" sz="1200" dirty="0"/>
              <a:t>ERCOT has determined that </a:t>
            </a:r>
            <a:r>
              <a:rPr lang="en-US" sz="1200" dirty="0" smtClean="0"/>
              <a:t>the following changes </a:t>
            </a:r>
            <a:r>
              <a:rPr lang="en-US" sz="1200" dirty="0"/>
              <a:t>to ERCOT rules and systems </a:t>
            </a:r>
            <a:r>
              <a:rPr lang="en-US" sz="1200" dirty="0"/>
              <a:t>should be sufficient to address frequency issues due to ramping of the Southern Cross DC </a:t>
            </a:r>
            <a:r>
              <a:rPr lang="en-US" sz="1200" dirty="0" smtClean="0"/>
              <a:t>Tie</a:t>
            </a:r>
            <a:r>
              <a:rPr lang="en-US" sz="1200" dirty="0"/>
              <a:t> </a:t>
            </a:r>
            <a:r>
              <a:rPr lang="en-US" sz="1200" dirty="0" smtClean="0"/>
              <a:t>and will </a:t>
            </a:r>
            <a:r>
              <a:rPr lang="en-US" sz="1200" dirty="0"/>
              <a:t>avoid any need for additional Regulation Service procurement due to the interconnection of the Southern Cross DC Tie. </a:t>
            </a:r>
            <a:endParaRPr lang="en-US" sz="1200" dirty="0" smtClean="0"/>
          </a:p>
          <a:p>
            <a:pPr lvl="2"/>
            <a:r>
              <a:rPr lang="en-US" sz="1000" dirty="0"/>
              <a:t>System Change Request (SCR) 800, Addition of DC Tie Ramp to GTBD Calculation, which was approved </a:t>
            </a:r>
            <a:r>
              <a:rPr lang="en-US" sz="1000" dirty="0" smtClean="0"/>
              <a:t>in </a:t>
            </a:r>
            <a:r>
              <a:rPr lang="en-US" sz="1000" dirty="0"/>
              <a:t>December 2019, will integrate scheduled DC Tie ramp into the Generation to be Dispatched (GTBD) value used by </a:t>
            </a:r>
            <a:r>
              <a:rPr lang="en-US" sz="1000" dirty="0" smtClean="0"/>
              <a:t>SCED</a:t>
            </a:r>
          </a:p>
          <a:p>
            <a:pPr lvl="2"/>
            <a:r>
              <a:rPr lang="en-US" sz="1000" dirty="0"/>
              <a:t>NPRR 999, DC Tie Ramp Limitations, </a:t>
            </a:r>
            <a:r>
              <a:rPr lang="en-US" sz="1000" dirty="0" smtClean="0"/>
              <a:t>which was approved in </a:t>
            </a:r>
            <a:r>
              <a:rPr lang="en-US" sz="1000" dirty="0"/>
              <a:t>October </a:t>
            </a:r>
            <a:r>
              <a:rPr lang="en-US" sz="1000" dirty="0" smtClean="0"/>
              <a:t>2020, clarifies </a:t>
            </a:r>
            <a:r>
              <a:rPr lang="en-US" sz="1000" dirty="0"/>
              <a:t>ERCOT’s authority to curtail DC Tie Schedules that would otherwise exceed the ramp capability of the system, and potentially impact system </a:t>
            </a:r>
            <a:r>
              <a:rPr lang="en-US" sz="1000" dirty="0" smtClean="0"/>
              <a:t>frequency</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2795014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Next Steps</a:t>
            </a:r>
          </a:p>
        </p:txBody>
      </p:sp>
      <p:sp>
        <p:nvSpPr>
          <p:cNvPr id="3" name="Content Placeholder 2"/>
          <p:cNvSpPr>
            <a:spLocks noGrp="1"/>
          </p:cNvSpPr>
          <p:nvPr>
            <p:ph idx="1"/>
          </p:nvPr>
        </p:nvSpPr>
        <p:spPr>
          <a:xfrm>
            <a:off x="304800" y="936088"/>
            <a:ext cx="8534400" cy="5064627"/>
          </a:xfrm>
        </p:spPr>
        <p:txBody>
          <a:bodyPr/>
          <a:lstStyle/>
          <a:p>
            <a:r>
              <a:rPr lang="en-US" sz="1400" b="1" i="1" dirty="0">
                <a:solidFill>
                  <a:srgbClr val="C00000"/>
                </a:solidFill>
              </a:rPr>
              <a:t>Request that ROS endorse the Directive 9 whitepaper as presented and posted with the ROS materials</a:t>
            </a:r>
            <a:r>
              <a:rPr lang="en-US" sz="1400" dirty="0"/>
              <a:t>.</a:t>
            </a:r>
          </a:p>
          <a:p>
            <a:endParaRPr lang="en-US" sz="1400" dirty="0"/>
          </a:p>
          <a:p>
            <a:r>
              <a:rPr lang="en-US" sz="1400" dirty="0"/>
              <a:t>ERCOT will next seek Technical Advisory Committee (TAC’s) endorsement of this whitepaper at its July 28, 2021 meeting.</a:t>
            </a:r>
          </a:p>
          <a:p>
            <a:endParaRPr lang="en-US" sz="1400" dirty="0"/>
          </a:p>
          <a:p>
            <a:r>
              <a:rPr lang="en-US" sz="1400" dirty="0"/>
              <a:t>ERCOT staff continues to work with stakeholders on remaining Directives</a:t>
            </a:r>
          </a:p>
          <a:p>
            <a:pPr lvl="1"/>
            <a:r>
              <a:rPr lang="en-US" sz="1400" dirty="0">
                <a:hlinkClick r:id="rId2"/>
              </a:rPr>
              <a:t>http://www.ercot.com/mktrules/puctDirectives/southernCross</a:t>
            </a:r>
            <a:r>
              <a:rPr lang="en-US" sz="1400" dirty="0"/>
              <a:t> </a:t>
            </a:r>
          </a:p>
          <a:p>
            <a:endParaRPr lang="en-US" dirty="0"/>
          </a:p>
          <a:p>
            <a:endParaRPr lang="en-US"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3072456702"/>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27923</TotalTime>
  <Words>1379</Words>
  <Application>Microsoft Office PowerPoint</Application>
  <PresentationFormat>On-screen Show (4:3)</PresentationFormat>
  <Paragraphs>77</Paragraphs>
  <Slides>7</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7</vt:i4>
      </vt:variant>
    </vt:vector>
  </HeadingPairs>
  <TitlesOfParts>
    <vt:vector size="14" baseType="lpstr">
      <vt:lpstr>Arial</vt:lpstr>
      <vt:lpstr>Calibri</vt:lpstr>
      <vt:lpstr>Courier New</vt:lpstr>
      <vt:lpstr>Wingdings</vt:lpstr>
      <vt:lpstr>1_Office Theme</vt:lpstr>
      <vt:lpstr>2_Custom Design</vt:lpstr>
      <vt:lpstr>3_Custom Design</vt:lpstr>
      <vt:lpstr>PowerPoint Presentation</vt:lpstr>
      <vt:lpstr>Background of Project and PUCT Directives</vt:lpstr>
      <vt:lpstr>Summary of Directive 9</vt:lpstr>
      <vt:lpstr>Summary of Directive 9</vt:lpstr>
      <vt:lpstr>Summary of Directive 9</vt:lpstr>
      <vt:lpstr>Summary of Directive 9</vt:lpstr>
      <vt:lpstr>Next Steps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Mago, Nitika</cp:lastModifiedBy>
  <cp:revision>601</cp:revision>
  <dcterms:created xsi:type="dcterms:W3CDTF">2016-04-16T13:25:21Z</dcterms:created>
  <dcterms:modified xsi:type="dcterms:W3CDTF">2021-07-01T20:59:03Z</dcterms:modified>
</cp:coreProperties>
</file>