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3"/>
  </p:notesMasterIdLst>
  <p:handoutMasterIdLst>
    <p:handoutMasterId r:id="rId14"/>
  </p:handoutMasterIdLst>
  <p:sldIdLst>
    <p:sldId id="260" r:id="rId7"/>
    <p:sldId id="314" r:id="rId8"/>
    <p:sldId id="315" r:id="rId9"/>
    <p:sldId id="311" r:id="rId10"/>
    <p:sldId id="313" r:id="rId11"/>
    <p:sldId id="276"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gbee, Nathan" initials="BN" lastIdx="5" clrIdx="0">
    <p:extLst>
      <p:ext uri="{19B8F6BF-5375-455C-9EA6-DF929625EA0E}">
        <p15:presenceInfo xmlns:p15="http://schemas.microsoft.com/office/powerpoint/2012/main" userId="S-1-5-21-639947351-343809578-3807592339-28080" providerId="AD"/>
      </p:ext>
    </p:extLst>
  </p:cmAuthor>
  <p:cmAuthor id="2" name="Huang, Fred" initials="HF" lastIdx="2" clrIdx="1">
    <p:extLst>
      <p:ext uri="{19B8F6BF-5375-455C-9EA6-DF929625EA0E}">
        <p15:presenceInfo xmlns:p15="http://schemas.microsoft.com/office/powerpoint/2012/main" userId="S-1-5-21-639947351-343809578-3807592339-45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1" autoAdjust="0"/>
  </p:normalViewPr>
  <p:slideViewPr>
    <p:cSldViewPr showGuides="1">
      <p:cViewPr varScale="1">
        <p:scale>
          <a:sx n="91" d="100"/>
          <a:sy n="91" d="100"/>
        </p:scale>
        <p:origin x="2184" y="8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7/1/2021</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7/1/2021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3468319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3272150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829940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1668161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487604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0">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276600" y="1752600"/>
            <a:ext cx="5646034" cy="4154984"/>
          </a:xfrm>
          <a:prstGeom prst="rect">
            <a:avLst/>
          </a:prstGeom>
          <a:noFill/>
        </p:spPr>
        <p:txBody>
          <a:bodyPr wrap="square" rtlCol="0">
            <a:spAutoFit/>
          </a:bodyPr>
          <a:lstStyle/>
          <a:p>
            <a:r>
              <a:rPr lang="en-US" sz="3200" b="1" dirty="0" smtClean="0">
                <a:solidFill>
                  <a:schemeClr val="tx2"/>
                </a:solidFill>
              </a:rPr>
              <a:t>Transient </a:t>
            </a:r>
            <a:r>
              <a:rPr lang="en-US" sz="3200" b="1" dirty="0">
                <a:solidFill>
                  <a:schemeClr val="tx2"/>
                </a:solidFill>
              </a:rPr>
              <a:t>Security Assessment Tool (</a:t>
            </a:r>
            <a:r>
              <a:rPr lang="en-US" sz="3200" b="1" dirty="0" smtClean="0">
                <a:solidFill>
                  <a:schemeClr val="tx2"/>
                </a:solidFill>
              </a:rPr>
              <a:t>TSAT) Data Requirement Update</a:t>
            </a:r>
            <a:endParaRPr lang="en-US" sz="3200" b="1" dirty="0">
              <a:solidFill>
                <a:schemeClr val="tx2"/>
              </a:solidFill>
            </a:endParaRPr>
          </a:p>
          <a:p>
            <a:endParaRPr lang="en-US" sz="2400" dirty="0" smtClean="0"/>
          </a:p>
          <a:p>
            <a:endParaRPr lang="en-US" sz="2400" dirty="0"/>
          </a:p>
          <a:p>
            <a:endParaRPr lang="en-US" sz="2400" dirty="0" smtClean="0">
              <a:solidFill>
                <a:schemeClr val="tx2"/>
              </a:solidFill>
            </a:endParaRPr>
          </a:p>
          <a:p>
            <a:r>
              <a:rPr lang="en-US" sz="2400" dirty="0" smtClean="0">
                <a:solidFill>
                  <a:schemeClr val="tx2"/>
                </a:solidFill>
              </a:rPr>
              <a:t>Mehdi Daryabak</a:t>
            </a:r>
          </a:p>
          <a:p>
            <a:endParaRPr lang="en-US" sz="2400" dirty="0">
              <a:solidFill>
                <a:schemeClr val="tx2"/>
              </a:solidFill>
            </a:endParaRPr>
          </a:p>
          <a:p>
            <a:r>
              <a:rPr lang="en-US" sz="2400" dirty="0" smtClean="0">
                <a:solidFill>
                  <a:schemeClr val="tx2"/>
                </a:solidFill>
              </a:rPr>
              <a:t>July </a:t>
            </a:r>
            <a:r>
              <a:rPr lang="en-US" sz="2400" dirty="0">
                <a:solidFill>
                  <a:schemeClr val="tx2"/>
                </a:solidFill>
              </a:rPr>
              <a:t>8</a:t>
            </a:r>
            <a:r>
              <a:rPr lang="en-US" sz="2400" dirty="0" smtClean="0">
                <a:solidFill>
                  <a:schemeClr val="tx2"/>
                </a:solidFill>
              </a:rPr>
              <a:t>, 2021</a:t>
            </a:r>
            <a:endParaRPr lang="en-US" sz="2400" dirty="0">
              <a:solidFill>
                <a:schemeClr val="tx2"/>
              </a:solidFill>
            </a:endParaRPr>
          </a:p>
          <a:p>
            <a:r>
              <a:rPr lang="en-US" sz="2400" dirty="0" smtClean="0">
                <a:solidFill>
                  <a:schemeClr val="tx2"/>
                </a:solidFill>
              </a:rPr>
              <a:t>ROS Meeting</a:t>
            </a:r>
            <a:endParaRPr lang="en-US" sz="2400"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533400"/>
          </a:xfrm>
        </p:spPr>
        <p:txBody>
          <a:bodyPr/>
          <a:lstStyle/>
          <a:p>
            <a:r>
              <a:rPr lang="en-US" dirty="0"/>
              <a:t>RRGRR021 TSAT </a:t>
            </a:r>
            <a:r>
              <a:rPr lang="en-US" dirty="0" smtClean="0"/>
              <a:t>Requirement (1)</a:t>
            </a:r>
            <a:endParaRPr lang="en-US" dirty="0">
              <a:solidFill>
                <a:schemeClr val="accent1"/>
              </a:solidFill>
            </a:endParaRPr>
          </a:p>
        </p:txBody>
      </p:sp>
      <p:sp>
        <p:nvSpPr>
          <p:cNvPr id="3" name="Content Placeholder 2"/>
          <p:cNvSpPr>
            <a:spLocks noGrp="1"/>
          </p:cNvSpPr>
          <p:nvPr>
            <p:ph idx="1"/>
          </p:nvPr>
        </p:nvSpPr>
        <p:spPr>
          <a:xfrm>
            <a:off x="310551" y="914399"/>
            <a:ext cx="8534400" cy="5105401"/>
          </a:xfrm>
        </p:spPr>
        <p:txBody>
          <a:bodyPr/>
          <a:lstStyle/>
          <a:p>
            <a:pPr>
              <a:spcAft>
                <a:spcPts val="1200"/>
              </a:spcAft>
            </a:pPr>
            <a:r>
              <a:rPr lang="en-US" sz="2000" dirty="0"/>
              <a:t>All existing and new Generation Resources (qualifying for QSA) </a:t>
            </a:r>
            <a:r>
              <a:rPr lang="en-US" sz="2000" dirty="0" smtClean="0"/>
              <a:t>are </a:t>
            </a:r>
            <a:r>
              <a:rPr lang="en-US" sz="2000" dirty="0"/>
              <a:t>required to submit TSAT UDMs by November 1, </a:t>
            </a:r>
            <a:r>
              <a:rPr lang="en-US" sz="2000" dirty="0" smtClean="0"/>
              <a:t>2021</a:t>
            </a:r>
          </a:p>
          <a:p>
            <a:pPr>
              <a:spcAft>
                <a:spcPts val="1200"/>
              </a:spcAft>
            </a:pPr>
            <a:r>
              <a:rPr lang="en-US" sz="2000" dirty="0"/>
              <a:t>The dynamic model template serves as the vehicle for submitting dynamic models (both PSS/E and TSAT).  The template supersedes the need to submit loose dyr files.  In order for the same template to work for both software platforms, TSAT models should be designed to interoperate with PSS/E dyr </a:t>
            </a:r>
            <a:r>
              <a:rPr lang="en-US" sz="2000" dirty="0" smtClean="0"/>
              <a:t>files</a:t>
            </a:r>
            <a:endParaRPr lang="en-US" sz="2000" dirty="0"/>
          </a:p>
          <a:p>
            <a:pPr>
              <a:spcAft>
                <a:spcPts val="1200"/>
              </a:spcAft>
            </a:pPr>
            <a:r>
              <a:rPr lang="en-US" sz="2000" dirty="0"/>
              <a:t>If using a Conventional Synchronous or Generic Renewable template, no additional TSAT files are required as the models should automatically translate</a:t>
            </a:r>
          </a:p>
          <a:p>
            <a:pPr>
              <a:spcAft>
                <a:spcPts val="1200"/>
              </a:spcAft>
            </a:pPr>
            <a:r>
              <a:rPr lang="en-US" sz="2000" dirty="0"/>
              <a:t>If submitting a model that is a User-Defined Model (UDM) (as opposed to a generic or conventional model), then additional .dll and .tudm files are generally </a:t>
            </a:r>
            <a:r>
              <a:rPr lang="en-US" sz="2000" dirty="0" smtClean="0"/>
              <a:t>required</a:t>
            </a:r>
            <a:endParaRPr lang="en-US" sz="20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dirty="0"/>
          </a:p>
        </p:txBody>
      </p:sp>
    </p:spTree>
    <p:extLst>
      <p:ext uri="{BB962C8B-B14F-4D97-AF65-F5344CB8AC3E}">
        <p14:creationId xmlns:p14="http://schemas.microsoft.com/office/powerpoint/2010/main" val="1978506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533400"/>
          </a:xfrm>
        </p:spPr>
        <p:txBody>
          <a:bodyPr/>
          <a:lstStyle/>
          <a:p>
            <a:r>
              <a:rPr lang="en-US" dirty="0"/>
              <a:t>RRGRR021 TSAT </a:t>
            </a:r>
            <a:r>
              <a:rPr lang="en-US" dirty="0" smtClean="0"/>
              <a:t>Requirement (2)</a:t>
            </a:r>
            <a:endParaRPr lang="en-US" dirty="0">
              <a:solidFill>
                <a:schemeClr val="accent1"/>
              </a:solidFill>
            </a:endParaRPr>
          </a:p>
        </p:txBody>
      </p:sp>
      <p:sp>
        <p:nvSpPr>
          <p:cNvPr id="3" name="Content Placeholder 2"/>
          <p:cNvSpPr>
            <a:spLocks noGrp="1"/>
          </p:cNvSpPr>
          <p:nvPr>
            <p:ph idx="1"/>
          </p:nvPr>
        </p:nvSpPr>
        <p:spPr>
          <a:xfrm>
            <a:off x="310551" y="914399"/>
            <a:ext cx="8534400" cy="5105401"/>
          </a:xfrm>
        </p:spPr>
        <p:txBody>
          <a:bodyPr/>
          <a:lstStyle/>
          <a:p>
            <a:pPr>
              <a:spcAft>
                <a:spcPts val="1200"/>
              </a:spcAft>
            </a:pPr>
            <a:r>
              <a:rPr lang="en-US" sz="2000" dirty="0"/>
              <a:t>User-defined models should not use integration time step in the .dyr, .dll, or .tudm files. If a UDM needs step-size, Powertech Labs (TSAT developer) provides API (</a:t>
            </a:r>
            <a:r>
              <a:rPr lang="en-US" sz="2000" i="1" dirty="0"/>
              <a:t>DLB_GETVAR</a:t>
            </a:r>
            <a:r>
              <a:rPr lang="en-US" sz="2000" dirty="0"/>
              <a:t>) to developers for getting this parameter from the engine instead of hard-coding it into the dynamic files.</a:t>
            </a:r>
          </a:p>
          <a:p>
            <a:pPr>
              <a:spcAft>
                <a:spcPts val="1200"/>
              </a:spcAft>
            </a:pPr>
            <a:r>
              <a:rPr lang="en-US" sz="2000" dirty="0"/>
              <a:t>The .tudm and .dll files must only include the structure of the model and not any project-specific information</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dirty="0"/>
          </a:p>
        </p:txBody>
      </p:sp>
    </p:spTree>
    <p:extLst>
      <p:ext uri="{BB962C8B-B14F-4D97-AF65-F5344CB8AC3E}">
        <p14:creationId xmlns:p14="http://schemas.microsoft.com/office/powerpoint/2010/main" val="2144148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533400"/>
          </a:xfrm>
        </p:spPr>
        <p:txBody>
          <a:bodyPr/>
          <a:lstStyle/>
          <a:p>
            <a:r>
              <a:rPr lang="en-US" dirty="0"/>
              <a:t>RRGRR021 TSAT </a:t>
            </a:r>
            <a:r>
              <a:rPr lang="en-US" dirty="0" smtClean="0"/>
              <a:t>Update</a:t>
            </a:r>
            <a:endParaRPr lang="en-US" dirty="0">
              <a:solidFill>
                <a:schemeClr val="accent1"/>
              </a:solidFill>
            </a:endParaRPr>
          </a:p>
        </p:txBody>
      </p:sp>
      <p:sp>
        <p:nvSpPr>
          <p:cNvPr id="3" name="Content Placeholder 2"/>
          <p:cNvSpPr>
            <a:spLocks noGrp="1"/>
          </p:cNvSpPr>
          <p:nvPr>
            <p:ph idx="1"/>
          </p:nvPr>
        </p:nvSpPr>
        <p:spPr>
          <a:xfrm>
            <a:off x="310551" y="914399"/>
            <a:ext cx="8534400" cy="5105401"/>
          </a:xfrm>
        </p:spPr>
        <p:txBody>
          <a:bodyPr/>
          <a:lstStyle/>
          <a:p>
            <a:pPr>
              <a:spcAft>
                <a:spcPts val="1200"/>
              </a:spcAft>
            </a:pPr>
            <a:r>
              <a:rPr lang="en-US" sz="2000" dirty="0" smtClean="0"/>
              <a:t>Since last update (June 03, </a:t>
            </a:r>
            <a:r>
              <a:rPr lang="en-US" sz="2000" dirty="0"/>
              <a:t>2021</a:t>
            </a:r>
            <a:r>
              <a:rPr lang="en-US" sz="2000" dirty="0" smtClean="0"/>
              <a:t>), we have received one updated TSAT UDM model.</a:t>
            </a:r>
          </a:p>
          <a:p>
            <a:pPr>
              <a:spcAft>
                <a:spcPts val="1200"/>
              </a:spcAft>
            </a:pPr>
            <a:r>
              <a:rPr lang="en-US" sz="2000" dirty="0" smtClean="0"/>
              <a:t>The v4.5 GE UDM (GEWTG2 model) is available in TSAT library for TSAT version 20.0.67 (or any later version</a:t>
            </a:r>
            <a:r>
              <a:rPr lang="en-US" sz="2000" dirty="0"/>
              <a:t>). There are many instances of this model in the </a:t>
            </a:r>
            <a:r>
              <a:rPr lang="en-US" sz="2000" dirty="0" smtClean="0"/>
              <a:t>ERCOT network</a:t>
            </a:r>
            <a:r>
              <a:rPr lang="en-US" sz="2000" dirty="0"/>
              <a:t>. </a:t>
            </a:r>
            <a:endParaRPr lang="en-US" sz="2000" dirty="0" smtClean="0"/>
          </a:p>
          <a:p>
            <a:pPr>
              <a:spcAft>
                <a:spcPts val="1200"/>
              </a:spcAft>
            </a:pPr>
            <a:r>
              <a:rPr lang="en-US" sz="2000" dirty="0" smtClean="0"/>
              <a:t>Powertech Labs is expected to release the TSAT v21 in July 2021. The TSAT v21 is the version that ERCOT will be switching to when it is released. </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dirty="0"/>
          </a:p>
        </p:txBody>
      </p:sp>
    </p:spTree>
    <p:extLst>
      <p:ext uri="{BB962C8B-B14F-4D97-AF65-F5344CB8AC3E}">
        <p14:creationId xmlns:p14="http://schemas.microsoft.com/office/powerpoint/2010/main" val="38282540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533400"/>
          </a:xfrm>
        </p:spPr>
        <p:txBody>
          <a:bodyPr/>
          <a:lstStyle/>
          <a:p>
            <a:r>
              <a:rPr lang="en-US" dirty="0"/>
              <a:t>RRGRR021 TSAT </a:t>
            </a:r>
            <a:r>
              <a:rPr lang="en-US" dirty="0" smtClean="0"/>
              <a:t>Update</a:t>
            </a:r>
            <a:endParaRPr lang="en-US" dirty="0">
              <a:solidFill>
                <a:schemeClr val="accent1"/>
              </a:solidFill>
            </a:endParaRPr>
          </a:p>
        </p:txBody>
      </p:sp>
      <p:sp>
        <p:nvSpPr>
          <p:cNvPr id="3" name="Content Placeholder 2"/>
          <p:cNvSpPr>
            <a:spLocks noGrp="1"/>
          </p:cNvSpPr>
          <p:nvPr>
            <p:ph idx="1"/>
          </p:nvPr>
        </p:nvSpPr>
        <p:spPr>
          <a:xfrm>
            <a:off x="310551" y="914399"/>
            <a:ext cx="8534400" cy="5105401"/>
          </a:xfrm>
        </p:spPr>
        <p:txBody>
          <a:bodyPr/>
          <a:lstStyle/>
          <a:p>
            <a:pPr>
              <a:spcAft>
                <a:spcPts val="1200"/>
              </a:spcAft>
            </a:pPr>
            <a:r>
              <a:rPr lang="en-US" sz="2400" dirty="0" smtClean="0"/>
              <a:t>REs should work with their OEM to make sure the OEM is developing the same exact model as the PSSE UDM. Some OEMs are only developing selected models. It is RE’s responsibility to follow up and make sure their specific models are being developed.</a:t>
            </a:r>
          </a:p>
          <a:p>
            <a:pPr>
              <a:spcAft>
                <a:spcPts val="1200"/>
              </a:spcAft>
            </a:pPr>
            <a:r>
              <a:rPr lang="en-US" sz="2400" dirty="0"/>
              <a:t>If TSAT UDM cannot be obtained or developed, switching to generic models for both PSSE and TSAT is one option</a:t>
            </a:r>
            <a:r>
              <a:rPr lang="en-US" sz="2400" dirty="0" smtClean="0"/>
              <a:t>.</a:t>
            </a:r>
          </a:p>
          <a:p>
            <a:pPr>
              <a:spcAft>
                <a:spcPts val="1200"/>
              </a:spcAft>
            </a:pPr>
            <a:r>
              <a:rPr lang="en-US" sz="2400" dirty="0" smtClean="0"/>
              <a:t>If </a:t>
            </a:r>
            <a:r>
              <a:rPr lang="en-US" sz="2400" dirty="0"/>
              <a:t>a RE has decided to switch to generic model instead of a UDM, </a:t>
            </a:r>
            <a:r>
              <a:rPr lang="en-US" sz="2400" dirty="0" smtClean="0"/>
              <a:t>please </a:t>
            </a:r>
            <a:r>
              <a:rPr lang="en-US" sz="2400" dirty="0"/>
              <a:t>let us know so we can keep track of what UDMs are not going to be developed.</a:t>
            </a:r>
          </a:p>
          <a:p>
            <a:pPr>
              <a:spcAft>
                <a:spcPts val="1200"/>
              </a:spcAft>
            </a:pPr>
            <a:endParaRPr lang="en-US" sz="24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dirty="0"/>
          </a:p>
        </p:txBody>
      </p:sp>
    </p:spTree>
    <p:extLst>
      <p:ext uri="{BB962C8B-B14F-4D97-AF65-F5344CB8AC3E}">
        <p14:creationId xmlns:p14="http://schemas.microsoft.com/office/powerpoint/2010/main" val="2752109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09295" y="2743200"/>
            <a:ext cx="3639105" cy="923330"/>
          </a:xfrm>
          <a:prstGeom prst="rect">
            <a:avLst/>
          </a:prstGeom>
          <a:noFill/>
        </p:spPr>
        <p:txBody>
          <a:bodyPr wrap="square" lIns="91440" tIns="45720" rIns="91440" bIns="45720">
            <a:spAutoFit/>
          </a:bodyPr>
          <a:lstStyle/>
          <a:p>
            <a:pPr>
              <a:spcBef>
                <a:spcPct val="0"/>
              </a:spcBef>
            </a:pPr>
            <a:r>
              <a:rPr lang="en-US" sz="5400" dirty="0">
                <a:solidFill>
                  <a:schemeClr val="accent1"/>
                </a:solidFill>
                <a:latin typeface="+mj-lt"/>
                <a:ea typeface="+mj-ea"/>
                <a:cs typeface="+mj-cs"/>
              </a:rPr>
              <a:t>Questions?</a:t>
            </a:r>
          </a:p>
        </p:txBody>
      </p:sp>
    </p:spTree>
    <p:extLst>
      <p:ext uri="{BB962C8B-B14F-4D97-AF65-F5344CB8AC3E}">
        <p14:creationId xmlns:p14="http://schemas.microsoft.com/office/powerpoint/2010/main" val="3993038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TradeGothic LT">
      <a:majorFont>
        <a:latin typeface="TradeGothic LT"/>
        <a:ea typeface=""/>
        <a:cs typeface=""/>
      </a:majorFont>
      <a:minorFont>
        <a:latin typeface="TradeGothic L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TradeGothic LT">
      <a:majorFont>
        <a:latin typeface="TradeGothic LT"/>
        <a:ea typeface=""/>
        <a:cs typeface=""/>
      </a:majorFont>
      <a:minorFont>
        <a:latin typeface="TradeGothic L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248F63C-08AC-4CDD-B36F-0851B11853CB}">
  <ds:schemaRefs>
    <ds:schemaRef ds:uri="c34af464-7aa1-4edd-9be4-83dffc1cb926"/>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20884B7F-5407-4A7E-885F-D19D0E5ED7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22656</TotalTime>
  <Words>439</Words>
  <Application>Microsoft Office PowerPoint</Application>
  <PresentationFormat>On-screen Show (4:3)</PresentationFormat>
  <Paragraphs>34</Paragraphs>
  <Slides>6</Slides>
  <Notes>5</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6</vt:i4>
      </vt:variant>
    </vt:vector>
  </HeadingPairs>
  <TitlesOfParts>
    <vt:vector size="12" baseType="lpstr">
      <vt:lpstr>Arial</vt:lpstr>
      <vt:lpstr>Calibri</vt:lpstr>
      <vt:lpstr>TradeGothic LT</vt:lpstr>
      <vt:lpstr>1_Custom Design</vt:lpstr>
      <vt:lpstr>Office Theme</vt:lpstr>
      <vt:lpstr>Custom Design</vt:lpstr>
      <vt:lpstr>PowerPoint Presentation</vt:lpstr>
      <vt:lpstr>RRGRR021 TSAT Requirement (1)</vt:lpstr>
      <vt:lpstr>RRGRR021 TSAT Requirement (2)</vt:lpstr>
      <vt:lpstr>RRGRR021 TSAT Update</vt:lpstr>
      <vt:lpstr>RRGRR021 TSAT Update</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Gnanam, Prabhu</cp:lastModifiedBy>
  <cp:revision>363</cp:revision>
  <cp:lastPrinted>2016-01-21T20:53:15Z</cp:lastPrinted>
  <dcterms:created xsi:type="dcterms:W3CDTF">2016-01-21T15:20:31Z</dcterms:created>
  <dcterms:modified xsi:type="dcterms:W3CDTF">2021-07-01T15:53:07Z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