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8"/>
  </p:notesMasterIdLst>
  <p:handoutMasterIdLst>
    <p:handoutMasterId r:id="rId19"/>
  </p:handoutMasterIdLst>
  <p:sldIdLst>
    <p:sldId id="260" r:id="rId6"/>
    <p:sldId id="301" r:id="rId7"/>
    <p:sldId id="306" r:id="rId8"/>
    <p:sldId id="303" r:id="rId9"/>
    <p:sldId id="309" r:id="rId10"/>
    <p:sldId id="311" r:id="rId11"/>
    <p:sldId id="312" r:id="rId12"/>
    <p:sldId id="313" r:id="rId13"/>
    <p:sldId id="314" r:id="rId14"/>
    <p:sldId id="310" r:id="rId15"/>
    <p:sldId id="304" r:id="rId16"/>
    <p:sldId id="305"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D100"/>
    <a:srgbClr val="FF82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4" d="100"/>
          <a:sy n="104" d="100"/>
        </p:scale>
        <p:origin x="126" y="114"/>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6/29/2021</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6/29/2021</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5370830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859725" cy="246221"/>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hyperlink" Target="http://www.ercot.com/about/weather" TargetMode="Externa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259449"/>
            <a:ext cx="5105400" cy="2954655"/>
          </a:xfrm>
          <a:prstGeom prst="rect">
            <a:avLst/>
          </a:prstGeom>
          <a:noFill/>
        </p:spPr>
        <p:txBody>
          <a:bodyPr wrap="square" rtlCol="0">
            <a:spAutoFit/>
          </a:bodyPr>
          <a:lstStyle/>
          <a:p>
            <a:r>
              <a:rPr lang="en-US" sz="2000" b="1" dirty="0" smtClean="0">
                <a:solidFill>
                  <a:schemeClr val="tx2"/>
                </a:solidFill>
              </a:rPr>
              <a:t>Additional Operational Reserves</a:t>
            </a:r>
          </a:p>
          <a:p>
            <a:endParaRPr lang="en-US" sz="2000" b="1" dirty="0" smtClean="0">
              <a:solidFill>
                <a:schemeClr val="tx2"/>
              </a:solidFill>
            </a:endParaRPr>
          </a:p>
          <a:p>
            <a:endParaRPr lang="en-US" sz="2000" b="1" dirty="0" smtClean="0">
              <a:solidFill>
                <a:schemeClr val="tx2"/>
              </a:solidFill>
            </a:endParaRPr>
          </a:p>
          <a:p>
            <a:r>
              <a:rPr lang="en-US" dirty="0" smtClean="0">
                <a:solidFill>
                  <a:schemeClr val="tx2"/>
                </a:solidFill>
              </a:rPr>
              <a:t>Jeff Billo</a:t>
            </a:r>
          </a:p>
          <a:p>
            <a:endParaRPr lang="en-US" dirty="0" smtClean="0">
              <a:solidFill>
                <a:schemeClr val="tx2"/>
              </a:solidFill>
            </a:endParaRPr>
          </a:p>
          <a:p>
            <a:r>
              <a:rPr lang="en-US" dirty="0" smtClean="0">
                <a:solidFill>
                  <a:schemeClr val="tx2"/>
                </a:solidFill>
              </a:rPr>
              <a:t>TAC</a:t>
            </a:r>
          </a:p>
          <a:p>
            <a:r>
              <a:rPr lang="en-US" dirty="0" smtClean="0">
                <a:solidFill>
                  <a:schemeClr val="tx2"/>
                </a:solidFill>
              </a:rPr>
              <a:t>June 30, 2021</a:t>
            </a:r>
            <a:endParaRPr lang="en-US" dirty="0">
              <a:solidFill>
                <a:schemeClr val="tx2"/>
              </a:solidFill>
            </a:endParaRPr>
          </a:p>
          <a:p>
            <a:endParaRPr lang="en-US" dirty="0" smtClean="0">
              <a:solidFill>
                <a:schemeClr val="tx2"/>
              </a:solidFill>
            </a:endParaRPr>
          </a:p>
          <a:p>
            <a:endParaRPr lang="en-US" dirty="0" smtClean="0">
              <a:solidFill>
                <a:schemeClr val="tx2"/>
              </a:solidFill>
            </a:endParaRPr>
          </a:p>
          <a:p>
            <a:endParaRPr lang="en-US" dirty="0">
              <a:solidFill>
                <a:schemeClr val="tx2"/>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Change to Non-Spin Deployment</a:t>
            </a:r>
            <a:endParaRPr lang="en-US" dirty="0"/>
          </a:p>
        </p:txBody>
      </p:sp>
      <p:sp>
        <p:nvSpPr>
          <p:cNvPr id="3" name="Content Placeholder 2"/>
          <p:cNvSpPr>
            <a:spLocks noGrp="1"/>
          </p:cNvSpPr>
          <p:nvPr>
            <p:ph idx="1"/>
          </p:nvPr>
        </p:nvSpPr>
        <p:spPr/>
        <p:txBody>
          <a:bodyPr/>
          <a:lstStyle/>
          <a:p>
            <a:r>
              <a:rPr lang="en-US" sz="1800" dirty="0" smtClean="0"/>
              <a:t>OBDRR031 makes two changes to the </a:t>
            </a:r>
            <a:r>
              <a:rPr lang="en-US" sz="1800" b="1" dirty="0" smtClean="0"/>
              <a:t>Non-Spinning Reserve Service Deployment and Recall Procedure</a:t>
            </a:r>
          </a:p>
          <a:p>
            <a:pPr lvl="2"/>
            <a:endParaRPr lang="en-US" sz="1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10</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3303039587"/>
              </p:ext>
            </p:extLst>
          </p:nvPr>
        </p:nvGraphicFramePr>
        <p:xfrm>
          <a:off x="381000" y="1992789"/>
          <a:ext cx="8153401" cy="3967480"/>
        </p:xfrm>
        <a:graphic>
          <a:graphicData uri="http://schemas.openxmlformats.org/drawingml/2006/table">
            <a:tbl>
              <a:tblPr firstRow="1" bandRow="1">
                <a:tableStyleId>{5C22544A-7EE6-4342-B048-85BDC9FD1C3A}</a:tableStyleId>
              </a:tblPr>
              <a:tblGrid>
                <a:gridCol w="611505"/>
                <a:gridCol w="3770948"/>
                <a:gridCol w="3770948"/>
              </a:tblGrid>
              <a:tr h="370840">
                <a:tc>
                  <a:txBody>
                    <a:bodyPr/>
                    <a:lstStyle/>
                    <a:p>
                      <a:endParaRPr lang="en-US" dirty="0"/>
                    </a:p>
                  </a:txBody>
                  <a:tcPr/>
                </a:tc>
                <a:tc>
                  <a:txBody>
                    <a:bodyPr/>
                    <a:lstStyle/>
                    <a:p>
                      <a:r>
                        <a:rPr lang="en-US" dirty="0" smtClean="0"/>
                        <a:t>Change</a:t>
                      </a:r>
                      <a:endParaRPr lang="en-US" dirty="0"/>
                    </a:p>
                  </a:txBody>
                  <a:tcPr/>
                </a:tc>
                <a:tc>
                  <a:txBody>
                    <a:bodyPr/>
                    <a:lstStyle/>
                    <a:p>
                      <a:r>
                        <a:rPr lang="en-US" dirty="0" smtClean="0"/>
                        <a:t>Comments</a:t>
                      </a:r>
                      <a:endParaRPr lang="en-US" dirty="0"/>
                    </a:p>
                  </a:txBody>
                  <a:tcPr/>
                </a:tc>
              </a:tr>
              <a:tr h="370840">
                <a:tc>
                  <a:txBody>
                    <a:bodyPr/>
                    <a:lstStyle/>
                    <a:p>
                      <a:pPr algn="ctr"/>
                      <a:r>
                        <a:rPr lang="en-US" sz="1600" dirty="0" smtClean="0"/>
                        <a:t>1</a:t>
                      </a:r>
                      <a:endParaRPr lang="en-US" sz="1600" dirty="0"/>
                    </a:p>
                  </a:txBody>
                  <a:tcPr/>
                </a:tc>
                <a:tc>
                  <a:txBody>
                    <a:bodyPr/>
                    <a:lstStyle/>
                    <a:p>
                      <a:r>
                        <a:rPr lang="en-US" sz="1600" dirty="0" smtClean="0"/>
                        <a:t>Starting August 2, change</a:t>
                      </a:r>
                      <a:r>
                        <a:rPr lang="en-US" sz="1600" baseline="0" dirty="0" smtClean="0"/>
                        <a:t> the calculation for deploying Non-Spin currently based on High Ancillary Service Limit (HASL) less Generation less the forecasted 30-minute load ramp such that it includes Intermittent Renewable Resource (IRR) curtailment and 30-minute net load ramp instead of 30-minute load ramp.</a:t>
                      </a:r>
                      <a:endParaRPr lang="en-US" sz="1600" dirty="0"/>
                    </a:p>
                  </a:txBody>
                  <a:tcPr/>
                </a:tc>
                <a:tc>
                  <a:txBody>
                    <a:bodyPr/>
                    <a:lstStyle/>
                    <a:p>
                      <a:pPr marL="285750" indent="-285750">
                        <a:buFont typeface="Arial" panose="020B0604020202020204" pitchFamily="34" charset="0"/>
                        <a:buChar char="•"/>
                      </a:pPr>
                      <a:r>
                        <a:rPr lang="en-US" sz="1600" dirty="0" smtClean="0"/>
                        <a:t>IRR curtailment can be thousands of MW,</a:t>
                      </a:r>
                      <a:r>
                        <a:rPr lang="en-US" sz="1600" baseline="0" dirty="0" smtClean="0"/>
                        <a:t> which can significantly affect the amount of generation that can be dispatched.</a:t>
                      </a:r>
                    </a:p>
                    <a:p>
                      <a:pPr marL="285750" indent="-285750">
                        <a:buFont typeface="Arial" panose="020B0604020202020204" pitchFamily="34" charset="0"/>
                        <a:buChar char="•"/>
                      </a:pPr>
                      <a:r>
                        <a:rPr lang="en-US" sz="1600" baseline="0" dirty="0" smtClean="0"/>
                        <a:t>30-minute net load ramp is a more accurate measure of system generation dispatch need.</a:t>
                      </a:r>
                      <a:endParaRPr lang="en-US" sz="1600" dirty="0"/>
                    </a:p>
                  </a:txBody>
                  <a:tcPr/>
                </a:tc>
              </a:tr>
              <a:tr h="370840">
                <a:tc>
                  <a:txBody>
                    <a:bodyPr/>
                    <a:lstStyle/>
                    <a:p>
                      <a:pPr algn="ctr"/>
                      <a:r>
                        <a:rPr lang="en-US" sz="1600" dirty="0" smtClean="0"/>
                        <a:t>2</a:t>
                      </a:r>
                      <a:endParaRPr lang="en-US" sz="1600" dirty="0"/>
                    </a:p>
                  </a:txBody>
                  <a:tcPr/>
                </a:tc>
                <a:tc>
                  <a:txBody>
                    <a:bodyPr/>
                    <a:lstStyle/>
                    <a:p>
                      <a:r>
                        <a:rPr lang="en-US" sz="1600" dirty="0" smtClean="0"/>
                        <a:t>Starting July 12, add a condition for deploying</a:t>
                      </a:r>
                      <a:r>
                        <a:rPr lang="en-US" sz="1600" baseline="0" dirty="0" smtClean="0"/>
                        <a:t> Non-Spin when PRC is less than 3200 MW and is not expected to recover within 30 minutes.</a:t>
                      </a:r>
                      <a:endParaRPr lang="en-US" sz="1600" dirty="0"/>
                    </a:p>
                  </a:txBody>
                  <a:tcPr/>
                </a:tc>
                <a:tc>
                  <a:txBody>
                    <a:bodyPr/>
                    <a:lstStyle/>
                    <a:p>
                      <a:pPr marL="285750" indent="-285750">
                        <a:buFont typeface="Arial" panose="020B0604020202020204" pitchFamily="34" charset="0"/>
                        <a:buChar char="•"/>
                      </a:pPr>
                      <a:r>
                        <a:rPr lang="en-US" sz="1600" dirty="0" smtClean="0"/>
                        <a:t>Allows</a:t>
                      </a:r>
                      <a:r>
                        <a:rPr lang="en-US" sz="1600" baseline="0" dirty="0" smtClean="0"/>
                        <a:t> operators to deploy Non-Spin in advance of potential Emergency Conditions.  A corresponding change in the recall of Non-Spin is also being made.</a:t>
                      </a:r>
                      <a:endParaRPr lang="en-US" sz="1600" dirty="0"/>
                    </a:p>
                  </a:txBody>
                  <a:tcPr/>
                </a:tc>
              </a:tr>
            </a:tbl>
          </a:graphicData>
        </a:graphic>
      </p:graphicFrame>
    </p:spTree>
    <p:extLst>
      <p:ext uri="{BB962C8B-B14F-4D97-AF65-F5344CB8AC3E}">
        <p14:creationId xmlns:p14="http://schemas.microsoft.com/office/powerpoint/2010/main" val="7405110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a:t>
            </a:r>
            <a:endParaRPr lang="en-US" dirty="0"/>
          </a:p>
        </p:txBody>
      </p:sp>
      <p:sp>
        <p:nvSpPr>
          <p:cNvPr id="3" name="Content Placeholder 2"/>
          <p:cNvSpPr>
            <a:spLocks noGrp="1"/>
          </p:cNvSpPr>
          <p:nvPr>
            <p:ph idx="1"/>
          </p:nvPr>
        </p:nvSpPr>
        <p:spPr/>
        <p:txBody>
          <a:bodyPr/>
          <a:lstStyle/>
          <a:p>
            <a:r>
              <a:rPr lang="en-US" sz="1800" dirty="0" smtClean="0"/>
              <a:t>ERCOT respectfully requests TAC </a:t>
            </a:r>
            <a:r>
              <a:rPr lang="en-US" sz="1800" dirty="0" smtClean="0"/>
              <a:t>approve </a:t>
            </a:r>
            <a:r>
              <a:rPr lang="en-US" sz="1800" dirty="0" smtClean="0"/>
              <a:t>OBDRR031.</a:t>
            </a:r>
          </a:p>
          <a:p>
            <a:endParaRPr lang="en-US" sz="1800" dirty="0" smtClean="0"/>
          </a:p>
          <a:p>
            <a:r>
              <a:rPr lang="en-US" sz="1800" dirty="0" smtClean="0"/>
              <a:t>ERCOT will issue a market notice regarding the changes in Ancillary Services procurement quantities within the next day.</a:t>
            </a:r>
          </a:p>
          <a:p>
            <a:endParaRPr lang="en-US" sz="1800" dirty="0" smtClean="0"/>
          </a:p>
          <a:p>
            <a:r>
              <a:rPr lang="en-US" sz="1800" dirty="0" smtClean="0"/>
              <a:t>ERCOT will monitor the associated processes and the effects of these changes and make improvements as necessary.</a:t>
            </a:r>
          </a:p>
          <a:p>
            <a:endParaRPr lang="en-US" sz="1800" dirty="0"/>
          </a:p>
          <a:p>
            <a:r>
              <a:rPr lang="en-US" sz="1800" dirty="0" smtClean="0"/>
              <a:t>Starting in August (for September Ancillary Service quantities), ERCOT will issue a market notice by the 20</a:t>
            </a:r>
            <a:r>
              <a:rPr lang="en-US" sz="1800" baseline="30000" dirty="0" smtClean="0"/>
              <a:t>th</a:t>
            </a:r>
            <a:r>
              <a:rPr lang="en-US" sz="1800" dirty="0" smtClean="0"/>
              <a:t> of each month describing any changes to Ancillary Services quantities for the upcoming month.</a:t>
            </a:r>
          </a:p>
          <a:p>
            <a:endParaRPr lang="en-US" sz="1800" dirty="0"/>
          </a:p>
          <a:p>
            <a:r>
              <a:rPr lang="en-US" sz="1800" dirty="0" smtClean="0"/>
              <a:t>ERCOT will update the Methodologies for Determining Minimum Ancillary Service Requirements </a:t>
            </a:r>
            <a:r>
              <a:rPr lang="en-US" sz="1800" dirty="0" smtClean="0"/>
              <a:t>for 2022 </a:t>
            </a:r>
            <a:r>
              <a:rPr lang="en-US" sz="1800" dirty="0" smtClean="0"/>
              <a:t>per the typical schedule and will consider further changes as necessary.</a:t>
            </a:r>
            <a:endParaRPr lang="en-US" sz="18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a:p>
        </p:txBody>
      </p:sp>
    </p:spTree>
    <p:extLst>
      <p:ext uri="{BB962C8B-B14F-4D97-AF65-F5344CB8AC3E}">
        <p14:creationId xmlns:p14="http://schemas.microsoft.com/office/powerpoint/2010/main" val="8629049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12</a:t>
            </a:fld>
            <a:endParaRPr lang="en-US"/>
          </a:p>
        </p:txBody>
      </p:sp>
      <p:sp>
        <p:nvSpPr>
          <p:cNvPr id="5" name="Title 1"/>
          <p:cNvSpPr>
            <a:spLocks noGrp="1"/>
          </p:cNvSpPr>
          <p:nvPr>
            <p:ph type="title"/>
          </p:nvPr>
        </p:nvSpPr>
        <p:spPr>
          <a:xfrm>
            <a:off x="3048000" y="2667000"/>
            <a:ext cx="3124200" cy="518318"/>
          </a:xfrm>
        </p:spPr>
        <p:txBody>
          <a:bodyPr/>
          <a:lstStyle/>
          <a:p>
            <a:r>
              <a:rPr lang="en-US" sz="4000" dirty="0" smtClean="0"/>
              <a:t>Questions?</a:t>
            </a:r>
            <a:endParaRPr lang="en-US" sz="4000" dirty="0"/>
          </a:p>
        </p:txBody>
      </p:sp>
    </p:spTree>
    <p:extLst>
      <p:ext uri="{BB962C8B-B14F-4D97-AF65-F5344CB8AC3E}">
        <p14:creationId xmlns:p14="http://schemas.microsoft.com/office/powerpoint/2010/main" val="12755371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lstStyle/>
          <a:p>
            <a:r>
              <a:rPr lang="en-US" sz="1800" dirty="0" smtClean="0"/>
              <a:t>Going forward, ERCOT is going to bring more reserves online and deploy them earlier if needed (i.e., with a higher margin than previously used).</a:t>
            </a:r>
          </a:p>
          <a:p>
            <a:endParaRPr lang="en-US" sz="1800" dirty="0" smtClean="0"/>
          </a:p>
          <a:p>
            <a:r>
              <a:rPr lang="en-US" sz="1800" dirty="0" smtClean="0"/>
              <a:t>The </a:t>
            </a:r>
            <a:r>
              <a:rPr lang="en-US" sz="1800" dirty="0" smtClean="0"/>
              <a:t>near-term strategy </a:t>
            </a:r>
            <a:r>
              <a:rPr lang="en-US" sz="1800" dirty="0" smtClean="0"/>
              <a:t>includes:</a:t>
            </a:r>
          </a:p>
          <a:p>
            <a:pPr marL="914400" lvl="1" indent="-457200">
              <a:spcAft>
                <a:spcPts val="600"/>
              </a:spcAft>
              <a:buFont typeface="+mj-lt"/>
              <a:buAutoNum type="arabicPeriod"/>
            </a:pPr>
            <a:r>
              <a:rPr lang="en-US" sz="1800" dirty="0" smtClean="0"/>
              <a:t>Increase Responsive </a:t>
            </a:r>
            <a:r>
              <a:rPr lang="en-US" sz="1800" dirty="0"/>
              <a:t>Reserve Service (RRS</a:t>
            </a:r>
            <a:r>
              <a:rPr lang="en-US" sz="1800" dirty="0" smtClean="0"/>
              <a:t>) procurement from 2300 MW to 2800 MW </a:t>
            </a:r>
            <a:r>
              <a:rPr lang="en-US" sz="1800" dirty="0"/>
              <a:t>during peak load hours on all days.</a:t>
            </a:r>
          </a:p>
          <a:p>
            <a:pPr marL="914400" lvl="1" indent="-457200">
              <a:spcAft>
                <a:spcPts val="600"/>
              </a:spcAft>
              <a:buFont typeface="+mj-lt"/>
              <a:buAutoNum type="arabicPeriod"/>
            </a:pPr>
            <a:r>
              <a:rPr lang="en-US" sz="1800" dirty="0" smtClean="0"/>
              <a:t>Increase Non-Spinning Reserve Service (Non-Spin) procurement such that a minimum of 6500 MW of </a:t>
            </a:r>
            <a:r>
              <a:rPr lang="en-US" sz="1800" dirty="0" smtClean="0"/>
              <a:t>upward Ancillary </a:t>
            </a:r>
            <a:r>
              <a:rPr lang="en-US" sz="1800" dirty="0" smtClean="0"/>
              <a:t>Services is maintained for all </a:t>
            </a:r>
            <a:r>
              <a:rPr lang="en-US" sz="1800" dirty="0" smtClean="0"/>
              <a:t>hours on all days.</a:t>
            </a:r>
            <a:endParaRPr lang="en-US" sz="1800" dirty="0" smtClean="0"/>
          </a:p>
          <a:p>
            <a:pPr marL="914400" lvl="1" indent="-457200">
              <a:spcAft>
                <a:spcPts val="600"/>
              </a:spcAft>
              <a:buFont typeface="+mj-lt"/>
              <a:buAutoNum type="arabicPeriod"/>
            </a:pPr>
            <a:r>
              <a:rPr lang="en-US" sz="1800" dirty="0" smtClean="0"/>
              <a:t>On days identified as having a higher potential of weather forecast uncertainty that may result in having a higher net load, ERCOT may procure up to an additional 1000 MW of Non-Spin.</a:t>
            </a:r>
          </a:p>
          <a:p>
            <a:pPr marL="914400" lvl="1" indent="-457200">
              <a:spcAft>
                <a:spcPts val="600"/>
              </a:spcAft>
              <a:buFont typeface="+mj-lt"/>
              <a:buAutoNum type="arabicPeriod"/>
            </a:pPr>
            <a:r>
              <a:rPr lang="en-US" sz="1800" dirty="0" smtClean="0"/>
              <a:t>Change </a:t>
            </a:r>
            <a:r>
              <a:rPr lang="en-US" sz="1800" dirty="0" smtClean="0"/>
              <a:t>Non-Spin Deployment and Recall as submitted in OBDRR031.</a:t>
            </a:r>
            <a:endParaRPr lang="en-US" sz="18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13131753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Ancillary Service Procurement Changes</a:t>
            </a:r>
            <a:endParaRPr lang="en-US" dirty="0"/>
          </a:p>
        </p:txBody>
      </p:sp>
      <p:sp>
        <p:nvSpPr>
          <p:cNvPr id="3" name="Content Placeholder 2"/>
          <p:cNvSpPr>
            <a:spLocks noGrp="1"/>
          </p:cNvSpPr>
          <p:nvPr>
            <p:ph idx="1"/>
          </p:nvPr>
        </p:nvSpPr>
        <p:spPr/>
        <p:txBody>
          <a:bodyPr/>
          <a:lstStyle/>
          <a:p>
            <a:r>
              <a:rPr lang="en-US" sz="1800" dirty="0" smtClean="0"/>
              <a:t>Non-Spin may be deployed to:</a:t>
            </a:r>
          </a:p>
          <a:p>
            <a:pPr marL="800100" lvl="1" indent="-342900">
              <a:buFont typeface="+mj-lt"/>
              <a:buAutoNum type="alphaLcParenR"/>
            </a:pPr>
            <a:r>
              <a:rPr lang="en-US" sz="1600" dirty="0" smtClean="0"/>
              <a:t>Replace loss of generation capacity, and </a:t>
            </a:r>
          </a:p>
          <a:p>
            <a:pPr marL="800100" lvl="1" indent="-342900">
              <a:buFont typeface="+mj-lt"/>
              <a:buAutoNum type="alphaLcParenR"/>
            </a:pPr>
            <a:r>
              <a:rPr lang="en-US" sz="1600" dirty="0" smtClean="0"/>
              <a:t>To account for forecast uncertainty.</a:t>
            </a:r>
          </a:p>
          <a:p>
            <a:r>
              <a:rPr lang="en-US" sz="1800" dirty="0" smtClean="0"/>
              <a:t>Previously, the amount of required Non-Spin capacity procured has been calculated based on historic load, wind, and solar forecast error.  </a:t>
            </a:r>
          </a:p>
          <a:p>
            <a:r>
              <a:rPr lang="en-US" sz="1800" dirty="0" smtClean="0"/>
              <a:t>However</a:t>
            </a:r>
            <a:r>
              <a:rPr lang="en-US" sz="1800" dirty="0" smtClean="0"/>
              <a:t>, </a:t>
            </a:r>
            <a:r>
              <a:rPr lang="en-US" sz="1800" dirty="0" smtClean="0"/>
              <a:t>ERCOT has observed that on some days the loss of generation capacity through forced outages can have a larger impact </a:t>
            </a:r>
            <a:r>
              <a:rPr lang="en-US" sz="1800" dirty="0"/>
              <a:t>than forecast </a:t>
            </a:r>
            <a:r>
              <a:rPr lang="en-US" sz="1800" dirty="0" smtClean="0"/>
              <a:t>errors on </a:t>
            </a:r>
            <a:r>
              <a:rPr lang="en-US" sz="1800" dirty="0" smtClean="0"/>
              <a:t>the need for Non-Spin </a:t>
            </a:r>
            <a:r>
              <a:rPr lang="en-US" sz="1800" dirty="0" smtClean="0"/>
              <a:t>capacity.</a:t>
            </a:r>
            <a:endParaRPr lang="en-US" sz="1800" dirty="0" smtClean="0"/>
          </a:p>
          <a:p>
            <a:pPr lvl="1"/>
            <a:r>
              <a:rPr lang="en-US" sz="1600" dirty="0" smtClean="0"/>
              <a:t>Recently, the Texas Grid has experienced </a:t>
            </a:r>
            <a:r>
              <a:rPr lang="en-US" sz="1600" dirty="0" smtClean="0"/>
              <a:t>&gt;3800 </a:t>
            </a:r>
            <a:r>
              <a:rPr lang="en-US" sz="1600" dirty="0" smtClean="0"/>
              <a:t>MW of generation forced outages within a </a:t>
            </a:r>
            <a:r>
              <a:rPr lang="en-US" sz="1600" dirty="0" smtClean="0"/>
              <a:t>single day (not </a:t>
            </a:r>
            <a:r>
              <a:rPr lang="en-US" sz="1600" dirty="0" smtClean="0"/>
              <a:t>counting the winter storm event).</a:t>
            </a:r>
          </a:p>
          <a:p>
            <a:r>
              <a:rPr lang="en-US" sz="1800" dirty="0" smtClean="0"/>
              <a:t>The ERCOT Methodologies for Determining Minimum Ancillary Service Requirements provides an annual calculation for determining minimum Ancillary Services requirements, but it allows ERCOT to make monthly and daily increases based on expected operating conditions.</a:t>
            </a:r>
          </a:p>
          <a:p>
            <a:r>
              <a:rPr lang="en-US" sz="1800" dirty="0" smtClean="0"/>
              <a:t>Starting July 12, ERCOT will procure 2800 MW of RRS over peak hours and additional Non-Spin such that the total amount of </a:t>
            </a:r>
            <a:r>
              <a:rPr lang="en-US" sz="1800" dirty="0" smtClean="0"/>
              <a:t>upward Ancillary </a:t>
            </a:r>
            <a:r>
              <a:rPr lang="en-US" sz="1800" dirty="0" smtClean="0"/>
              <a:t>Services (Regulation Up + RRS + Non-Spin) is equal to at least 6500 MW in all hours.</a:t>
            </a: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22521923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Forecast Variability</a:t>
            </a:r>
            <a:endParaRPr lang="en-US" dirty="0"/>
          </a:p>
        </p:txBody>
      </p:sp>
      <p:sp>
        <p:nvSpPr>
          <p:cNvPr id="3" name="Content Placeholder 2"/>
          <p:cNvSpPr>
            <a:spLocks noGrp="1"/>
          </p:cNvSpPr>
          <p:nvPr>
            <p:ph idx="1"/>
          </p:nvPr>
        </p:nvSpPr>
        <p:spPr/>
        <p:txBody>
          <a:bodyPr/>
          <a:lstStyle/>
          <a:p>
            <a:r>
              <a:rPr lang="en-US" sz="1800" dirty="0" smtClean="0"/>
              <a:t>Load, wind, and solar forecasts all rely on weather forecasts.</a:t>
            </a:r>
          </a:p>
          <a:p>
            <a:endParaRPr lang="en-US" sz="1800" dirty="0" smtClean="0"/>
          </a:p>
          <a:p>
            <a:r>
              <a:rPr lang="en-US" sz="1800" dirty="0" smtClean="0"/>
              <a:t>The weather forecast is more certain on some days than others.</a:t>
            </a:r>
          </a:p>
          <a:p>
            <a:endParaRPr lang="en-US" sz="1800" dirty="0" smtClean="0"/>
          </a:p>
          <a:p>
            <a:r>
              <a:rPr lang="en-US" sz="1800" dirty="0" smtClean="0"/>
              <a:t>Beginning July 6, ERCOT will make a qualitative assessment of the weather forecast for the upcoming days (Day +2, Day +3, and Day +4).  Each day will be classified as low, medium or high forecast variability potential based on the potential for the actual net load (load less wind and solar generation) to be higher than the forecast.</a:t>
            </a:r>
          </a:p>
          <a:p>
            <a:pPr lvl="1"/>
            <a:r>
              <a:rPr lang="en-US" sz="1600" dirty="0" smtClean="0"/>
              <a:t>The assessment will be posted on the ERCOT </a:t>
            </a:r>
            <a:r>
              <a:rPr lang="en-US" sz="1600" dirty="0"/>
              <a:t>website (</a:t>
            </a:r>
            <a:r>
              <a:rPr lang="en-US" sz="1600" dirty="0">
                <a:hlinkClick r:id="rId2"/>
              </a:rPr>
              <a:t>http://</a:t>
            </a:r>
            <a:r>
              <a:rPr lang="en-US" sz="1600" dirty="0" smtClean="0">
                <a:hlinkClick r:id="rId2"/>
              </a:rPr>
              <a:t>www.ercot.com/about/weather</a:t>
            </a:r>
            <a:r>
              <a:rPr lang="en-US" sz="1600" dirty="0" smtClean="0"/>
              <a:t>).</a:t>
            </a:r>
            <a:endParaRPr lang="en-US" sz="1600" dirty="0" smtClean="0"/>
          </a:p>
          <a:p>
            <a:pPr lvl="1"/>
            <a:r>
              <a:rPr lang="en-US" sz="1600" dirty="0" smtClean="0"/>
              <a:t>Beginning July 12, ERCOT may procure </a:t>
            </a:r>
            <a:r>
              <a:rPr lang="en-US" sz="1600" dirty="0" smtClean="0"/>
              <a:t>up to an </a:t>
            </a:r>
            <a:r>
              <a:rPr lang="en-US" sz="1600" dirty="0" smtClean="0"/>
              <a:t>additional 1000 MW of Non-Spin for days when the forecast variability potential is high two days in advance (Day +2).</a:t>
            </a:r>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34346467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Forecast Variability Considerations</a:t>
            </a:r>
            <a:endParaRPr lang="en-US" dirty="0"/>
          </a:p>
        </p:txBody>
      </p:sp>
      <p:sp>
        <p:nvSpPr>
          <p:cNvPr id="3" name="Content Placeholder 2"/>
          <p:cNvSpPr>
            <a:spLocks noGrp="1"/>
          </p:cNvSpPr>
          <p:nvPr>
            <p:ph idx="1"/>
          </p:nvPr>
        </p:nvSpPr>
        <p:spPr/>
        <p:txBody>
          <a:bodyPr/>
          <a:lstStyle/>
          <a:p>
            <a:r>
              <a:rPr lang="en-US" sz="1800" dirty="0" smtClean="0"/>
              <a:t>Factors </a:t>
            </a:r>
            <a:r>
              <a:rPr lang="en-US" sz="1800" dirty="0" smtClean="0"/>
              <a:t>that ERCOT </a:t>
            </a:r>
            <a:r>
              <a:rPr lang="en-US" sz="1800" dirty="0" smtClean="0"/>
              <a:t>will consider when assessing whether or not a day has the potential for having high variability in the forecast include, but are not limited to:</a:t>
            </a:r>
          </a:p>
          <a:p>
            <a:pPr lvl="1"/>
            <a:r>
              <a:rPr lang="en-US" sz="1600" dirty="0"/>
              <a:t>Timing of a weather front, that if accelerated or delayed, could impact the load, wind, and/or solar </a:t>
            </a:r>
            <a:r>
              <a:rPr lang="en-US" sz="1600" dirty="0" smtClean="0"/>
              <a:t>forecasts,</a:t>
            </a:r>
            <a:endParaRPr lang="en-US" sz="1600" dirty="0"/>
          </a:p>
          <a:p>
            <a:pPr lvl="1"/>
            <a:r>
              <a:rPr lang="en-US" sz="1600" dirty="0"/>
              <a:t>Variation of temperatures in weather forecasts and ERCOT is not selecting the most conservative (hottest/coldest) for the load </a:t>
            </a:r>
            <a:r>
              <a:rPr lang="en-US" sz="1600" dirty="0" smtClean="0"/>
              <a:t>forecast,</a:t>
            </a:r>
            <a:endParaRPr lang="en-US" sz="1600" dirty="0"/>
          </a:p>
          <a:p>
            <a:pPr lvl="1"/>
            <a:r>
              <a:rPr lang="en-US" sz="1600" dirty="0" smtClean="0"/>
              <a:t>ERCOT believes </a:t>
            </a:r>
            <a:r>
              <a:rPr lang="en-US" sz="1600" dirty="0"/>
              <a:t>that the temperature forecasts from ERCOT’s weather vendors are not hot or cold </a:t>
            </a:r>
            <a:r>
              <a:rPr lang="en-US" sz="1600" dirty="0" smtClean="0"/>
              <a:t>enough,</a:t>
            </a:r>
            <a:endParaRPr lang="en-US" sz="1600" dirty="0"/>
          </a:p>
          <a:p>
            <a:pPr lvl="1"/>
            <a:r>
              <a:rPr lang="en-US" sz="1600" dirty="0"/>
              <a:t>Rain is forecast over a significant portion of ERCOT load, but </a:t>
            </a:r>
            <a:r>
              <a:rPr lang="en-US" sz="1600" dirty="0" smtClean="0"/>
              <a:t>ERCOT believes </a:t>
            </a:r>
            <a:r>
              <a:rPr lang="en-US" sz="1600" dirty="0"/>
              <a:t>there is a chance the rain doesn’t </a:t>
            </a:r>
            <a:r>
              <a:rPr lang="en-US" sz="1600" dirty="0" smtClean="0"/>
              <a:t>happen,</a:t>
            </a:r>
          </a:p>
          <a:p>
            <a:pPr lvl="1"/>
            <a:r>
              <a:rPr lang="en-US" sz="1600" dirty="0"/>
              <a:t>There is a significant variation between the wind forecasts ERCOT receives from different </a:t>
            </a:r>
            <a:r>
              <a:rPr lang="en-US" sz="1600" dirty="0" smtClean="0"/>
              <a:t>models,</a:t>
            </a:r>
          </a:p>
          <a:p>
            <a:pPr lvl="1"/>
            <a:r>
              <a:rPr lang="en-US" sz="1600" dirty="0"/>
              <a:t>There is a significant variation between the </a:t>
            </a:r>
            <a:r>
              <a:rPr lang="en-US" sz="1600" dirty="0" smtClean="0"/>
              <a:t>50</a:t>
            </a:r>
            <a:r>
              <a:rPr lang="en-US" sz="1600" baseline="30000" dirty="0" smtClean="0"/>
              <a:t>th</a:t>
            </a:r>
            <a:r>
              <a:rPr lang="en-US" sz="1600" dirty="0" smtClean="0"/>
              <a:t> </a:t>
            </a:r>
            <a:r>
              <a:rPr lang="en-US" sz="1600" dirty="0"/>
              <a:t>percentile (</a:t>
            </a:r>
            <a:r>
              <a:rPr lang="en-US" sz="1600" dirty="0" smtClean="0"/>
              <a:t>STWPF) and 80</a:t>
            </a:r>
            <a:r>
              <a:rPr lang="en-US" sz="1600" baseline="30000" dirty="0" smtClean="0"/>
              <a:t>th</a:t>
            </a:r>
            <a:r>
              <a:rPr lang="en-US" sz="1600" dirty="0" smtClean="0"/>
              <a:t> </a:t>
            </a:r>
            <a:r>
              <a:rPr lang="en-US" sz="1600" dirty="0"/>
              <a:t>percentile (WGRPP) wind </a:t>
            </a:r>
            <a:r>
              <a:rPr lang="en-US" sz="1600" dirty="0" smtClean="0"/>
              <a:t>forecasts,</a:t>
            </a:r>
            <a:endParaRPr lang="en-US" sz="1600" dirty="0"/>
          </a:p>
          <a:p>
            <a:pPr lvl="1"/>
            <a:r>
              <a:rPr lang="en-US" sz="1600" dirty="0"/>
              <a:t>The forecast for areas with high amounts of solar resources shows clear skies, but </a:t>
            </a:r>
            <a:r>
              <a:rPr lang="en-US" sz="1600" dirty="0" smtClean="0"/>
              <a:t>ERCOT believes </a:t>
            </a:r>
            <a:r>
              <a:rPr lang="en-US" sz="1600" dirty="0"/>
              <a:t>there is a chance for cloudy </a:t>
            </a:r>
            <a:r>
              <a:rPr lang="en-US" sz="1600" dirty="0" smtClean="0"/>
              <a:t>conditions, and</a:t>
            </a:r>
          </a:p>
          <a:p>
            <a:pPr lvl="1"/>
            <a:r>
              <a:rPr lang="en-US" sz="1600" dirty="0" smtClean="0"/>
              <a:t>There is a potential for extreme weather conditions such as snow, icing, dust storm, hail, or an eclipse.</a:t>
            </a:r>
            <a:endParaRPr lang="en-US" sz="1600" dirty="0"/>
          </a:p>
          <a:p>
            <a:pPr lvl="1"/>
            <a:endParaRPr lang="en-US" sz="1600" dirty="0" smtClean="0"/>
          </a:p>
          <a:p>
            <a:pPr lvl="1"/>
            <a:endParaRPr lang="en-US" sz="1600" dirty="0"/>
          </a:p>
          <a:p>
            <a:pPr lvl="1"/>
            <a:endParaRPr lang="en-US" sz="16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10288024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Change to RRS in July 2021 (July 12 through July 31)</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pic>
        <p:nvPicPr>
          <p:cNvPr id="6" name="Picture 5"/>
          <p:cNvPicPr>
            <a:picLocks noChangeAspect="1"/>
          </p:cNvPicPr>
          <p:nvPr/>
        </p:nvPicPr>
        <p:blipFill>
          <a:blip r:embed="rId2"/>
          <a:stretch>
            <a:fillRect/>
          </a:stretch>
        </p:blipFill>
        <p:spPr>
          <a:xfrm>
            <a:off x="402336" y="813816"/>
            <a:ext cx="8090093" cy="2603218"/>
          </a:xfrm>
          <a:prstGeom prst="rect">
            <a:avLst/>
          </a:prstGeom>
        </p:spPr>
      </p:pic>
      <p:pic>
        <p:nvPicPr>
          <p:cNvPr id="7" name="Picture 6"/>
          <p:cNvPicPr>
            <a:picLocks noChangeAspect="1"/>
          </p:cNvPicPr>
          <p:nvPr/>
        </p:nvPicPr>
        <p:blipFill>
          <a:blip r:embed="rId3"/>
          <a:stretch>
            <a:fillRect/>
          </a:stretch>
        </p:blipFill>
        <p:spPr>
          <a:xfrm>
            <a:off x="402336" y="3255264"/>
            <a:ext cx="8090093" cy="2603218"/>
          </a:xfrm>
          <a:prstGeom prst="rect">
            <a:avLst/>
          </a:prstGeom>
        </p:spPr>
      </p:pic>
    </p:spTree>
    <p:extLst>
      <p:ext uri="{BB962C8B-B14F-4D97-AF65-F5344CB8AC3E}">
        <p14:creationId xmlns:p14="http://schemas.microsoft.com/office/powerpoint/2010/main" val="21421542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300" dirty="0"/>
              <a:t>Change to </a:t>
            </a:r>
            <a:r>
              <a:rPr lang="en-US" sz="2300" dirty="0" smtClean="0"/>
              <a:t>Non-Spin in </a:t>
            </a:r>
            <a:r>
              <a:rPr lang="en-US" sz="2300" dirty="0"/>
              <a:t>July 2021 (</a:t>
            </a:r>
            <a:r>
              <a:rPr lang="en-US" sz="2300" dirty="0" smtClean="0"/>
              <a:t>July </a:t>
            </a:r>
            <a:r>
              <a:rPr lang="en-US" sz="2300" dirty="0"/>
              <a:t>12 through </a:t>
            </a:r>
            <a:r>
              <a:rPr lang="en-US" sz="2300" dirty="0" smtClean="0"/>
              <a:t>July </a:t>
            </a:r>
            <a:r>
              <a:rPr lang="en-US" sz="2300" dirty="0"/>
              <a:t>31)</a:t>
            </a:r>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a:p>
        </p:txBody>
      </p:sp>
      <p:sp>
        <p:nvSpPr>
          <p:cNvPr id="11" name="TextBox 10"/>
          <p:cNvSpPr txBox="1"/>
          <p:nvPr/>
        </p:nvSpPr>
        <p:spPr>
          <a:xfrm>
            <a:off x="2286000" y="5858482"/>
            <a:ext cx="6369146" cy="646331"/>
          </a:xfrm>
          <a:prstGeom prst="rect">
            <a:avLst/>
          </a:prstGeom>
          <a:noFill/>
        </p:spPr>
        <p:txBody>
          <a:bodyPr wrap="square" rtlCol="0">
            <a:spAutoFit/>
          </a:bodyPr>
          <a:lstStyle/>
          <a:p>
            <a:r>
              <a:rPr lang="en-US" sz="900" dirty="0">
                <a:solidFill>
                  <a:srgbClr val="FF0000"/>
                </a:solidFill>
              </a:rPr>
              <a:t>*</a:t>
            </a:r>
            <a:r>
              <a:rPr lang="en-US" sz="900" dirty="0">
                <a:solidFill>
                  <a:schemeClr val="accent2"/>
                </a:solidFill>
              </a:rPr>
              <a:t>The quantity shown here is an example of how high </a:t>
            </a:r>
            <a:r>
              <a:rPr lang="en-US" sz="900" dirty="0" smtClean="0">
                <a:solidFill>
                  <a:schemeClr val="accent2"/>
                </a:solidFill>
              </a:rPr>
              <a:t>Non-Spin procurement may </a:t>
            </a:r>
            <a:r>
              <a:rPr lang="en-US" sz="900" dirty="0">
                <a:solidFill>
                  <a:schemeClr val="accent2"/>
                </a:solidFill>
              </a:rPr>
              <a:t>be on a day with increased </a:t>
            </a:r>
            <a:r>
              <a:rPr lang="en-US" sz="900" dirty="0" smtClean="0">
                <a:solidFill>
                  <a:schemeClr val="accent2"/>
                </a:solidFill>
              </a:rPr>
              <a:t>potential of high forecast variability. Non-Spin requirements </a:t>
            </a:r>
            <a:r>
              <a:rPr lang="en-US" sz="900" dirty="0">
                <a:solidFill>
                  <a:schemeClr val="accent2"/>
                </a:solidFill>
              </a:rPr>
              <a:t>for a day with increased </a:t>
            </a:r>
            <a:r>
              <a:rPr lang="en-US" sz="900" dirty="0" smtClean="0">
                <a:solidFill>
                  <a:schemeClr val="accent2"/>
                </a:solidFill>
              </a:rPr>
              <a:t>potential of </a:t>
            </a:r>
            <a:r>
              <a:rPr lang="en-US" sz="900" dirty="0">
                <a:solidFill>
                  <a:schemeClr val="accent2"/>
                </a:solidFill>
              </a:rPr>
              <a:t>high </a:t>
            </a:r>
            <a:r>
              <a:rPr lang="en-US" sz="900" dirty="0" smtClean="0">
                <a:solidFill>
                  <a:schemeClr val="accent2"/>
                </a:solidFill>
              </a:rPr>
              <a:t>forecast variability will </a:t>
            </a:r>
            <a:r>
              <a:rPr lang="en-US" sz="900" dirty="0">
                <a:solidFill>
                  <a:schemeClr val="accent2"/>
                </a:solidFill>
              </a:rPr>
              <a:t>be determined </a:t>
            </a:r>
            <a:r>
              <a:rPr lang="en-US" sz="900" dirty="0" smtClean="0">
                <a:solidFill>
                  <a:schemeClr val="accent2"/>
                </a:solidFill>
              </a:rPr>
              <a:t>two </a:t>
            </a:r>
            <a:r>
              <a:rPr lang="en-US" sz="900" dirty="0">
                <a:solidFill>
                  <a:schemeClr val="accent2"/>
                </a:solidFill>
              </a:rPr>
              <a:t>days in advance and posted in the DAM AS Plan report (https://mis.ercot.com/public/data-products/grid/forecasts?id=NP4-33-CD).</a:t>
            </a:r>
          </a:p>
        </p:txBody>
      </p:sp>
      <p:pic>
        <p:nvPicPr>
          <p:cNvPr id="3" name="Picture 2"/>
          <p:cNvPicPr>
            <a:picLocks noChangeAspect="1"/>
          </p:cNvPicPr>
          <p:nvPr/>
        </p:nvPicPr>
        <p:blipFill>
          <a:blip r:embed="rId3"/>
          <a:stretch>
            <a:fillRect/>
          </a:stretch>
        </p:blipFill>
        <p:spPr>
          <a:xfrm>
            <a:off x="402336" y="813816"/>
            <a:ext cx="8090093" cy="2603218"/>
          </a:xfrm>
          <a:prstGeom prst="rect">
            <a:avLst/>
          </a:prstGeom>
        </p:spPr>
      </p:pic>
      <p:pic>
        <p:nvPicPr>
          <p:cNvPr id="5" name="Picture 4"/>
          <p:cNvPicPr>
            <a:picLocks noChangeAspect="1"/>
          </p:cNvPicPr>
          <p:nvPr/>
        </p:nvPicPr>
        <p:blipFill>
          <a:blip r:embed="rId4"/>
          <a:stretch>
            <a:fillRect/>
          </a:stretch>
        </p:blipFill>
        <p:spPr>
          <a:xfrm>
            <a:off x="402336" y="3255264"/>
            <a:ext cx="8096190" cy="2603218"/>
          </a:xfrm>
          <a:prstGeom prst="rect">
            <a:avLst/>
          </a:prstGeom>
        </p:spPr>
      </p:pic>
    </p:spTree>
    <p:extLst>
      <p:ext uri="{BB962C8B-B14F-4D97-AF65-F5344CB8AC3E}">
        <p14:creationId xmlns:p14="http://schemas.microsoft.com/office/powerpoint/2010/main" val="21535424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Change to RRS in August 2021</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a:p>
        </p:txBody>
      </p:sp>
      <p:pic>
        <p:nvPicPr>
          <p:cNvPr id="3" name="Picture 2"/>
          <p:cNvPicPr>
            <a:picLocks noChangeAspect="1"/>
          </p:cNvPicPr>
          <p:nvPr/>
        </p:nvPicPr>
        <p:blipFill>
          <a:blip r:embed="rId2"/>
          <a:stretch>
            <a:fillRect/>
          </a:stretch>
        </p:blipFill>
        <p:spPr>
          <a:xfrm>
            <a:off x="402336" y="814633"/>
            <a:ext cx="8096190" cy="2603218"/>
          </a:xfrm>
          <a:prstGeom prst="rect">
            <a:avLst/>
          </a:prstGeom>
        </p:spPr>
      </p:pic>
      <p:pic>
        <p:nvPicPr>
          <p:cNvPr id="5" name="Picture 4"/>
          <p:cNvPicPr>
            <a:picLocks noChangeAspect="1"/>
          </p:cNvPicPr>
          <p:nvPr/>
        </p:nvPicPr>
        <p:blipFill>
          <a:blip r:embed="rId3"/>
          <a:stretch>
            <a:fillRect/>
          </a:stretch>
        </p:blipFill>
        <p:spPr>
          <a:xfrm>
            <a:off x="402336" y="3255264"/>
            <a:ext cx="8090093" cy="2603218"/>
          </a:xfrm>
          <a:prstGeom prst="rect">
            <a:avLst/>
          </a:prstGeom>
        </p:spPr>
      </p:pic>
    </p:spTree>
    <p:extLst>
      <p:ext uri="{BB962C8B-B14F-4D97-AF65-F5344CB8AC3E}">
        <p14:creationId xmlns:p14="http://schemas.microsoft.com/office/powerpoint/2010/main" val="23304429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Change to </a:t>
            </a:r>
            <a:r>
              <a:rPr lang="en-US" dirty="0" smtClean="0"/>
              <a:t>Non-Spin in August </a:t>
            </a:r>
            <a:r>
              <a:rPr lang="en-US" dirty="0"/>
              <a:t>2021</a:t>
            </a:r>
          </a:p>
        </p:txBody>
      </p:sp>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a:p>
        </p:txBody>
      </p:sp>
      <p:pic>
        <p:nvPicPr>
          <p:cNvPr id="3" name="Picture 2"/>
          <p:cNvPicPr>
            <a:picLocks noChangeAspect="1"/>
          </p:cNvPicPr>
          <p:nvPr/>
        </p:nvPicPr>
        <p:blipFill>
          <a:blip r:embed="rId2"/>
          <a:stretch>
            <a:fillRect/>
          </a:stretch>
        </p:blipFill>
        <p:spPr>
          <a:xfrm>
            <a:off x="402336" y="814633"/>
            <a:ext cx="8090093" cy="2603218"/>
          </a:xfrm>
          <a:prstGeom prst="rect">
            <a:avLst/>
          </a:prstGeom>
        </p:spPr>
      </p:pic>
      <p:pic>
        <p:nvPicPr>
          <p:cNvPr id="7" name="Picture 6"/>
          <p:cNvPicPr>
            <a:picLocks noChangeAspect="1"/>
          </p:cNvPicPr>
          <p:nvPr/>
        </p:nvPicPr>
        <p:blipFill>
          <a:blip r:embed="rId3"/>
          <a:stretch>
            <a:fillRect/>
          </a:stretch>
        </p:blipFill>
        <p:spPr>
          <a:xfrm>
            <a:off x="402335" y="3255762"/>
            <a:ext cx="8090093" cy="2603218"/>
          </a:xfrm>
          <a:prstGeom prst="rect">
            <a:avLst/>
          </a:prstGeom>
        </p:spPr>
      </p:pic>
      <p:sp>
        <p:nvSpPr>
          <p:cNvPr id="8" name="TextBox 7"/>
          <p:cNvSpPr txBox="1"/>
          <p:nvPr/>
        </p:nvSpPr>
        <p:spPr>
          <a:xfrm>
            <a:off x="2286000" y="5858482"/>
            <a:ext cx="6369146" cy="646331"/>
          </a:xfrm>
          <a:prstGeom prst="rect">
            <a:avLst/>
          </a:prstGeom>
          <a:noFill/>
        </p:spPr>
        <p:txBody>
          <a:bodyPr wrap="square" rtlCol="0">
            <a:spAutoFit/>
          </a:bodyPr>
          <a:lstStyle/>
          <a:p>
            <a:r>
              <a:rPr lang="en-US" sz="900" dirty="0">
                <a:solidFill>
                  <a:srgbClr val="FF0000"/>
                </a:solidFill>
              </a:rPr>
              <a:t>*</a:t>
            </a:r>
            <a:r>
              <a:rPr lang="en-US" sz="900" dirty="0">
                <a:solidFill>
                  <a:schemeClr val="accent2"/>
                </a:solidFill>
              </a:rPr>
              <a:t>The quantity shown here is an example of how high </a:t>
            </a:r>
            <a:r>
              <a:rPr lang="en-US" sz="900" dirty="0" smtClean="0">
                <a:solidFill>
                  <a:schemeClr val="accent2"/>
                </a:solidFill>
              </a:rPr>
              <a:t>Non-Spin procurement may </a:t>
            </a:r>
            <a:r>
              <a:rPr lang="en-US" sz="900" dirty="0">
                <a:solidFill>
                  <a:schemeClr val="accent2"/>
                </a:solidFill>
              </a:rPr>
              <a:t>be on a day with increased </a:t>
            </a:r>
            <a:r>
              <a:rPr lang="en-US" sz="900" dirty="0" smtClean="0">
                <a:solidFill>
                  <a:schemeClr val="accent2"/>
                </a:solidFill>
              </a:rPr>
              <a:t>potential of high forecast variability. Non-Spin requirements </a:t>
            </a:r>
            <a:r>
              <a:rPr lang="en-US" sz="900" dirty="0">
                <a:solidFill>
                  <a:schemeClr val="accent2"/>
                </a:solidFill>
              </a:rPr>
              <a:t>for a day with increased </a:t>
            </a:r>
            <a:r>
              <a:rPr lang="en-US" sz="900" dirty="0" smtClean="0">
                <a:solidFill>
                  <a:schemeClr val="accent2"/>
                </a:solidFill>
              </a:rPr>
              <a:t>potential of </a:t>
            </a:r>
            <a:r>
              <a:rPr lang="en-US" sz="900" dirty="0">
                <a:solidFill>
                  <a:schemeClr val="accent2"/>
                </a:solidFill>
              </a:rPr>
              <a:t>high </a:t>
            </a:r>
            <a:r>
              <a:rPr lang="en-US" sz="900" dirty="0" smtClean="0">
                <a:solidFill>
                  <a:schemeClr val="accent2"/>
                </a:solidFill>
              </a:rPr>
              <a:t>forecast variability will </a:t>
            </a:r>
            <a:r>
              <a:rPr lang="en-US" sz="900" dirty="0">
                <a:solidFill>
                  <a:schemeClr val="accent2"/>
                </a:solidFill>
              </a:rPr>
              <a:t>be determined </a:t>
            </a:r>
            <a:r>
              <a:rPr lang="en-US" sz="900" dirty="0" smtClean="0">
                <a:solidFill>
                  <a:schemeClr val="accent2"/>
                </a:solidFill>
              </a:rPr>
              <a:t>two </a:t>
            </a:r>
            <a:r>
              <a:rPr lang="en-US" sz="900" dirty="0">
                <a:solidFill>
                  <a:schemeClr val="accent2"/>
                </a:solidFill>
              </a:rPr>
              <a:t>days in advance and posted in the DAM AS Plan report (https://mis.ercot.com/public/data-products/grid/forecasts?id=NP4-33-CD).</a:t>
            </a:r>
          </a:p>
        </p:txBody>
      </p:sp>
    </p:spTree>
    <p:extLst>
      <p:ext uri="{BB962C8B-B14F-4D97-AF65-F5344CB8AC3E}">
        <p14:creationId xmlns:p14="http://schemas.microsoft.com/office/powerpoint/2010/main" val="2135316983"/>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E9AA12-8AF9-4AA6-90FE-24669859CDF3}">
  <ds:schemaRefs>
    <ds:schemaRef ds:uri="http://purl.org/dc/elements/1.1/"/>
    <ds:schemaRef ds:uri="http://schemas.openxmlformats.org/package/2006/metadata/core-properties"/>
    <ds:schemaRef ds:uri="c34af464-7aa1-4edd-9be4-83dffc1cb926"/>
    <ds:schemaRef ds:uri="http://purl.org/dc/terms/"/>
    <ds:schemaRef ds:uri="http://schemas.microsoft.com/office/2006/documentManagement/types"/>
    <ds:schemaRef ds:uri="http://schemas.microsoft.com/office/infopath/2007/PartnerControls"/>
    <ds:schemaRef ds:uri="http://schemas.microsoft.com/office/2006/metadata/properties"/>
    <ds:schemaRef ds:uri="http://www.w3.org/XML/1998/namespace"/>
    <ds:schemaRef ds:uri="http://purl.org/dc/dcmitype/"/>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9541</TotalTime>
  <Words>1103</Words>
  <Application>Microsoft Office PowerPoint</Application>
  <PresentationFormat>On-screen Show (4:3)</PresentationFormat>
  <Paragraphs>84</Paragraphs>
  <Slides>12</Slides>
  <Notes>1</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12</vt:i4>
      </vt:variant>
    </vt:vector>
  </HeadingPairs>
  <TitlesOfParts>
    <vt:vector size="16" baseType="lpstr">
      <vt:lpstr>Arial</vt:lpstr>
      <vt:lpstr>Calibri</vt:lpstr>
      <vt:lpstr>1_Custom Design</vt:lpstr>
      <vt:lpstr>Office Theme</vt:lpstr>
      <vt:lpstr>PowerPoint Presentation</vt:lpstr>
      <vt:lpstr>Summary</vt:lpstr>
      <vt:lpstr>Ancillary Service Procurement Changes</vt:lpstr>
      <vt:lpstr>Forecast Variability</vt:lpstr>
      <vt:lpstr>Forecast Variability Considerations</vt:lpstr>
      <vt:lpstr>Change to RRS in July 2021 (July 12 through July 31)</vt:lpstr>
      <vt:lpstr>Change to Non-Spin in July 2021 (July 12 through July 31)</vt:lpstr>
      <vt:lpstr>Change to RRS in August 2021</vt:lpstr>
      <vt:lpstr>Change to Non-Spin in August 2021</vt:lpstr>
      <vt:lpstr>Change to Non-Spin Deployment</vt:lpstr>
      <vt:lpstr>Next Steps</vt:lpstr>
      <vt:lpstr>Questions?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Jeff Billo</cp:lastModifiedBy>
  <cp:revision>239</cp:revision>
  <cp:lastPrinted>2016-01-21T20:53:15Z</cp:lastPrinted>
  <dcterms:created xsi:type="dcterms:W3CDTF">2016-01-21T15:20:31Z</dcterms:created>
  <dcterms:modified xsi:type="dcterms:W3CDTF">2021-06-29T18:12:04Z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