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93" r:id="rId4"/>
    <p:sldId id="353" r:id="rId5"/>
    <p:sldId id="351" r:id="rId6"/>
    <p:sldId id="352" r:id="rId7"/>
    <p:sldId id="330" r:id="rId8"/>
    <p:sldId id="304" r:id="rId9"/>
    <p:sldId id="337" r:id="rId10"/>
    <p:sldId id="346" r:id="rId11"/>
    <p:sldId id="305" r:id="rId12"/>
    <p:sldId id="31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nes, Bill" initials="BB" lastIdx="1" clrIdx="0">
    <p:extLst>
      <p:ext uri="{19B8F6BF-5375-455C-9EA6-DF929625EA0E}">
        <p15:presenceInfo xmlns:p15="http://schemas.microsoft.com/office/powerpoint/2012/main" userId="S::Bill.Barnes@nrg.com::abf1f437-3153-4041-a80b-501522cdd3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7021" autoAdjust="0"/>
  </p:normalViewPr>
  <p:slideViewPr>
    <p:cSldViewPr>
      <p:cViewPr varScale="1">
        <p:scale>
          <a:sx n="110" d="100"/>
          <a:sy n="110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6/24/2021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33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Market Credit Working Group update to the Wholesale Market Subcommittee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/>
              <a:t>2 June 2021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Brenden Sager, Austin Energy, Chair</a:t>
            </a:r>
          </a:p>
          <a:p>
            <a:pPr algn="ctr"/>
            <a:r>
              <a:rPr lang="en-US" b="1" dirty="0"/>
              <a:t>Seth Cochran</a:t>
            </a:r>
            <a:r>
              <a:rPr lang="en-US" b="1"/>
              <a:t>, DC </a:t>
            </a:r>
            <a:r>
              <a:rPr lang="en-US" b="1" dirty="0"/>
              <a:t>Energy, Vice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Settlements Apr 2020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Apr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623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closely approximates actual/invoice exposure except during the 2021 winter event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059" y="914400"/>
            <a:ext cx="7584081" cy="403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3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May 2020- May 2021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Numbers are as of month-end except for Max TPE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241" y="1143000"/>
            <a:ext cx="8739188" cy="354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Apr 2021 - May 2021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410200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endParaRPr lang="en-US" sz="1400" dirty="0"/>
          </a:p>
          <a:p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990" y="990600"/>
            <a:ext cx="7340220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8006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sz="4000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1">
              <a:spcBef>
                <a:spcPts val="0"/>
              </a:spcBef>
              <a:defRPr/>
            </a:pPr>
            <a:r>
              <a:rPr lang="en-US" sz="3800" dirty="0"/>
              <a:t>16 June 2021 Joint MCWG/CWG WEBEX Meeting</a:t>
            </a:r>
            <a:endParaRPr lang="en-US" sz="3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3800" dirty="0">
                <a:cs typeface="Arial" panose="020B0604020202020204" pitchFamily="34" charset="0"/>
              </a:rPr>
              <a:t>4 NPRRs reviewed for their credit impacts </a:t>
            </a:r>
          </a:p>
          <a:p>
            <a:pPr lvl="1">
              <a:spcBef>
                <a:spcPts val="0"/>
              </a:spcBef>
              <a:defRPr/>
            </a:pPr>
            <a:r>
              <a:rPr lang="en-US" sz="3800" b="1" dirty="0">
                <a:solidFill>
                  <a:srgbClr val="92D050"/>
                </a:solidFill>
                <a:cs typeface="Arial" panose="020B0604020202020204" pitchFamily="34" charset="0"/>
              </a:rPr>
              <a:t>NPRR 1079, 1080 and 1081 considered operational without credit impacts</a:t>
            </a:r>
          </a:p>
          <a:p>
            <a:pPr lvl="1">
              <a:spcBef>
                <a:spcPts val="0"/>
              </a:spcBef>
              <a:defRPr/>
            </a:pPr>
            <a:r>
              <a:rPr lang="en-US" sz="3800" b="1" dirty="0">
                <a:solidFill>
                  <a:srgbClr val="92D050"/>
                </a:solidFill>
                <a:cs typeface="Arial" panose="020B0604020202020204" pitchFamily="34" charset="0"/>
              </a:rPr>
              <a:t>NPRR 1078 t</a:t>
            </a:r>
            <a:r>
              <a:rPr lang="en-US" sz="3800" b="1" dirty="0">
                <a:solidFill>
                  <a:srgbClr val="92D050"/>
                </a:solidFill>
              </a:rPr>
              <a:t>he Credit WG believes this NPRR has positive credit impacts as it appropriately margins Market Participants for known credit risk related to future default allocation. </a:t>
            </a:r>
            <a:endParaRPr lang="en-US" sz="3800" b="1" dirty="0">
              <a:solidFill>
                <a:srgbClr val="92D050"/>
              </a:solidFill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endParaRPr lang="en-US" sz="3800" b="1" dirty="0">
              <a:solidFill>
                <a:srgbClr val="92D050"/>
              </a:solidFill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endParaRPr lang="en-US" dirty="0"/>
          </a:p>
          <a:p>
            <a:pPr>
              <a:spcBef>
                <a:spcPts val="0"/>
              </a:spcBef>
              <a:defRPr/>
            </a:pPr>
            <a:endParaRPr lang="en-US" sz="2200" b="1" dirty="0">
              <a:solidFill>
                <a:srgbClr val="92D050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US" sz="3800" b="1" u="sng" dirty="0"/>
          </a:p>
          <a:p>
            <a:pPr lvl="1">
              <a:spcBef>
                <a:spcPts val="0"/>
              </a:spcBef>
              <a:defRPr/>
            </a:pPr>
            <a:endParaRPr lang="en-US" sz="1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599"/>
            <a:ext cx="8763000" cy="5349875"/>
          </a:xfrm>
        </p:spPr>
        <p:txBody>
          <a:bodyPr>
            <a:normAutofit/>
          </a:bodyPr>
          <a:lstStyle/>
          <a:p>
            <a:r>
              <a:rPr lang="en-US" altLang="en-US" dirty="0"/>
              <a:t>1078NPRR Clarification of Potential Uplift.  </a:t>
            </a:r>
          </a:p>
          <a:p>
            <a:r>
              <a:rPr lang="en-US" altLang="en-US" dirty="0"/>
              <a:t>This Nodal Protocol Revision Request (NPRR) clarifies the definition of potential uplift within the calculation of a Counter-Party’s “Total Potential Exposure Any” (TPEA).  </a:t>
            </a:r>
          </a:p>
          <a:p>
            <a:r>
              <a:rPr lang="en-US" altLang="en-US" dirty="0"/>
              <a:t>Removes and replaces language considered ambiguous by ERCOT Credit staff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1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538F0-BACA-4B51-8CF0-D58F88D38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1078 -- Approved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C0262-78BE-4B6F-9139-5046FDF56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Potential Uplift—Potential uplift to the Counter-Party, to the extent and in the proportion that the Counter-Party represents Entities to which an uplift of a short payment will be made pursuant to Section 9.19, Partial Payments by Invoice Recipients. </a:t>
            </a:r>
          </a:p>
          <a:p>
            <a:r>
              <a:rPr lang="en-US" dirty="0"/>
              <a:t>It is calculated as the sum of: </a:t>
            </a:r>
          </a:p>
          <a:p>
            <a:r>
              <a:rPr lang="en-US" dirty="0"/>
              <a:t>(a) Amounts expected to be uplifted within one year of the date of the calculation; and </a:t>
            </a:r>
          </a:p>
          <a:p>
            <a:r>
              <a:rPr lang="en-US" dirty="0"/>
              <a:t>(b) the lesser of: </a:t>
            </a:r>
          </a:p>
          <a:p>
            <a:pPr lvl="1"/>
            <a:r>
              <a:rPr lang="en-US" dirty="0"/>
              <a:t>(1) 25% of amounts expected to be uplifted beyond one year of the date of the calculation; or </a:t>
            </a:r>
          </a:p>
          <a:p>
            <a:pPr lvl="1"/>
            <a:r>
              <a:rPr lang="en-US" dirty="0"/>
              <a:t>(2) five years’ worth of uplift charges (was 10 in original proposal)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7DE86-736F-46C8-9721-741AB8F02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081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EB791-57B9-46DC-865C-22B7847CB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Uplift further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57AF7-E65D-418D-80DF-F21C6C12F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Important to establish cap on default uplifts</a:t>
            </a:r>
          </a:p>
          <a:p>
            <a:r>
              <a:rPr lang="en-US" dirty="0"/>
              <a:t>Wanting to protect market from second wave defaults after uplift put to the market</a:t>
            </a:r>
          </a:p>
          <a:p>
            <a:r>
              <a:rPr lang="en-US" dirty="0"/>
              <a:t>Try to spread out defaults among market but large default (currently $3.0B total) difficult to address</a:t>
            </a:r>
          </a:p>
          <a:p>
            <a:r>
              <a:rPr lang="en-US" dirty="0"/>
              <a:t>Consider dividing uplifts among MP’s based on type (load, generation and CRRAH)</a:t>
            </a:r>
          </a:p>
          <a:p>
            <a:r>
              <a:rPr lang="en-US" dirty="0"/>
              <a:t>ERCOT Staff polled other ISO’s on their practices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DDFA5-9A16-4D3B-8D30-7B86F16A0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103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3A18C-3AA7-4431-B4FB-EC9424C63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Uplift further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5B628-FE79-480F-A962-BEF24CA58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Consider using dollar-based activity approach versus ERCOT’s MW-based approach</a:t>
            </a:r>
          </a:p>
          <a:p>
            <a:pPr marL="285750" indent="-285750"/>
            <a:r>
              <a:rPr lang="en-US" dirty="0"/>
              <a:t>For example, a purchase of 100 MW at a price of $100, </a:t>
            </a:r>
            <a:r>
              <a:rPr lang="en-US" dirty="0" err="1"/>
              <a:t>phys</a:t>
            </a:r>
            <a:r>
              <a:rPr lang="en-US" dirty="0"/>
              <a:t> buyers are credited with 100 MW of Market Activity – someone purchasing 100 MW of CRRs with a price of $0.50 is also credited with 100 MW of Market Activity. CRR purchasers are penalized with their $50 of activity treated the same as $1,000 of energy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Value driving this CRR’s are disproportionately 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Uplifts driven by cash invoices are better; CRR’s are being hit hard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Invoices net dollar amounts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example reflects case where CRRs clear much less per MW than energy because CRRs are the cost of congestion 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AE18FA-A4B6-4C4D-8CB5-067D2F6C5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97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497485"/>
              </p:ext>
            </p:extLst>
          </p:nvPr>
        </p:nvGraphicFramePr>
        <p:xfrm>
          <a:off x="457200" y="1524000"/>
          <a:ext cx="8305800" cy="5059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08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57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57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051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ERCOT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ISO 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MISO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CAISO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PJM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9402">
                <a:tc>
                  <a:txBody>
                    <a:bodyPr/>
                    <a:lstStyle/>
                    <a:p>
                      <a:r>
                        <a:rPr lang="en-US" sz="900" dirty="0"/>
                        <a:t>Short</a:t>
                      </a:r>
                      <a:r>
                        <a:rPr lang="en-US" sz="900" baseline="0" dirty="0"/>
                        <a:t> </a:t>
                      </a:r>
                      <a:r>
                        <a:rPr lang="en-US" sz="900" dirty="0"/>
                        <a:t>Payment Funding</a:t>
                      </a:r>
                    </a:p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use of financial security, withheld payments due to defaulting 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use of offset, liquid collateral, late payment account;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Payment Default Short Payment Fund ($4MM)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use of prepayment account and financial security; use of CAISO Reserve Account or CAISO Penalty Reserve Account (includes proceeds of drawings under banking facilities); interest is also assessed on overdue amount from due date until payment is received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8236">
                <a:tc>
                  <a:txBody>
                    <a:bodyPr/>
                    <a:lstStyle/>
                    <a:p>
                      <a:r>
                        <a:rPr lang="en-US" sz="900" dirty="0"/>
                        <a:t>Default Uplift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based on maximum MWh activity; no more than $2.5 MM on each invoice; invoice issued at least 30d apart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allocated among all participants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based on absolute value of market charges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/>
                        <a:t>based on 1) % share to total no. of participants weighted at 10%  (not exceeding $10,000); and 2) % share to total market over last 3 months 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3175">
                <a:tc>
                  <a:txBody>
                    <a:bodyPr/>
                    <a:lstStyle/>
                    <a:p>
                      <a:r>
                        <a:rPr lang="en-US" sz="900" dirty="0"/>
                        <a:t>Default Uplift Billing 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no earlier than 90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subsequent weekly bill following the default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no prescribed 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next practicable invoices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8036">
                <a:tc>
                  <a:txBody>
                    <a:bodyPr/>
                    <a:lstStyle/>
                    <a:p>
                      <a:r>
                        <a:rPr lang="en-US" sz="900" dirty="0"/>
                        <a:t>Potential Uplift Collateralization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up to $2.5MMM per month or $30MM per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D517F014-B4E1-4223-888E-36F1826E5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ISO Default Uplift Practices</a:t>
            </a: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4102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Market-wide average TPE increased from $ 550.8 million in April to $ 594.12 million in May</a:t>
            </a:r>
          </a:p>
          <a:p>
            <a:pPr lvl="1"/>
            <a:r>
              <a:rPr lang="en-US" dirty="0"/>
              <a:t>TPE increased mainly due to the removal of 15% haircut adjustment to TPE on April 20, 2021</a:t>
            </a:r>
          </a:p>
          <a:p>
            <a:pPr lvl="0"/>
            <a:r>
              <a:rPr lang="en-US" dirty="0"/>
              <a:t>Discretionary Collateral is defined as Secured Collateral in excess of TPE,CRR Locked ACL and DAM Exposure</a:t>
            </a:r>
          </a:p>
          <a:p>
            <a:pPr lvl="1"/>
            <a:r>
              <a:rPr lang="en-US" dirty="0"/>
              <a:t>Average Discretionary Collateral decreased from $1,508.7 million to $1,230.5 million </a:t>
            </a:r>
          </a:p>
          <a:p>
            <a:pPr lvl="1"/>
            <a:r>
              <a:rPr lang="en-US" dirty="0"/>
              <a:t>The decrease in Discretionary Collateral is largely due to increase in CRR Locked ACL.</a:t>
            </a:r>
          </a:p>
          <a:p>
            <a:pPr lvl="2"/>
            <a:r>
              <a:rPr lang="en-US" dirty="0"/>
              <a:t>Number of auction lock days were higher in May compared to April</a:t>
            </a:r>
          </a:p>
          <a:p>
            <a:pPr lvl="0"/>
            <a:r>
              <a:rPr lang="en-US" dirty="0"/>
              <a:t>Short pay entities are excluded from the above calculations to remove data skew </a:t>
            </a:r>
            <a:endParaRPr lang="en-US" sz="1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86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May 2020- May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143000"/>
            <a:ext cx="7181710" cy="390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17023</TotalTime>
  <Words>877</Words>
  <Application>Microsoft Office PowerPoint</Application>
  <PresentationFormat>On-screen Show (4:3)</PresentationFormat>
  <Paragraphs>97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Market Credit Working Group update to the Wholesale Market Subcommittee</vt:lpstr>
      <vt:lpstr>MCWG update to WMS</vt:lpstr>
      <vt:lpstr>MCWG update to WMS</vt:lpstr>
      <vt:lpstr>NPRR 1078 -- Approved</vt:lpstr>
      <vt:lpstr>Uplift further discussion</vt:lpstr>
      <vt:lpstr>Uplift further discussion</vt:lpstr>
      <vt:lpstr>ISO Default Uplift Practices</vt:lpstr>
      <vt:lpstr>MCWG update to WMS</vt:lpstr>
      <vt:lpstr>TPE/Real-Time &amp; Day-Ahead Daily Average Settlement Point Prices for HB_NORTH May 2020- May 2021</vt:lpstr>
      <vt:lpstr>TPE Coverage of Settlements Apr 2020 - Apr 2021</vt:lpstr>
      <vt:lpstr>Available Credit by Type Compared to Total Potential Exposure (TPE) May 2020- May 2021</vt:lpstr>
      <vt:lpstr>Discretionary Collateral Apr 2021 - May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Sager, Brenden</cp:lastModifiedBy>
  <cp:revision>393</cp:revision>
  <dcterms:created xsi:type="dcterms:W3CDTF">2006-08-16T00:00:00Z</dcterms:created>
  <dcterms:modified xsi:type="dcterms:W3CDTF">2021-06-24T18:15:17Z</dcterms:modified>
</cp:coreProperties>
</file>