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6"/>
  </p:notesMasterIdLst>
  <p:handoutMasterIdLst>
    <p:handoutMasterId r:id="rId17"/>
  </p:handoutMasterIdLst>
  <p:sldIdLst>
    <p:sldId id="260" r:id="rId5"/>
    <p:sldId id="296" r:id="rId6"/>
    <p:sldId id="362" r:id="rId7"/>
    <p:sldId id="294" r:id="rId8"/>
    <p:sldId id="344" r:id="rId9"/>
    <p:sldId id="360" r:id="rId10"/>
    <p:sldId id="345" r:id="rId11"/>
    <p:sldId id="363" r:id="rId12"/>
    <p:sldId id="364" r:id="rId13"/>
    <p:sldId id="365" r:id="rId14"/>
    <p:sldId id="366"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6/21/2021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6/21/2021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678267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756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74496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June 2021</a:t>
            </a:r>
          </a:p>
        </p:txBody>
      </p:sp>
    </p:spTree>
    <p:extLst>
      <p:ext uri="{BB962C8B-B14F-4D97-AF65-F5344CB8AC3E}">
        <p14:creationId xmlns:p14="http://schemas.microsoft.com/office/powerpoint/2010/main" val="38796156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257976102"/>
      </p:ext>
    </p:extLst>
  </p:cSld>
  <p:clrMap bg1="lt1" tx1="dk1" bg2="lt2" tx2="dk2" accent1="accent1" accent2="accent2" accent3="accent3" accent4="accent4" accent5="accent5" accent6="accent6" hlink="hlink" folHlink="folHlink"/>
  <p:sldLayoutIdLst>
    <p:sldLayoutId id="2147494278" r:id="rId1"/>
    <p:sldLayoutId id="2147494279"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June 23, 2021</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NPRR1081, Revisions to Real-Time Reliability Deployment Price Adder to Consider Firm Load Shed – URGENT [ERCOT]</a:t>
            </a:r>
            <a:endParaRPr lang="en-US" sz="1800" dirty="0"/>
          </a:p>
        </p:txBody>
      </p:sp>
      <p:sp>
        <p:nvSpPr>
          <p:cNvPr id="14339" name="Rectangle 2"/>
          <p:cNvSpPr>
            <a:spLocks noChangeArrowheads="1"/>
          </p:cNvSpPr>
          <p:nvPr/>
        </p:nvSpPr>
        <p:spPr bwMode="auto">
          <a:xfrm>
            <a:off x="313899" y="633811"/>
            <a:ext cx="8488908"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2021 – Priority 2021; Rank 3340</a:t>
            </a:r>
          </a:p>
          <a:p>
            <a:r>
              <a:rPr lang="en-US" b="1" dirty="0"/>
              <a:t>ERCOT Impact Analysis:  </a:t>
            </a:r>
            <a:r>
              <a:rPr lang="en-US" dirty="0"/>
              <a:t>Between $25k and $45k; no impacts to ERCOT staffing; impacts to </a:t>
            </a:r>
            <a:r>
              <a:rPr lang="x-none" dirty="0"/>
              <a:t>Market Operation Systems</a:t>
            </a:r>
            <a:r>
              <a:rPr lang="en-US" dirty="0"/>
              <a:t>, </a:t>
            </a:r>
            <a:r>
              <a:rPr lang="x-none" dirty="0"/>
              <a:t>Data Management &amp; Analytic Systems</a:t>
            </a:r>
            <a:r>
              <a:rPr lang="en-US" dirty="0"/>
              <a:t>, and EMS; no impacts to </a:t>
            </a:r>
            <a:r>
              <a:rPr lang="x-none" dirty="0"/>
              <a:t>ERCOT business processes</a:t>
            </a:r>
            <a:r>
              <a:rPr lang="en-US" dirty="0"/>
              <a:t>; ERCOT grid operations and practices will be updated.</a:t>
            </a:r>
          </a:p>
          <a:p>
            <a:r>
              <a:rPr lang="en-US" b="1" dirty="0"/>
              <a:t>Revision Description:  </a:t>
            </a:r>
            <a:r>
              <a:rPr lang="en-US" dirty="0"/>
              <a:t>This NPRR modifies the calculation of the Real-Time On-Line Reliability Deployment Price Adder so that the combination of System Lambda, the Real-Time On-Line Reserve Price Adder, and the Real-Time On-Line Reliability Deployment Price Adder will be equal to the Value of Lost Load (VOLL) when ERCOT is directing firm Load shed during Energy Emergency Alert (EEA) Level 3.</a:t>
            </a:r>
          </a:p>
          <a:p>
            <a:r>
              <a:rPr lang="en-US" b="1" dirty="0"/>
              <a:t>PRS Decision:</a:t>
            </a:r>
            <a:r>
              <a:rPr lang="en-US" dirty="0"/>
              <a:t>  On 6/10/21, PRS unanimously voted via roll call to grant NPRR1081 Urgent status.  PRS then voted via roll call to recommend approval of NPRR1081 as submitted; and to forward to TAC NPRR1081 and the Impact Analysis with a recommended priority of 2021 and rank of 3340 and a recommended effective date of upon ERCOT Board approval.  There were three abstentions from the Consumer (Occidental Chemical), Cooperative (LCRA), and Independent Generator (Luminant) Market Segments.</a:t>
            </a:r>
          </a:p>
          <a:p>
            <a:r>
              <a:rPr lang="en-US" b="1" dirty="0"/>
              <a:t>Credit WG:</a:t>
            </a:r>
            <a:r>
              <a:rPr lang="en-US" dirty="0"/>
              <a:t>  See 6/16/21 Credit WG Comments</a:t>
            </a:r>
          </a:p>
        </p:txBody>
      </p:sp>
    </p:spTree>
    <p:extLst>
      <p:ext uri="{BB962C8B-B14F-4D97-AF65-F5344CB8AC3E}">
        <p14:creationId xmlns:p14="http://schemas.microsoft.com/office/powerpoint/2010/main" val="266870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2021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190999"/>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3/30 – 4/1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5/25 – 5/27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7/27 – 7/29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10/5 – 10/7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12/7 – 12/9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NPRR902</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OBDRR023</a:t>
                      </a:r>
                      <a:r>
                        <a:rPr kumimoji="0" lang="en-US" sz="900" b="0" i="0" u="none" strike="no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PGRR070</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NPRR978</a:t>
                      </a:r>
                      <a:r>
                        <a:rPr kumimoji="0" lang="en-US" sz="900" b="0" i="0" u="none" strike="noStrike" kern="1200" cap="none" normalizeH="0" baseline="0" dirty="0">
                          <a:ln>
                            <a:noFill/>
                          </a:ln>
                          <a:solidFill>
                            <a:schemeClr val="tx1"/>
                          </a:solidFill>
                          <a:effectLst/>
                          <a:latin typeface="Courier New" pitchFamily="49" charset="0"/>
                          <a:ea typeface="+mn-ea"/>
                          <a:cs typeface="+mn-cs"/>
                        </a:rPr>
                        <a:t>(c)</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NPRR902</a:t>
                      </a:r>
                      <a:r>
                        <a:rPr kumimoji="0" lang="en-US" sz="900" b="0" i="0" u="none" strike="sng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NPRR1060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ECMS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NPRR902</a:t>
                      </a:r>
                      <a:r>
                        <a:rPr kumimoji="0" lang="en-US" sz="900" b="0" i="0" u="none" strike="noStrike" kern="1200" cap="none" normalizeH="0" baseline="0" dirty="0">
                          <a:ln>
                            <a:noFill/>
                          </a:ln>
                          <a:solidFill>
                            <a:srgbClr val="FF0000"/>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SCR781</a:t>
                      </a:r>
                      <a:r>
                        <a:rPr kumimoji="0" lang="en-US" sz="1000" b="0" i="0" u="none" strike="noStrike" kern="1200" cap="none" normalizeH="0" baseline="0" dirty="0">
                          <a:ln>
                            <a:noFill/>
                          </a:ln>
                          <a:solidFill>
                            <a:schemeClr val="tx1"/>
                          </a:solidFill>
                          <a:effectLst/>
                          <a:latin typeface="Courier New" pitchFamily="49" charset="0"/>
                          <a:ea typeface="+mn-ea"/>
                          <a:cs typeface="+mn-cs"/>
                        </a:rPr>
                        <a:t>(b)</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DGR/DESR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(See next slide)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8" name="TextBox 21"/>
          <p:cNvSpPr txBox="1">
            <a:spLocks noChangeArrowheads="1"/>
          </p:cNvSpPr>
          <p:nvPr/>
        </p:nvSpPr>
        <p:spPr bwMode="auto">
          <a:xfrm>
            <a:off x="6470115" y="5546943"/>
            <a:ext cx="250530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NPRR902(a) – ECEII Market Participant MPIM role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NPRR902(b) – MIS links updated for ECEII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NPRR978(c) – Forecast Zone scope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SCR781(b) – “Add” capability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OBDRR023(a) – ERS Expenditure Limit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OBDRR023(b) – 4 Standard Contract Terms/Year</a:t>
            </a:r>
          </a:p>
        </p:txBody>
      </p:sp>
      <p:graphicFrame>
        <p:nvGraphicFramePr>
          <p:cNvPr id="38" name="Table 37"/>
          <p:cNvGraphicFramePr>
            <a:graphicFrameLocks noGrp="1"/>
          </p:cNvGraphicFramePr>
          <p:nvPr/>
        </p:nvGraphicFramePr>
        <p:xfrm>
          <a:off x="176358" y="5098190"/>
          <a:ext cx="8799059" cy="365760"/>
        </p:xfrm>
        <a:graphic>
          <a:graphicData uri="http://schemas.openxmlformats.org/drawingml/2006/table">
            <a:tbl>
              <a:tblPr firstRow="1" bandRow="1"/>
              <a:tblGrid>
                <a:gridCol w="1042842">
                  <a:extLst>
                    <a:ext uri="{9D8B030D-6E8A-4147-A177-3AD203B41FA5}">
                      <a16:colId xmlns:a16="http://schemas.microsoft.com/office/drawing/2014/main" val="20000"/>
                    </a:ext>
                  </a:extLst>
                </a:gridCol>
                <a:gridCol w="77562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867, 879, 885, 918, 935(b), 936, 939, 941, 945, 962, 965, 1023, 1030, 1032, 1034, 1040, 1057</a:t>
                      </a:r>
                    </a:p>
                    <a:p>
                      <a:pPr algn="ctr"/>
                      <a:r>
                        <a:rPr lang="en-US" sz="900" b="0" strike="noStrike" kern="1200" baseline="0" dirty="0">
                          <a:solidFill>
                            <a:schemeClr val="tx1"/>
                          </a:solidFill>
                          <a:latin typeface="+mn-lt"/>
                          <a:ea typeface="+mn-ea"/>
                          <a:cs typeface="+mn-cs"/>
                        </a:rPr>
                        <a:t>SCRs: 799, 800, 805, 809, 812                                      Market Guides: PGRR066 </a:t>
                      </a:r>
                      <a:endParaRPr lang="en-US" sz="900" b="0" strike="sngStrike" kern="1200" baseline="0" dirty="0">
                        <a:solidFill>
                          <a:srgbClr val="FF0000"/>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26" name="TextBox 25"/>
          <p:cNvSpPr txBox="1"/>
          <p:nvPr/>
        </p:nvSpPr>
        <p:spPr>
          <a:xfrm>
            <a:off x="7162800" y="3769056"/>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5" name="TextBox 44"/>
          <p:cNvSpPr txBox="1"/>
          <p:nvPr/>
        </p:nvSpPr>
        <p:spPr>
          <a:xfrm>
            <a:off x="7118545" y="1366208"/>
            <a:ext cx="370549" cy="15927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12"/>
          <p:cNvSpPr txBox="1">
            <a:spLocks noChangeArrowheads="1"/>
          </p:cNvSpPr>
          <p:nvPr/>
        </p:nvSpPr>
        <p:spPr bwMode="auto">
          <a:xfrm>
            <a:off x="3080013" y="2633361"/>
            <a:ext cx="1490472" cy="230832"/>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Replace </a:t>
            </a:r>
            <a:r>
              <a:rPr kumimoji="0" lang="en-US" sz="900" b="0" i="0" u="none" strike="noStrike" kern="1200" cap="none" spc="0" normalizeH="0" baseline="0" noProof="0" dirty="0" err="1">
                <a:ln>
                  <a:noFill/>
                </a:ln>
                <a:solidFill>
                  <a:prstClr val="black"/>
                </a:solidFill>
                <a:effectLst/>
                <a:uLnTx/>
                <a:uFillTx/>
                <a:latin typeface="Arial" charset="0"/>
                <a:ea typeface="+mn-ea"/>
                <a:cs typeface="+mn-cs"/>
              </a:rPr>
              <a:t>NoticeBuilder</a:t>
            </a:r>
            <a:endParaRPr kumimoji="0" lang="en-US" sz="9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57" name="TextBox 12"/>
          <p:cNvSpPr txBox="1">
            <a:spLocks noChangeArrowheads="1"/>
          </p:cNvSpPr>
          <p:nvPr/>
        </p:nvSpPr>
        <p:spPr bwMode="auto">
          <a:xfrm>
            <a:off x="7471035" y="2609718"/>
            <a:ext cx="1508760" cy="83099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ECMS – Nov.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Combine ERCOT.com and MIS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Improved search</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New navigation</a:t>
            </a:r>
          </a:p>
        </p:txBody>
      </p:sp>
      <p:sp>
        <p:nvSpPr>
          <p:cNvPr id="36" name="TextBox 12"/>
          <p:cNvSpPr txBox="1">
            <a:spLocks noChangeArrowheads="1"/>
          </p:cNvSpPr>
          <p:nvPr/>
        </p:nvSpPr>
        <p:spPr bwMode="auto">
          <a:xfrm>
            <a:off x="4603828" y="4246859"/>
            <a:ext cx="2819041" cy="69249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TBD Go-Lives Due to MMS/OS Delay</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NPRR904, NPRR1006, OBDRR009</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NPRR930</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NPRR1019</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1" name="TextBox 12"/>
          <p:cNvSpPr txBox="1">
            <a:spLocks noChangeArrowheads="1"/>
          </p:cNvSpPr>
          <p:nvPr/>
        </p:nvSpPr>
        <p:spPr bwMode="auto">
          <a:xfrm>
            <a:off x="6024781" y="2587978"/>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2" name="TextBox 12"/>
          <p:cNvSpPr txBox="1">
            <a:spLocks noChangeArrowheads="1"/>
          </p:cNvSpPr>
          <p:nvPr/>
        </p:nvSpPr>
        <p:spPr bwMode="auto">
          <a:xfrm>
            <a:off x="1611561" y="3276600"/>
            <a:ext cx="149612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9" name="TextBox 58"/>
          <p:cNvSpPr txBox="1"/>
          <p:nvPr/>
        </p:nvSpPr>
        <p:spPr>
          <a:xfrm>
            <a:off x="2796058" y="1391005"/>
            <a:ext cx="370549" cy="17235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3" name="TextBox 62"/>
          <p:cNvSpPr txBox="1"/>
          <p:nvPr/>
        </p:nvSpPr>
        <p:spPr>
          <a:xfrm>
            <a:off x="5707403" y="1353552"/>
            <a:ext cx="370549" cy="16312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5" name="TextBox 12"/>
          <p:cNvSpPr txBox="1">
            <a:spLocks noChangeArrowheads="1"/>
          </p:cNvSpPr>
          <p:nvPr/>
        </p:nvSpPr>
        <p:spPr bwMode="auto">
          <a:xfrm>
            <a:off x="160283" y="4226684"/>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4/22</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6" name="TextBox 65"/>
          <p:cNvSpPr txBox="1"/>
          <p:nvPr/>
        </p:nvSpPr>
        <p:spPr>
          <a:xfrm>
            <a:off x="1295400" y="449394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7" name="TextBox 12"/>
          <p:cNvSpPr txBox="1">
            <a:spLocks noChangeArrowheads="1"/>
          </p:cNvSpPr>
          <p:nvPr/>
        </p:nvSpPr>
        <p:spPr bwMode="auto">
          <a:xfrm>
            <a:off x="3123097" y="30758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0" name="TextBox 69"/>
          <p:cNvSpPr txBox="1"/>
          <p:nvPr/>
        </p:nvSpPr>
        <p:spPr>
          <a:xfrm>
            <a:off x="2805337" y="355014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7" name="TextBox 46"/>
          <p:cNvSpPr txBox="1"/>
          <p:nvPr/>
        </p:nvSpPr>
        <p:spPr>
          <a:xfrm>
            <a:off x="8651670" y="1489843"/>
            <a:ext cx="370549"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23" name="TextBox 12"/>
          <p:cNvSpPr txBox="1">
            <a:spLocks noChangeArrowheads="1"/>
          </p:cNvSpPr>
          <p:nvPr/>
        </p:nvSpPr>
        <p:spPr bwMode="auto">
          <a:xfrm>
            <a:off x="5550467" y="3329300"/>
            <a:ext cx="1905000"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RIOO – Q4 2021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RARF Add Functionality Go-Live</a:t>
            </a:r>
          </a:p>
        </p:txBody>
      </p:sp>
      <p:sp>
        <p:nvSpPr>
          <p:cNvPr id="71" name="TextBox 12"/>
          <p:cNvSpPr txBox="1">
            <a:spLocks noChangeArrowheads="1"/>
          </p:cNvSpPr>
          <p:nvPr/>
        </p:nvSpPr>
        <p:spPr bwMode="auto">
          <a:xfrm>
            <a:off x="3121310" y="39140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6/22</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62" name="TextBox 61"/>
          <p:cNvSpPr txBox="1"/>
          <p:nvPr/>
        </p:nvSpPr>
        <p:spPr>
          <a:xfrm>
            <a:off x="4277651" y="1371600"/>
            <a:ext cx="370549" cy="258532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4" name="TextBox 12"/>
          <p:cNvSpPr txBox="1">
            <a:spLocks noChangeArrowheads="1"/>
          </p:cNvSpPr>
          <p:nvPr/>
        </p:nvSpPr>
        <p:spPr bwMode="auto">
          <a:xfrm>
            <a:off x="4575048" y="25908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August</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8" name="TextBox 67"/>
          <p:cNvSpPr txBox="1"/>
          <p:nvPr/>
        </p:nvSpPr>
        <p:spPr>
          <a:xfrm>
            <a:off x="5702098" y="2884923"/>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73" name="Straight Arrow Connector 72"/>
          <p:cNvCxnSpPr/>
          <p:nvPr/>
        </p:nvCxnSpPr>
        <p:spPr>
          <a:xfrm flipV="1">
            <a:off x="4410794" y="3075801"/>
            <a:ext cx="389806" cy="3649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TextBox 12"/>
          <p:cNvSpPr txBox="1">
            <a:spLocks noChangeArrowheads="1"/>
          </p:cNvSpPr>
          <p:nvPr/>
        </p:nvSpPr>
        <p:spPr bwMode="auto">
          <a:xfrm>
            <a:off x="3078412" y="4396817"/>
            <a:ext cx="1490472" cy="369332"/>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FF0000"/>
                </a:solidFill>
                <a:effectLst/>
                <a:uLnTx/>
                <a:uFillTx/>
                <a:latin typeface="Arial" charset="0"/>
                <a:ea typeface="+mn-ea"/>
                <a:cs typeface="+mn-cs"/>
              </a:rPr>
              <a:t>New public version of ERCOT.com</a:t>
            </a:r>
            <a:endParaRPr kumimoji="0" lang="en-US" sz="900" b="0" i="0" u="none" strike="noStrike" kern="0" cap="none" spc="0" normalizeH="0" baseline="0" noProof="0" dirty="0">
              <a:ln>
                <a:noFill/>
              </a:ln>
              <a:solidFill>
                <a:srgbClr val="FF0000"/>
              </a:solidFill>
              <a:effectLst/>
              <a:uLnTx/>
              <a:uFillTx/>
              <a:latin typeface="Arial" charset="0"/>
              <a:ea typeface="+mn-ea"/>
              <a:cs typeface="+mn-cs"/>
            </a:endParaRPr>
          </a:p>
        </p:txBody>
      </p:sp>
      <p:sp>
        <p:nvSpPr>
          <p:cNvPr id="72" name="TextBox 71"/>
          <p:cNvSpPr txBox="1"/>
          <p:nvPr/>
        </p:nvSpPr>
        <p:spPr>
          <a:xfrm>
            <a:off x="4250904" y="4211825"/>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945101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lvl="0">
              <a:spcAft>
                <a:spcPts val="300"/>
              </a:spcAft>
            </a:pPr>
            <a:r>
              <a:rPr lang="en-US" b="0" dirty="0"/>
              <a:t>NPRR1078, Clarification of Potential Uplift – URGENT [Reliant Energy Retail Services]*</a:t>
            </a:r>
          </a:p>
          <a:p>
            <a:pPr marL="0" lvl="0" indent="0">
              <a:spcAft>
                <a:spcPts val="300"/>
              </a:spcAft>
              <a:buNone/>
            </a:pPr>
            <a:endParaRPr lang="en-US" sz="1050" b="0" dirty="0"/>
          </a:p>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NPRR995, RTF-6 Create Definition and Terms for Settlement Only Energy Storage [Broad Reach Power]</a:t>
            </a:r>
          </a:p>
          <a:p>
            <a:pPr lvl="1"/>
            <a:r>
              <a:rPr lang="en-US" dirty="0"/>
              <a:t>IA: Between $800k and $1.2M	Priority 2025; Rank 4500</a:t>
            </a:r>
          </a:p>
          <a:p>
            <a:pPr lvl="1"/>
            <a:endParaRPr lang="en-US" dirty="0"/>
          </a:p>
          <a:p>
            <a:pPr lvl="0"/>
            <a:r>
              <a:rPr lang="en-US" b="0" dirty="0"/>
              <a:t>NPRR1005, Clarify Definition of Point of Interconnection (POI) and Add Definition Point of Interconnection Bus (POIB) [ERCOT]</a:t>
            </a:r>
          </a:p>
          <a:p>
            <a:pPr lvl="1"/>
            <a:r>
              <a:rPr lang="en-US" dirty="0"/>
              <a:t>IA: Less than $5k (O&amp;M)			Priority N/A; Rank N/A</a:t>
            </a:r>
          </a:p>
          <a:p>
            <a:pPr marL="0" indent="0" eaLnBrk="1">
              <a:spcBef>
                <a:spcPts val="300"/>
              </a:spcBef>
              <a:spcAft>
                <a:spcPts val="300"/>
              </a:spcAft>
              <a:buNone/>
              <a:defRPr/>
            </a:pPr>
            <a:endParaRPr lang="en-US" sz="1600" i="1" dirty="0"/>
          </a:p>
          <a:p>
            <a:pPr marL="0" indent="0" eaLnBrk="1">
              <a:spcBef>
                <a:spcPts val="300"/>
              </a:spcBef>
              <a:spcAft>
                <a:spcPts val="300"/>
              </a:spcAft>
              <a:buNone/>
              <a:defRPr/>
            </a:pPr>
            <a:r>
              <a:rPr lang="en-US" sz="1600" i="1" dirty="0"/>
              <a:t>(* denotes no impact)</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NPRR1063, Dynamic Rating Transparency [DC Energy]</a:t>
            </a:r>
          </a:p>
          <a:p>
            <a:pPr lvl="1"/>
            <a:r>
              <a:rPr lang="en-US" dirty="0"/>
              <a:t>IA: Between $15k and $25k		Priority 2021; Rank 3330</a:t>
            </a:r>
          </a:p>
          <a:p>
            <a:pPr marL="0" lvl="0" indent="0" eaLnBrk="1">
              <a:spcBef>
                <a:spcPct val="0"/>
              </a:spcBef>
              <a:buNone/>
              <a:defRPr/>
            </a:pPr>
            <a:endParaRPr lang="en-US" sz="1800" b="0" dirty="0">
              <a:solidFill>
                <a:prstClr val="black"/>
              </a:solidFill>
              <a:latin typeface="Arial" panose="020B0604020202020204" pitchFamily="34" charset="0"/>
              <a:cs typeface="Arial" panose="020B0604020202020204" pitchFamily="34" charset="0"/>
            </a:endParaRPr>
          </a:p>
          <a:p>
            <a:pPr lvl="0"/>
            <a:r>
              <a:rPr lang="en-US" b="0" dirty="0"/>
              <a:t>NPRR1080, Limiting Ancillary Service Price to System-Wide Offer Cap – URGENT [ERCOT]</a:t>
            </a:r>
          </a:p>
          <a:p>
            <a:pPr lvl="1"/>
            <a:r>
              <a:rPr lang="en-US" dirty="0"/>
              <a:t>IA: Less than $5k (O&amp;M)			Priority N/A; Rank N/A</a:t>
            </a:r>
          </a:p>
          <a:p>
            <a:pPr marL="0" lvl="0" indent="0">
              <a:buNone/>
            </a:pPr>
            <a:endParaRPr lang="en-US" sz="1800" i="1" dirty="0"/>
          </a:p>
          <a:p>
            <a:r>
              <a:rPr lang="en-US" b="0" dirty="0"/>
              <a:t>NPRR1081, Revisions to Real-Time Reliability Deployment Price Adder to Consider Firm Load Shed – URGENT [ERCOT]</a:t>
            </a:r>
          </a:p>
          <a:p>
            <a:pPr lvl="1"/>
            <a:r>
              <a:rPr lang="en-US" dirty="0"/>
              <a:t>IA: Between $25k and $45k		Priority 2021; Rank 3340</a:t>
            </a:r>
          </a:p>
          <a:p>
            <a:pPr marL="0" lvl="0" indent="0">
              <a:buNone/>
            </a:pPr>
            <a:endParaRPr lang="en-US" sz="1600" i="1" dirty="0"/>
          </a:p>
          <a:p>
            <a:pPr marL="0" lvl="0" indent="0">
              <a:buNone/>
            </a:pPr>
            <a:endParaRPr lang="en-US" sz="1600" i="1" dirty="0"/>
          </a:p>
          <a:p>
            <a:pPr marL="0" lvl="0" indent="0">
              <a:buNone/>
            </a:pPr>
            <a:endParaRPr lang="en-US" sz="1600" i="1" dirty="0"/>
          </a:p>
          <a:p>
            <a:pPr marL="0" indent="0" eaLnBrk="1">
              <a:spcBef>
                <a:spcPts val="300"/>
              </a:spcBef>
              <a:spcAft>
                <a:spcPts val="300"/>
              </a:spcAft>
              <a:buNone/>
              <a:defRPr/>
            </a:pPr>
            <a:r>
              <a:rPr lang="en-US" sz="1600" i="1" dirty="0"/>
              <a:t>(* denotes no impact)</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51135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NPRR995, RTF-6 Create Definition and Terms for Settlement Only Energy Storage [Broad Reach Power]</a:t>
            </a:r>
            <a:endParaRPr lang="en-US" sz="1800" dirty="0"/>
          </a:p>
        </p:txBody>
      </p:sp>
      <p:sp>
        <p:nvSpPr>
          <p:cNvPr id="14339" name="Rectangle 2"/>
          <p:cNvSpPr>
            <a:spLocks noChangeArrowheads="1"/>
          </p:cNvSpPr>
          <p:nvPr/>
        </p:nvSpPr>
        <p:spPr bwMode="auto">
          <a:xfrm>
            <a:off x="190500" y="633811"/>
            <a:ext cx="873252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2025; Rank 4500</a:t>
            </a:r>
          </a:p>
          <a:p>
            <a:r>
              <a:rPr lang="en-US" b="1" dirty="0"/>
              <a:t>ERCOT Impact Analysis:  </a:t>
            </a:r>
            <a:r>
              <a:rPr lang="en-US" dirty="0"/>
              <a:t>Between $800k and $1.2M; no impacts to ERCOT staffing; impacts to </a:t>
            </a:r>
            <a:r>
              <a:rPr lang="x-none" dirty="0"/>
              <a:t>Resource Integration, Market Settlements (S&amp;B)</a:t>
            </a:r>
            <a:r>
              <a:rPr lang="en-US" dirty="0"/>
              <a:t>, </a:t>
            </a:r>
            <a:r>
              <a:rPr lang="x-none" dirty="0"/>
              <a:t>Market Management Systems (MMS)</a:t>
            </a:r>
            <a:r>
              <a:rPr lang="en-US" dirty="0"/>
              <a:t>, </a:t>
            </a:r>
            <a:r>
              <a:rPr lang="x-none" dirty="0"/>
              <a:t>Data and Information Products (DAIP)</a:t>
            </a:r>
            <a:r>
              <a:rPr lang="en-US" dirty="0"/>
              <a:t>, </a:t>
            </a:r>
            <a:r>
              <a:rPr lang="x-none" dirty="0"/>
              <a:t>Energy Management System (EMS), Network Model Management System (NMMS)</a:t>
            </a:r>
            <a:r>
              <a:rPr lang="en-US" dirty="0"/>
              <a:t>, </a:t>
            </a:r>
            <a:r>
              <a:rPr lang="x-none" dirty="0"/>
              <a:t>CRM &amp; Registration System (REG)</a:t>
            </a:r>
            <a:r>
              <a:rPr lang="en-US" dirty="0"/>
              <a:t>, and Integration; no impacts to </a:t>
            </a:r>
            <a:r>
              <a:rPr lang="x-none" dirty="0"/>
              <a:t>ERCOT business processes</a:t>
            </a:r>
            <a:r>
              <a:rPr lang="en-US" dirty="0"/>
              <a:t>; no impacts to ERCOT grid operations and practices.</a:t>
            </a:r>
          </a:p>
          <a:p>
            <a:r>
              <a:rPr lang="en-US" b="1" dirty="0"/>
              <a:t>Revision Description:  </a:t>
            </a:r>
            <a:r>
              <a:rPr lang="en-US" dirty="0"/>
              <a:t>This NPRR provides a definition for the term Settlement Only Energy Storage System (SOESS) and further defines them as transmission-connected or distribution-connected; relocates the definition for Settlement Only Generator (SOG) from underneath Resource to stand alone as its own unrelated term; and incorporates the relevant SOESS terms into the Market Information System (MIS) reporting created for SOGs via NPRR917, Nodal Pricing for Settlement Only Distribution Generators (SODGs) and Settlement Only Transmission Generators (SOTGs).</a:t>
            </a:r>
          </a:p>
          <a:p>
            <a:r>
              <a:rPr lang="en-US" b="1" dirty="0"/>
              <a:t>PRS Decision:</a:t>
            </a:r>
            <a:r>
              <a:rPr lang="en-US" dirty="0"/>
              <a:t>  On 11/11/20, PRS unanimously voted via roll call to recommend approval of NPRR995 as amended by the 10/28/20 ERCOT comments.  On 6/10/21, PRS unanimously voted via roll call to endorse and forward to TAC the 1/14/21 PRS Report as amended by the 5/26/21 ERCOT comments and the Impact Analysis for NPRR995 with a recommended priority of 2025 and rank of 4500.</a:t>
            </a:r>
          </a:p>
        </p:txBody>
      </p:sp>
    </p:spTree>
    <p:extLst>
      <p:ext uri="{BB962C8B-B14F-4D97-AF65-F5344CB8AC3E}">
        <p14:creationId xmlns:p14="http://schemas.microsoft.com/office/powerpoint/2010/main" val="4115931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NPRR1005, Clarify Definition of Point of Interconnection (POI) and Add Definition Point of Interconnection Bus (POIB) [ERCOT]</a:t>
            </a:r>
            <a:endParaRPr lang="en-US" sz="1800" dirty="0"/>
          </a:p>
        </p:txBody>
      </p:sp>
      <p:sp>
        <p:nvSpPr>
          <p:cNvPr id="14339" name="Rectangle 2"/>
          <p:cNvSpPr>
            <a:spLocks noChangeArrowheads="1"/>
          </p:cNvSpPr>
          <p:nvPr/>
        </p:nvSpPr>
        <p:spPr bwMode="auto">
          <a:xfrm>
            <a:off x="286603" y="633811"/>
            <a:ext cx="8529852"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400" b="1" dirty="0"/>
              <a:t>Proposed Effective Date:  </a:t>
            </a:r>
            <a:r>
              <a:rPr lang="en-US" sz="1400" dirty="0"/>
              <a:t>Upon system implementation</a:t>
            </a:r>
          </a:p>
          <a:p>
            <a:r>
              <a:rPr lang="en-US" sz="1400" b="1" dirty="0"/>
              <a:t>ERCOT Impact Analysis:  </a:t>
            </a:r>
            <a:r>
              <a:rPr lang="en-US" sz="1400" dirty="0"/>
              <a:t>Less than $5k (O&amp;M); no impacts to ERCOT staffing; impacts to </a:t>
            </a:r>
            <a:r>
              <a:rPr lang="x-none" sz="1400" dirty="0"/>
              <a:t>Resource Integration</a:t>
            </a:r>
            <a:r>
              <a:rPr lang="en-US" sz="1400" dirty="0"/>
              <a:t>; no impacts to E</a:t>
            </a:r>
            <a:r>
              <a:rPr lang="x-none" sz="1400" dirty="0"/>
              <a:t>RCOT business processes</a:t>
            </a:r>
            <a:r>
              <a:rPr lang="en-US" sz="1400" dirty="0"/>
              <a:t>; no impacts to ERCOT grid operations and practices.</a:t>
            </a:r>
          </a:p>
          <a:p>
            <a:r>
              <a:rPr lang="en-US" sz="1400" b="1" dirty="0"/>
              <a:t>Revision Description:  </a:t>
            </a:r>
            <a:r>
              <a:rPr lang="en-US" sz="1400" dirty="0"/>
              <a:t>This NPRR revises the definition of Point of Interconnection (POI) to refer to any physical location where a Generation Entity’s Facilities connect to a Transmission Service Provider’s (TSP’s) Facilities, and removes references to Load interconnections, since the only relevant Load connection points are those associated with the Generation Entity’s generators, which are included in the term “Generation Entity’s Facilities”; introduces the term “Point of Interconnection Bus (POIB)” to refer to the Electrical Bus in the substation that is closest to the Generation Resource’s POI, or any electrically equivalent Electrical Bus in that substation, for each TSP-owned substation to which the Generation Resource interconnects; changes POI to POIB throughout the Protocols in appropriate cases based on the above clarifications; removes the reference to POI in Section 2.1, Definitions, in the definition of Aggregate Generation Resource because having a common Generator Step Up (GSU) transformer would aggregate output before the POI, and the generators’ separate outputs do not have separate POIs; clarifies Section 10.3.2.3, Generation Netting for ERCOT-Polled Settlement Meters, to specify that, at a given Generation Resource Facility, generation and associated Load must either be physically metered at each POI or Service Delivery Point, or loss-compensated to the applicable POI in accordance with Section 10.3.2.2, Loss Compensation of EPS Meter Data; unboxes NPRR917, Nodal Pricing for Settlement Only Distribution Generators (SODGs) and Settlement Only Transmission Generators (SOTGs), grey-boxed language in Section 10.3.2.3, as there is no system implementation required for this language; and removes POI from Section 23, Form K: Wide Area Network (WAN) Agreement, because it is used there incorrectly.</a:t>
            </a:r>
          </a:p>
          <a:p>
            <a:r>
              <a:rPr lang="en-US" sz="1400" b="1" dirty="0"/>
              <a:t>PRS Decision:</a:t>
            </a:r>
            <a:r>
              <a:rPr lang="en-US" sz="1400" dirty="0"/>
              <a:t>  On 5/13/21, PRS unanimously voted via roll call to recommend approval of NPRR1005 as amended by the 4/7/21 Longhorn Power comments as revised by PRS.  On 6/10/21, PRS unanimously voted via roll call to endorse and forward to TAC the 5/13/21 PRS Report and Impact Analysis for NPRR1005.</a:t>
            </a:r>
          </a:p>
        </p:txBody>
      </p:sp>
    </p:spTree>
    <p:extLst>
      <p:ext uri="{BB962C8B-B14F-4D97-AF65-F5344CB8AC3E}">
        <p14:creationId xmlns:p14="http://schemas.microsoft.com/office/powerpoint/2010/main" val="2819867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NPRR1063, Dynamic Rating Transparency [DC Energy]</a:t>
            </a:r>
            <a:endParaRPr lang="en-US" sz="1800" dirty="0"/>
          </a:p>
        </p:txBody>
      </p:sp>
      <p:sp>
        <p:nvSpPr>
          <p:cNvPr id="14339" name="Rectangle 2"/>
          <p:cNvSpPr>
            <a:spLocks noChangeArrowheads="1"/>
          </p:cNvSpPr>
          <p:nvPr/>
        </p:nvSpPr>
        <p:spPr bwMode="auto">
          <a:xfrm>
            <a:off x="313899" y="633811"/>
            <a:ext cx="848890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2021; Rank 3330</a:t>
            </a:r>
          </a:p>
          <a:p>
            <a:r>
              <a:rPr lang="en-US" b="1" dirty="0"/>
              <a:t>ERCOT Impact Analysis:  </a:t>
            </a:r>
            <a:r>
              <a:rPr lang="en-US" dirty="0"/>
              <a:t>Between $15k and $25k; no impacts to ERCOT staffing; impacts to </a:t>
            </a:r>
            <a:r>
              <a:rPr lang="x-none" dirty="0"/>
              <a:t>ERCOT Website and </a:t>
            </a:r>
            <a:r>
              <a:rPr lang="en-US" dirty="0"/>
              <a:t>Market Information System (</a:t>
            </a:r>
            <a:r>
              <a:rPr lang="x-none" dirty="0"/>
              <a:t>MIS</a:t>
            </a:r>
            <a:r>
              <a:rPr lang="en-US" dirty="0"/>
              <a:t>)</a:t>
            </a:r>
            <a:r>
              <a:rPr lang="x-none" dirty="0"/>
              <a:t> Systems</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requires ERCOT to post information related to Dynamic Rating approvals to the MIS Secure Area.</a:t>
            </a:r>
          </a:p>
          <a:p>
            <a:r>
              <a:rPr lang="en-US" b="1" dirty="0"/>
              <a:t>PRS Decision:</a:t>
            </a:r>
            <a:r>
              <a:rPr lang="en-US" dirty="0"/>
              <a:t>  On 5/13/21, PRS unanimously voted via roll call to recommend approval of NPRR1063 as amended by the 4/21/21 DC Energy comments.  On 6/10/21, PRS unanimously voted via roll call to endorse and forward to TAC the 5/13/21 PRS Report and Impact Analysis for NPRR1063 with a recommended priority of 2021 and rank of 3330.</a:t>
            </a:r>
          </a:p>
        </p:txBody>
      </p:sp>
    </p:spTree>
    <p:extLst>
      <p:ext uri="{BB962C8B-B14F-4D97-AF65-F5344CB8AC3E}">
        <p14:creationId xmlns:p14="http://schemas.microsoft.com/office/powerpoint/2010/main" val="1541309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NPRR1078, Clarification of Potential Uplift – URGENT [Reliant Energy Retail Services]</a:t>
            </a:r>
            <a:endParaRPr lang="en-US" sz="1800" dirty="0"/>
          </a:p>
        </p:txBody>
      </p:sp>
      <p:sp>
        <p:nvSpPr>
          <p:cNvPr id="14339" name="Rectangle 2"/>
          <p:cNvSpPr>
            <a:spLocks noChangeArrowheads="1"/>
          </p:cNvSpPr>
          <p:nvPr/>
        </p:nvSpPr>
        <p:spPr bwMode="auto">
          <a:xfrm>
            <a:off x="313899" y="633811"/>
            <a:ext cx="848890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To be determined</a:t>
            </a:r>
          </a:p>
          <a:p>
            <a:r>
              <a:rPr lang="en-US" b="1" dirty="0"/>
              <a:t>ERCOT Impact Analysis:  </a:t>
            </a:r>
            <a:r>
              <a:rPr lang="en-US" dirty="0"/>
              <a:t>No budgetary impact; no impacts to ERCOT staffing; no impacts to ERCOT computer systems; ERCOT business processes will be updated; no impacts to ERCOT grid operations and practices.</a:t>
            </a:r>
          </a:p>
          <a:p>
            <a:r>
              <a:rPr lang="en-US" b="1" dirty="0"/>
              <a:t>Revision Description:  </a:t>
            </a:r>
            <a:r>
              <a:rPr lang="en-US" dirty="0"/>
              <a:t>This NPRR clarifies the definition of potential uplift within the calculation of a Counter-Party’s “Total Potential Exposure Any” (TPEA).</a:t>
            </a:r>
          </a:p>
          <a:p>
            <a:r>
              <a:rPr lang="en-US" b="1" dirty="0"/>
              <a:t>PRS Decision:</a:t>
            </a:r>
            <a:r>
              <a:rPr lang="en-US" dirty="0"/>
              <a:t>  On 6/10/21, PRS unanimously voted to grant NPRR1078 Urgent status; to recommend approval of NPRR1078 as revised by PRS; and to forward to TAC NPRR1078.</a:t>
            </a:r>
          </a:p>
          <a:p>
            <a:r>
              <a:rPr lang="en-US" b="1" dirty="0"/>
              <a:t>Credit WG:</a:t>
            </a:r>
            <a:r>
              <a:rPr lang="en-US" dirty="0"/>
              <a:t>  See 6/16/21 Credit WG Comments</a:t>
            </a:r>
          </a:p>
        </p:txBody>
      </p:sp>
    </p:spTree>
    <p:extLst>
      <p:ext uri="{BB962C8B-B14F-4D97-AF65-F5344CB8AC3E}">
        <p14:creationId xmlns:p14="http://schemas.microsoft.com/office/powerpoint/2010/main" val="1278963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NPRR1080, Limiting Ancillary Service Price to System-Wide Offer Cap – URGENT [ERCOT]</a:t>
            </a:r>
            <a:endParaRPr lang="en-US" sz="1800" dirty="0"/>
          </a:p>
        </p:txBody>
      </p:sp>
      <p:sp>
        <p:nvSpPr>
          <p:cNvPr id="14339" name="Rectangle 2"/>
          <p:cNvSpPr>
            <a:spLocks noChangeArrowheads="1"/>
          </p:cNvSpPr>
          <p:nvPr/>
        </p:nvSpPr>
        <p:spPr bwMode="auto">
          <a:xfrm>
            <a:off x="313899" y="633811"/>
            <a:ext cx="848890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2021</a:t>
            </a:r>
          </a:p>
          <a:p>
            <a:r>
              <a:rPr lang="en-US" b="1" dirty="0"/>
              <a:t>ERCOT Impact Analysis:  </a:t>
            </a:r>
            <a:r>
              <a:rPr lang="en-US" dirty="0"/>
              <a:t>Less than $5k (O&amp;M);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limits the Ancillary Service Market Clearing Prices for Capacity (MCPCs) to the effective System-Wide Offer Cap (SWCAP).  This limitation will be achieved by reducing the Ancillary Service penalty factors (ASPFs) used in Day-Ahead Market (DAM) and Supplementary Ancillary Service Market (SASM) to values equal to or immediately below the SWCAP.</a:t>
            </a:r>
          </a:p>
          <a:p>
            <a:r>
              <a:rPr lang="en-US" b="1" dirty="0"/>
              <a:t>PRS Decision:</a:t>
            </a:r>
            <a:r>
              <a:rPr lang="en-US" dirty="0"/>
              <a:t>  On 6/10/21, PRS voted via roll call to grant NPRR1080 Urgent status.  There was one opposing vote from the Independent Generator (Exelon) Market Segment.  PRS then voted via roll call to recommend approval of NPRR1080 as revised by PRS; and to forward to TAC NPRR1080 and the Impact Analysis with a recommended effective date of upon ERCOT Board approval.  There were four abstentions from the Consumer (Occidental Chemical), Cooperative (STEC), Independent Generator (Luminant), and Independent Power Marketer (IPM) (Tenaska) Market Segments.</a:t>
            </a:r>
          </a:p>
          <a:p>
            <a:r>
              <a:rPr lang="en-US" b="1" dirty="0"/>
              <a:t>Credit WG:</a:t>
            </a:r>
            <a:r>
              <a:rPr lang="en-US" dirty="0"/>
              <a:t>  See 6/16/21 Credit WG Comments</a:t>
            </a:r>
          </a:p>
        </p:txBody>
      </p:sp>
    </p:spTree>
    <p:extLst>
      <p:ext uri="{BB962C8B-B14F-4D97-AF65-F5344CB8AC3E}">
        <p14:creationId xmlns:p14="http://schemas.microsoft.com/office/powerpoint/2010/main" val="1378707613"/>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microsoft.com/office/2006/documentManagement/types"/>
    <ds:schemaRef ds:uri="http://purl.org/dc/dcmitype/"/>
    <ds:schemaRef ds:uri="c34af464-7aa1-4edd-9be4-83dffc1cb926"/>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9119</TotalTime>
  <Words>2148</Words>
  <Application>Microsoft Office PowerPoint</Application>
  <PresentationFormat>On-screen Show (4:3)</PresentationFormat>
  <Paragraphs>288</Paragraphs>
  <Slides>11</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NPRR995, RTF-6 Create Definition and Terms for Settlement Only Energy Storage [Broad Reach Power]</vt:lpstr>
      <vt:lpstr>NPRR1005, Clarify Definition of Point of Interconnection (POI) and Add Definition Point of Interconnection Bus (POIB) [ERCOT]</vt:lpstr>
      <vt:lpstr>NPRR1063, Dynamic Rating Transparency [DC Energy]</vt:lpstr>
      <vt:lpstr>NPRR1078, Clarification of Potential Uplift – URGENT [Reliant Energy Retail Services]</vt:lpstr>
      <vt:lpstr>NPRR1080, Limiting Ancillary Service Price to System-Wide Offer Cap – URGENT [ERCOT]</vt:lpstr>
      <vt:lpstr>NPRR1081, Revisions to Real-Time Reliability Deployment Price Adder to Consider Firm Load Shed – URGENT [ERCOT]</vt:lpstr>
      <vt:lpstr>2021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547</cp:revision>
  <cp:lastPrinted>2013-01-30T23:16:36Z</cp:lastPrinted>
  <dcterms:created xsi:type="dcterms:W3CDTF">2010-04-12T23:12:02Z</dcterms:created>
  <dcterms:modified xsi:type="dcterms:W3CDTF">2021-06-21T17:24:39Z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