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67" r:id="rId7"/>
    <p:sldId id="289" r:id="rId8"/>
    <p:sldId id="288" r:id="rId9"/>
    <p:sldId id="287"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06" autoAdjust="0"/>
    <p:restoredTop sz="94660"/>
  </p:normalViewPr>
  <p:slideViewPr>
    <p:cSldViewPr showGuides="1">
      <p:cViewPr varScale="1">
        <p:scale>
          <a:sx n="113" d="100"/>
          <a:sy n="113" d="100"/>
        </p:scale>
        <p:origin x="1386"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6/22/2021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6/22/2021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838610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084144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0" y="6553200"/>
            <a:ext cx="935925" cy="400110"/>
          </a:xfrm>
          <a:prstGeom prst="rect">
            <a:avLst/>
          </a:prstGeom>
          <a:noFill/>
        </p:spPr>
        <p:txBody>
          <a:bodyPr wrap="square" rtlCol="0">
            <a:spAutoFit/>
          </a:bodyPr>
          <a:lstStyle/>
          <a:p>
            <a:pPr algn="l"/>
            <a:r>
              <a:rPr lang="en-US" sz="1000" b="1" baseline="0" smtClean="0">
                <a:solidFill>
                  <a:schemeClr val="tx2"/>
                </a:solidFill>
              </a:rPr>
              <a:t>PUBLIC	</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mktrules/issues/NPRR1026"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http://www.ercot.com/content/wcm/key_documents_lists/219190/Self_limiting_SODG__v6.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4038600" cy="1908215"/>
          </a:xfrm>
          <a:prstGeom prst="rect">
            <a:avLst/>
          </a:prstGeom>
          <a:noFill/>
        </p:spPr>
        <p:txBody>
          <a:bodyPr wrap="square" rtlCol="0">
            <a:spAutoFit/>
          </a:bodyPr>
          <a:lstStyle/>
          <a:p>
            <a:r>
              <a:rPr lang="en-US" sz="2000" b="1" dirty="0" smtClean="0">
                <a:solidFill>
                  <a:schemeClr val="tx2"/>
                </a:solidFill>
              </a:rPr>
              <a:t>NPRR1077--</a:t>
            </a:r>
            <a:r>
              <a:rPr lang="en-US" sz="2000" b="1" dirty="0">
                <a:solidFill>
                  <a:schemeClr val="tx2"/>
                </a:solidFill>
              </a:rPr>
              <a:t>Extension of Self-Limiting Facility Concept to Settlement Only Generators (SOGs) and Telemetry Requirements for SOGs</a:t>
            </a:r>
            <a:endParaRPr lang="en-US" dirty="0" smtClean="0">
              <a:solidFill>
                <a:schemeClr val="tx2"/>
              </a:solidFill>
            </a:endParaRP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Background on Self-Limiting Facility Concept</a:t>
            </a:r>
            <a:endParaRPr lang="en-US" b="1" dirty="0">
              <a:solidFill>
                <a:schemeClr val="accent1"/>
              </a:solidFill>
            </a:endParaRPr>
          </a:p>
        </p:txBody>
      </p:sp>
      <p:sp>
        <p:nvSpPr>
          <p:cNvPr id="3" name="Content Placeholder 2"/>
          <p:cNvSpPr>
            <a:spLocks noGrp="1"/>
          </p:cNvSpPr>
          <p:nvPr>
            <p:ph idx="1"/>
          </p:nvPr>
        </p:nvSpPr>
        <p:spPr>
          <a:xfrm>
            <a:off x="279400" y="990600"/>
            <a:ext cx="8534400" cy="5105400"/>
          </a:xfrm>
        </p:spPr>
        <p:txBody>
          <a:bodyPr/>
          <a:lstStyle/>
          <a:p>
            <a:pPr>
              <a:spcBef>
                <a:spcPts val="0"/>
              </a:spcBef>
              <a:spcAft>
                <a:spcPts val="600"/>
              </a:spcAft>
            </a:pPr>
            <a:r>
              <a:rPr lang="en-US" sz="2000" dirty="0" smtClean="0"/>
              <a:t>NPRR1026 introduced Self-Limiting Facility concept</a:t>
            </a:r>
          </a:p>
          <a:p>
            <a:pPr lvl="1">
              <a:spcBef>
                <a:spcPts val="0"/>
              </a:spcBef>
              <a:spcAft>
                <a:spcPts val="600"/>
              </a:spcAft>
            </a:pPr>
            <a:r>
              <a:rPr lang="en-US" sz="2000" dirty="0">
                <a:hlinkClick r:id="rId3"/>
              </a:rPr>
              <a:t>http://www.ercot.com/mktrules/issues/NPRR1026</a:t>
            </a:r>
            <a:endParaRPr lang="en-US" sz="2000" dirty="0"/>
          </a:p>
          <a:p>
            <a:pPr lvl="1">
              <a:spcBef>
                <a:spcPts val="0"/>
              </a:spcBef>
              <a:spcAft>
                <a:spcPts val="600"/>
              </a:spcAft>
            </a:pPr>
            <a:r>
              <a:rPr lang="en-US" sz="2000" dirty="0" smtClean="0"/>
              <a:t>Framework developed at BESTF</a:t>
            </a:r>
          </a:p>
          <a:p>
            <a:pPr lvl="1">
              <a:spcBef>
                <a:spcPts val="0"/>
              </a:spcBef>
              <a:spcAft>
                <a:spcPts val="600"/>
              </a:spcAft>
            </a:pPr>
            <a:r>
              <a:rPr lang="en-US" sz="2000" dirty="0"/>
              <a:t>Provides definitions, COP/telemetry requirements, and compliance reporting </a:t>
            </a:r>
            <a:r>
              <a:rPr lang="en-US" sz="2000" dirty="0" smtClean="0"/>
              <a:t>obligations</a:t>
            </a:r>
          </a:p>
          <a:p>
            <a:pPr lvl="1">
              <a:spcBef>
                <a:spcPts val="0"/>
              </a:spcBef>
              <a:spcAft>
                <a:spcPts val="600"/>
              </a:spcAft>
            </a:pPr>
            <a:r>
              <a:rPr lang="en-US" sz="2000" dirty="0"/>
              <a:t>Limited to Generation Resources and Energy Storage </a:t>
            </a:r>
            <a:r>
              <a:rPr lang="en-US" sz="2000" dirty="0" smtClean="0"/>
              <a:t>Resources</a:t>
            </a:r>
            <a:endParaRPr lang="en-US" sz="2000" dirty="0"/>
          </a:p>
          <a:p>
            <a:pPr>
              <a:spcBef>
                <a:spcPts val="0"/>
              </a:spcBef>
              <a:spcAft>
                <a:spcPts val="600"/>
              </a:spcAft>
            </a:pPr>
            <a:r>
              <a:rPr lang="en-US" sz="2000" dirty="0" smtClean="0"/>
              <a:t>NPRR1026 and PGRR081 approved </a:t>
            </a:r>
            <a:r>
              <a:rPr lang="en-US" sz="2000" dirty="0"/>
              <a:t>by ERCOT BOD </a:t>
            </a:r>
            <a:r>
              <a:rPr lang="en-US" sz="2000" dirty="0" smtClean="0"/>
              <a:t>on 12/8/20</a:t>
            </a:r>
          </a:p>
          <a:p>
            <a:pPr>
              <a:spcBef>
                <a:spcPts val="0"/>
              </a:spcBef>
              <a:spcAft>
                <a:spcPts val="600"/>
              </a:spcAft>
            </a:pPr>
            <a:endParaRPr lang="en-US" sz="2000" dirty="0"/>
          </a:p>
          <a:p>
            <a:pPr>
              <a:spcBef>
                <a:spcPts val="0"/>
              </a:spcBef>
              <a:spcAft>
                <a:spcPts val="600"/>
              </a:spcAft>
            </a:pPr>
            <a:r>
              <a:rPr lang="en-US" sz="2000" dirty="0" smtClean="0"/>
              <a:t>Market Participants requested that the Self Limiting concept be extended to SOG </a:t>
            </a:r>
            <a:r>
              <a:rPr lang="en-US" sz="2000" dirty="0"/>
              <a:t>at the DGR Workshops </a:t>
            </a:r>
            <a:endParaRPr lang="en-US" sz="2000" dirty="0" smtClean="0"/>
          </a:p>
          <a:p>
            <a:pPr lvl="1">
              <a:spcBef>
                <a:spcPts val="0"/>
              </a:spcBef>
              <a:spcAft>
                <a:spcPts val="600"/>
              </a:spcAft>
            </a:pPr>
            <a:r>
              <a:rPr lang="en-US" sz="2000" dirty="0" smtClean="0">
                <a:hlinkClick r:id="rId4"/>
              </a:rPr>
              <a:t>http</a:t>
            </a:r>
            <a:r>
              <a:rPr lang="en-US" sz="2000" dirty="0">
                <a:hlinkClick r:id="rId4"/>
              </a:rPr>
              <a:t>://www.ercot.com/content/wcm/key_documents_lists/219190/Self_limiting_SODG__</a:t>
            </a:r>
            <a:r>
              <a:rPr lang="en-US" sz="2000" dirty="0" smtClean="0">
                <a:hlinkClick r:id="rId4"/>
              </a:rPr>
              <a:t>v6.pptx</a:t>
            </a:r>
            <a:endParaRPr lang="en-US" sz="2000" dirty="0" smtClean="0"/>
          </a:p>
          <a:p>
            <a:pPr>
              <a:spcBef>
                <a:spcPts val="0"/>
              </a:spcBef>
              <a:spcAft>
                <a:spcPts val="600"/>
              </a:spcAft>
            </a:pPr>
            <a:endParaRPr lang="en-US" sz="2000" dirty="0"/>
          </a:p>
          <a:p>
            <a:pPr>
              <a:lnSpc>
                <a:spcPct val="150000"/>
              </a:lnSpc>
            </a:pP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Changes to the INR Process</a:t>
            </a:r>
            <a:endParaRPr lang="en-US" b="1" dirty="0">
              <a:solidFill>
                <a:schemeClr val="accent1"/>
              </a:solidFill>
            </a:endParaRPr>
          </a:p>
        </p:txBody>
      </p:sp>
      <p:sp>
        <p:nvSpPr>
          <p:cNvPr id="3" name="Content Placeholder 2"/>
          <p:cNvSpPr>
            <a:spLocks noGrp="1"/>
          </p:cNvSpPr>
          <p:nvPr>
            <p:ph idx="1"/>
          </p:nvPr>
        </p:nvSpPr>
        <p:spPr>
          <a:xfrm>
            <a:off x="279400" y="990600"/>
            <a:ext cx="8534400" cy="5105400"/>
          </a:xfrm>
        </p:spPr>
        <p:txBody>
          <a:bodyPr/>
          <a:lstStyle/>
          <a:p>
            <a:pPr>
              <a:spcBef>
                <a:spcPts val="0"/>
              </a:spcBef>
              <a:spcAft>
                <a:spcPts val="600"/>
              </a:spcAft>
            </a:pPr>
            <a:r>
              <a:rPr lang="en-US" sz="2000" dirty="0" smtClean="0"/>
              <a:t>Current Planning Guide section 5.1.1(a) Language</a:t>
            </a:r>
          </a:p>
          <a:p>
            <a:pPr lvl="1">
              <a:spcBef>
                <a:spcPts val="0"/>
              </a:spcBef>
              <a:spcAft>
                <a:spcPts val="600"/>
              </a:spcAft>
            </a:pPr>
            <a:r>
              <a:rPr lang="en-US" sz="1800" i="1" dirty="0" smtClean="0">
                <a:solidFill>
                  <a:srgbClr val="000000"/>
                </a:solidFill>
                <a:latin typeface="Times New Roman" panose="02020603050405020304" pitchFamily="18" charset="0"/>
              </a:rPr>
              <a:t>Any </a:t>
            </a:r>
            <a:r>
              <a:rPr lang="en-US" sz="1800" i="1" dirty="0">
                <a:solidFill>
                  <a:srgbClr val="000000"/>
                </a:solidFill>
                <a:latin typeface="Times New Roman" panose="02020603050405020304" pitchFamily="18" charset="0"/>
              </a:rPr>
              <a:t>Entity proposing a Generation Resource or Settlement Only Generator (SOG), including a storage device, with an aggregate power output (gross power output minus auxiliary Load directly related to the generator) of ten MW or greater, planning to interconnect to the ERCOT Transmission Grid; </a:t>
            </a:r>
            <a:endParaRPr lang="en-US" sz="1800" i="1" dirty="0" smtClean="0"/>
          </a:p>
          <a:p>
            <a:pPr lvl="1">
              <a:spcBef>
                <a:spcPts val="0"/>
              </a:spcBef>
              <a:spcAft>
                <a:spcPts val="600"/>
              </a:spcAft>
            </a:pPr>
            <a:endParaRPr lang="en-US" sz="1800" dirty="0"/>
          </a:p>
          <a:p>
            <a:pPr>
              <a:spcBef>
                <a:spcPts val="0"/>
              </a:spcBef>
              <a:spcAft>
                <a:spcPts val="600"/>
              </a:spcAft>
            </a:pPr>
            <a:r>
              <a:rPr lang="en-US" sz="2000" dirty="0" smtClean="0"/>
              <a:t>PGRR082 introduced “Small Gen Process” and modified the conditions to reflect “aggregate nameplate capacity” instead of “aggregate power output”</a:t>
            </a:r>
          </a:p>
          <a:p>
            <a:pPr lvl="1">
              <a:spcBef>
                <a:spcPts val="0"/>
              </a:spcBef>
              <a:spcAft>
                <a:spcPts val="600"/>
              </a:spcAft>
            </a:pPr>
            <a:r>
              <a:rPr lang="en-US" sz="1800" i="1" dirty="0"/>
              <a:t>Any Entity proposing to interconnect any generator with an aggregate nameplate capacity of one MW or greater, including but not limited to any Generation Resource or Energy Storage Resource (ESR), to the ERCOT System; </a:t>
            </a:r>
            <a:r>
              <a:rPr lang="en-US" sz="1800" dirty="0"/>
              <a:t>	</a:t>
            </a:r>
          </a:p>
          <a:p>
            <a:pPr>
              <a:spcBef>
                <a:spcPts val="0"/>
              </a:spcBef>
              <a:spcAft>
                <a:spcPts val="600"/>
              </a:spcAft>
            </a:pPr>
            <a:r>
              <a:rPr lang="en-US" sz="2000" dirty="0" smtClean="0"/>
              <a:t>This could impact systems which now would fall into the “Large Gen” process, that previously were below 10 MW.</a:t>
            </a:r>
            <a:endParaRPr lang="en-US" sz="2000" dirty="0"/>
          </a:p>
          <a:p>
            <a:pPr>
              <a:lnSpc>
                <a:spcPct val="150000"/>
              </a:lnSpc>
            </a:pP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869012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Summary of Proposed NPRR Changes</a:t>
            </a:r>
            <a:endParaRPr lang="en-US" b="1" dirty="0">
              <a:solidFill>
                <a:schemeClr val="accent1"/>
              </a:solidFill>
            </a:endParaRPr>
          </a:p>
        </p:txBody>
      </p:sp>
      <p:sp>
        <p:nvSpPr>
          <p:cNvPr id="3" name="Content Placeholder 2"/>
          <p:cNvSpPr>
            <a:spLocks noGrp="1"/>
          </p:cNvSpPr>
          <p:nvPr>
            <p:ph idx="1"/>
          </p:nvPr>
        </p:nvSpPr>
        <p:spPr>
          <a:xfrm>
            <a:off x="266700" y="990600"/>
            <a:ext cx="8534400" cy="5257800"/>
          </a:xfrm>
        </p:spPr>
        <p:txBody>
          <a:bodyPr/>
          <a:lstStyle/>
          <a:p>
            <a:r>
              <a:rPr lang="en-US" sz="2000" dirty="0"/>
              <a:t>Extend Self-Limiting Facility concept to include SOGs/SOESSs 	</a:t>
            </a:r>
          </a:p>
          <a:p>
            <a:pPr lvl="1"/>
            <a:r>
              <a:rPr lang="en-US" sz="2000" dirty="0"/>
              <a:t>definition of “Self-Limiting Facility”</a:t>
            </a:r>
          </a:p>
          <a:p>
            <a:pPr lvl="1"/>
            <a:r>
              <a:rPr lang="en-US" sz="2000" dirty="0"/>
              <a:t>Section 3.8.7, Self-Limiting Facility</a:t>
            </a:r>
          </a:p>
          <a:p>
            <a:r>
              <a:rPr lang="en-US" sz="2000" dirty="0"/>
              <a:t>Proposes real-time telemetry of injection/withdrawal values for Self-Limiting Facilities with SOGs/SOESSs (Section 6.5.5.2)</a:t>
            </a:r>
          </a:p>
          <a:p>
            <a:r>
              <a:rPr lang="en-US" sz="2000" dirty="0"/>
              <a:t>No COP or VSS requirements for SOGs or SOESSs</a:t>
            </a:r>
          </a:p>
          <a:p>
            <a:r>
              <a:rPr lang="en-US" sz="2000" dirty="0"/>
              <a:t>Modify MW Injection/MW Withdrawal definitions to include both Point of Interconnection (POI) and Point of Common Coupling (POCC), and introduce POCC definition (unique to distribution-level generators)</a:t>
            </a:r>
          </a:p>
          <a:p>
            <a:pPr lvl="1"/>
            <a:r>
              <a:rPr lang="en-US" sz="2000" dirty="0"/>
              <a:t>NPRR1026 already contemplated distribution-level generation</a:t>
            </a:r>
          </a:p>
          <a:p>
            <a:pPr>
              <a:lnSpc>
                <a:spcPct val="150000"/>
              </a:lnSpc>
            </a:pP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714416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Telemetry requirements</a:t>
            </a:r>
            <a:endParaRPr lang="en-US" dirty="0"/>
          </a:p>
        </p:txBody>
      </p:sp>
      <p:sp>
        <p:nvSpPr>
          <p:cNvPr id="3" name="Content Placeholder 2"/>
          <p:cNvSpPr>
            <a:spLocks noGrp="1"/>
          </p:cNvSpPr>
          <p:nvPr>
            <p:ph idx="1"/>
          </p:nvPr>
        </p:nvSpPr>
        <p:spPr/>
        <p:txBody>
          <a:bodyPr/>
          <a:lstStyle/>
          <a:p>
            <a:r>
              <a:rPr lang="en-US" dirty="0" smtClean="0"/>
              <a:t>NPRR829 (passed in 2017 and currently in development stage) proposed by Market Participants would apply RTL if QSE provided telemetry</a:t>
            </a:r>
          </a:p>
          <a:p>
            <a:r>
              <a:rPr lang="en-US" dirty="0" smtClean="0"/>
              <a:t>This NPRR would require telemetry for those seeking Self-Limited designation.</a:t>
            </a:r>
          </a:p>
          <a:p>
            <a:r>
              <a:rPr lang="en-US" dirty="0" smtClean="0"/>
              <a:t>Winter Storm event highlighted the need for Telemetry from SOG for Operations awareness.</a:t>
            </a:r>
          </a:p>
          <a:p>
            <a:r>
              <a:rPr lang="en-US" dirty="0" smtClean="0"/>
              <a:t>Decision was made to include </a:t>
            </a:r>
            <a:r>
              <a:rPr lang="en-US" dirty="0"/>
              <a:t>t</a:t>
            </a:r>
            <a:r>
              <a:rPr lang="en-US" dirty="0" smtClean="0"/>
              <a:t>elemetry requirements for all SOG into </a:t>
            </a:r>
            <a:r>
              <a:rPr lang="en-US" dirty="0" smtClean="0"/>
              <a:t>NPRR1077.</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666261521"/>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NAL_Presentation Template" id="{92C734E0-ADEE-43D8-9069-606392E3E835}" vid="{94B8896B-BFFA-457C-A02E-0736C2CF2FDD}"/>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NTERNAL_Presentation Template" id="{92C734E0-ADEE-43D8-9069-606392E3E835}" vid="{DE6D3A55-FB4B-41AB-809A-683CADA21E3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ERCOT INTERNAL_Presentation Template</Template>
  <TotalTime>2552</TotalTime>
  <Words>291</Words>
  <Application>Microsoft Office PowerPoint</Application>
  <PresentationFormat>On-screen Show (4:3)</PresentationFormat>
  <Paragraphs>38</Paragraphs>
  <Slides>5</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Background on Self-Limiting Facility Concept</vt:lpstr>
      <vt:lpstr>Changes to the INR Process</vt:lpstr>
      <vt:lpstr>Summary of Proposed NPRR Changes</vt:lpstr>
      <vt:lpstr>Telemetry requirements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Blevins, Bill</dc:creator>
  <cp:lastModifiedBy>Stice, Clayton</cp:lastModifiedBy>
  <cp:revision>70</cp:revision>
  <cp:lastPrinted>2016-01-21T20:53:15Z</cp:lastPrinted>
  <dcterms:created xsi:type="dcterms:W3CDTF">2020-02-19T22:44:05Z</dcterms:created>
  <dcterms:modified xsi:type="dcterms:W3CDTF">2021-06-22T16:42:36Z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