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277" r:id="rId7"/>
    <p:sldId id="372" r:id="rId8"/>
    <p:sldId id="370" r:id="rId9"/>
    <p:sldId id="369" r:id="rId10"/>
    <p:sldId id="357" r:id="rId11"/>
    <p:sldId id="361" r:id="rId12"/>
    <p:sldId id="350" r:id="rId13"/>
    <p:sldId id="366" r:id="rId14"/>
    <p:sldId id="36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ana Morehead" initials="JM(1)" lastIdx="1" clrIdx="0">
    <p:extLst>
      <p:ext uri="{19B8F6BF-5375-455C-9EA6-DF929625EA0E}">
        <p15:presenceInfo xmlns:p15="http://schemas.microsoft.com/office/powerpoint/2012/main" userId="Juliana Morehea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A4AC"/>
    <a:srgbClr val="00AEC7"/>
    <a:srgbClr val="AC510C"/>
    <a:srgbClr val="EF7011"/>
    <a:srgbClr val="0F010A"/>
    <a:srgbClr val="D6AD7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71" autoAdjust="0"/>
    <p:restoredTop sz="94660"/>
  </p:normalViewPr>
  <p:slideViewPr>
    <p:cSldViewPr showGuides="1">
      <p:cViewPr varScale="1">
        <p:scale>
          <a:sx n="78" d="100"/>
          <a:sy n="78" d="100"/>
        </p:scale>
        <p:origin x="235" y="7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6/22/2021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6/22/2021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90523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41358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endParaRPr lang="en-US" sz="1000" b="0" baseline="0" smtClean="0">
              <a:solidFill>
                <a:schemeClr val="tx1"/>
              </a:solidFill>
            </a:endParaRPr>
          </a:p>
          <a:p>
            <a:pPr algn="l"/>
            <a:r>
              <a:rPr lang="en-US" sz="1000" b="0" baseline="0" smtClean="0">
                <a:solidFill>
                  <a:schemeClr val="tx1"/>
                </a:solidFill>
              </a:rPr>
              <a:t>ERCOT </a:t>
            </a:r>
            <a:r>
              <a:rPr lang="en-US" sz="1000" b="0" baseline="0" dirty="0" smtClean="0">
                <a:solidFill>
                  <a:schemeClr val="tx1"/>
                </a:solidFill>
              </a:rPr>
              <a:t>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2677656"/>
          </a:xfrm>
          <a:prstGeom prst="rect">
            <a:avLst/>
          </a:prstGeom>
          <a:noFill/>
        </p:spPr>
        <p:txBody>
          <a:bodyPr wrap="square" rtlCol="0">
            <a:spAutoFit/>
          </a:bodyPr>
          <a:lstStyle/>
          <a:p>
            <a:r>
              <a:rPr lang="en-US" sz="2400" b="1" dirty="0" smtClean="0"/>
              <a:t>Passport Program Update</a:t>
            </a:r>
          </a:p>
          <a:p>
            <a:endParaRPr lang="en-US" b="1" dirty="0" smtClean="0"/>
          </a:p>
          <a:p>
            <a:endParaRPr lang="en-US" b="1" dirty="0" smtClean="0"/>
          </a:p>
          <a:p>
            <a:r>
              <a:rPr lang="en-US" i="1" dirty="0" smtClean="0"/>
              <a:t>Matt Mereness</a:t>
            </a:r>
            <a:endParaRPr lang="en-US" i="1" dirty="0"/>
          </a:p>
          <a:p>
            <a:r>
              <a:rPr lang="en-US" dirty="0" smtClean="0"/>
              <a:t>Passport Director</a:t>
            </a:r>
            <a:endParaRPr lang="en-US" dirty="0"/>
          </a:p>
          <a:p>
            <a:endParaRPr lang="en-US" dirty="0"/>
          </a:p>
          <a:p>
            <a:endParaRPr lang="en-US" dirty="0" smtClean="0"/>
          </a:p>
          <a:p>
            <a:r>
              <a:rPr lang="en-US" dirty="0" smtClean="0"/>
              <a:t>TAC</a:t>
            </a:r>
          </a:p>
          <a:p>
            <a:r>
              <a:rPr lang="en-US" dirty="0" smtClean="0"/>
              <a:t>June 23, 2021</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518318"/>
          </a:xfrm>
        </p:spPr>
        <p:txBody>
          <a:bodyPr/>
          <a:lstStyle/>
          <a:p>
            <a:r>
              <a:rPr lang="en-US" sz="2400" dirty="0"/>
              <a:t>RTCTF </a:t>
            </a:r>
            <a:r>
              <a:rPr lang="en-US" sz="2400" dirty="0" smtClean="0"/>
              <a:t>Items </a:t>
            </a:r>
            <a:r>
              <a:rPr lang="en-US" sz="2400" dirty="0"/>
              <a:t>for </a:t>
            </a:r>
            <a:r>
              <a:rPr lang="en-US" sz="2400" dirty="0" smtClean="0"/>
              <a:t>Future Consideration (continued)</a:t>
            </a:r>
            <a:endParaRPr lang="en-US" sz="2400" dirty="0"/>
          </a:p>
        </p:txBody>
      </p:sp>
      <p:sp>
        <p:nvSpPr>
          <p:cNvPr id="3" name="Content Placeholder 2"/>
          <p:cNvSpPr>
            <a:spLocks noGrp="1"/>
          </p:cNvSpPr>
          <p:nvPr>
            <p:ph idx="1"/>
          </p:nvPr>
        </p:nvSpPr>
        <p:spPr>
          <a:xfrm>
            <a:off x="304800" y="838200"/>
            <a:ext cx="8534400" cy="5052221"/>
          </a:xfrm>
        </p:spPr>
        <p:txBody>
          <a:bodyPr/>
          <a:lstStyle/>
          <a:p>
            <a:r>
              <a:rPr lang="en-US" sz="2000" dirty="0" smtClean="0"/>
              <a:t>SUPPORTING DETAILS - Other documentation that may need review:</a:t>
            </a:r>
          </a:p>
          <a:p>
            <a:pPr lvl="1"/>
            <a:r>
              <a:rPr lang="en-US" sz="1800" dirty="0" smtClean="0"/>
              <a:t>Verifiable Cost Manual (Change for on-line hydro Resources per Key Principle 1.3(3))</a:t>
            </a:r>
          </a:p>
          <a:p>
            <a:pPr lvl="1"/>
            <a:r>
              <a:rPr lang="en-US" sz="1800" dirty="0" smtClean="0"/>
              <a:t>Additional review of transmission constraint max. shadow price values</a:t>
            </a:r>
          </a:p>
          <a:p>
            <a:pPr lvl="1"/>
            <a:r>
              <a:rPr lang="en-US" sz="1800" dirty="0" smtClean="0"/>
              <a:t>Operation Procedures (e.g., removing SASM and HASL/LASL)</a:t>
            </a:r>
          </a:p>
          <a:p>
            <a:pPr lvl="1"/>
            <a:r>
              <a:rPr lang="en-US" sz="1800" dirty="0" smtClean="0"/>
              <a:t>Business Practice Manuals (e.g., changes to COP and telemetry)</a:t>
            </a:r>
          </a:p>
          <a:p>
            <a:pPr lvl="1"/>
            <a:endParaRPr lang="en-US" sz="1800" dirty="0"/>
          </a:p>
          <a:p>
            <a:r>
              <a:rPr lang="en-US" sz="2000" dirty="0" smtClean="0"/>
              <a:t>MARKET PARTICIPANT NEEDS - Market needs </a:t>
            </a:r>
            <a:r>
              <a:rPr lang="en-US" sz="2000" dirty="0"/>
              <a:t>for the </a:t>
            </a:r>
            <a:r>
              <a:rPr lang="en-US" sz="2000" dirty="0" smtClean="0"/>
              <a:t>transition and implementation:</a:t>
            </a:r>
          </a:p>
          <a:p>
            <a:pPr lvl="1"/>
            <a:r>
              <a:rPr lang="en-US" sz="1800" dirty="0"/>
              <a:t>Mapping of bill determinants to extracts and reporting for developing shadow settlement</a:t>
            </a:r>
          </a:p>
          <a:p>
            <a:pPr lvl="1"/>
            <a:r>
              <a:rPr lang="en-US" sz="1800" dirty="0"/>
              <a:t>Changes to </a:t>
            </a:r>
            <a:r>
              <a:rPr lang="en-US" sz="1800" dirty="0" smtClean="0"/>
              <a:t>Inter-Control Center Communications Protocol (ICCP) handbook, and documentation for non-ICCP market submissions</a:t>
            </a:r>
          </a:p>
          <a:p>
            <a:pPr lvl="1"/>
            <a:r>
              <a:rPr lang="en-US" sz="1800" dirty="0" smtClean="0"/>
              <a:t>Market trials/training/annual seminar engagement</a:t>
            </a:r>
          </a:p>
          <a:p>
            <a:pPr lvl="1"/>
            <a:r>
              <a:rPr lang="en-US" sz="1800" dirty="0" smtClean="0"/>
              <a:t>Any details MPs need for designing their control systems</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74381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dirty="0" smtClean="0"/>
              <a:t>Passport Update</a:t>
            </a:r>
            <a:endParaRPr lang="en-US" b="1" dirty="0">
              <a:solidFill>
                <a:schemeClr val="accent1"/>
              </a:solidFill>
            </a:endParaRPr>
          </a:p>
        </p:txBody>
      </p:sp>
      <p:sp>
        <p:nvSpPr>
          <p:cNvPr id="3" name="Content Placeholder 2"/>
          <p:cNvSpPr>
            <a:spLocks noGrp="1"/>
          </p:cNvSpPr>
          <p:nvPr>
            <p:ph idx="1"/>
          </p:nvPr>
        </p:nvSpPr>
        <p:spPr>
          <a:xfrm>
            <a:off x="304800" y="1066800"/>
            <a:ext cx="8534400" cy="4853233"/>
          </a:xfrm>
        </p:spPr>
        <p:txBody>
          <a:bodyPr/>
          <a:lstStyle/>
          <a:p>
            <a:pPr algn="just"/>
            <a:r>
              <a:rPr lang="en-US" sz="2400" dirty="0"/>
              <a:t>Pre-Passport Update </a:t>
            </a:r>
          </a:p>
          <a:p>
            <a:pPr algn="just"/>
            <a:r>
              <a:rPr lang="en-US" sz="2400" dirty="0" smtClean="0"/>
              <a:t>Re-Assessing </a:t>
            </a:r>
            <a:r>
              <a:rPr lang="en-US" sz="2400" dirty="0"/>
              <a:t>Delivery </a:t>
            </a:r>
            <a:r>
              <a:rPr lang="en-US" sz="2400" dirty="0" smtClean="0"/>
              <a:t>Sequence</a:t>
            </a:r>
          </a:p>
          <a:p>
            <a:pPr algn="just"/>
            <a:r>
              <a:rPr lang="en-US" sz="2400" dirty="0" smtClean="0"/>
              <a:t>Passport Next Steps</a:t>
            </a:r>
          </a:p>
          <a:p>
            <a:pPr algn="just"/>
            <a:r>
              <a:rPr lang="en-US" sz="2400" dirty="0" smtClean="0"/>
              <a:t>Appendix:</a:t>
            </a:r>
          </a:p>
          <a:p>
            <a:pPr lvl="1" algn="just"/>
            <a:r>
              <a:rPr lang="en-US" sz="2000" dirty="0"/>
              <a:t>Passport Scope Details</a:t>
            </a:r>
          </a:p>
          <a:p>
            <a:pPr lvl="1" algn="just"/>
            <a:r>
              <a:rPr lang="en-US" sz="2000" dirty="0" smtClean="0"/>
              <a:t>RTCTF </a:t>
            </a:r>
            <a:r>
              <a:rPr lang="en-US" sz="2000" dirty="0"/>
              <a:t>Items for Future Consideration by </a:t>
            </a:r>
            <a:r>
              <a:rPr lang="en-US" sz="2000" dirty="0" smtClean="0"/>
              <a:t>TAC</a:t>
            </a:r>
            <a:endParaRPr lang="en-US" sz="2000" dirty="0"/>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940889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6934200" cy="518318"/>
          </a:xfrm>
        </p:spPr>
        <p:txBody>
          <a:bodyPr/>
          <a:lstStyle/>
          <a:p>
            <a:r>
              <a:rPr lang="en-US" sz="2400" b="1" dirty="0" smtClean="0">
                <a:solidFill>
                  <a:schemeClr val="accent1"/>
                </a:solidFill>
              </a:rPr>
              <a:t>In-Flight Pre-Passport Projects</a:t>
            </a:r>
            <a:endParaRPr lang="en-US" sz="2400" b="1" dirty="0">
              <a:solidFill>
                <a:schemeClr val="accent1"/>
              </a:solidFill>
            </a:endParaRPr>
          </a:p>
        </p:txBody>
      </p:sp>
      <p:sp>
        <p:nvSpPr>
          <p:cNvPr id="3" name="Content Placeholder 2"/>
          <p:cNvSpPr>
            <a:spLocks noGrp="1"/>
          </p:cNvSpPr>
          <p:nvPr>
            <p:ph idx="1"/>
          </p:nvPr>
        </p:nvSpPr>
        <p:spPr>
          <a:xfrm>
            <a:off x="100350" y="990600"/>
            <a:ext cx="9196050" cy="5334000"/>
          </a:xfrm>
        </p:spPr>
        <p:txBody>
          <a:bodyPr/>
          <a:lstStyle/>
          <a:p>
            <a:pPr lvl="1">
              <a:tabLst>
                <a:tab pos="2176463" algn="l"/>
                <a:tab pos="7199313" algn="l"/>
              </a:tabLst>
            </a:pPr>
            <a:r>
              <a:rPr lang="en-US" sz="1400" b="1" dirty="0" smtClean="0"/>
              <a:t>PR325-01  Fast-Frequency Response (FFR) Advancement </a:t>
            </a:r>
            <a:r>
              <a:rPr lang="en-US" sz="1400" dirty="0" smtClean="0"/>
              <a:t>(Gated </a:t>
            </a:r>
            <a:r>
              <a:rPr lang="en-US" sz="1400" dirty="0"/>
              <a:t>to Execution </a:t>
            </a:r>
            <a:r>
              <a:rPr lang="en-US" sz="1400" dirty="0" smtClean="0"/>
              <a:t>on June 22, 2021</a:t>
            </a:r>
            <a:r>
              <a:rPr lang="en-US" sz="1400" dirty="0"/>
              <a:t>)</a:t>
            </a:r>
          </a:p>
          <a:p>
            <a:pPr lvl="2">
              <a:tabLst>
                <a:tab pos="2176463" algn="l"/>
                <a:tab pos="7199313" algn="l"/>
              </a:tabLst>
            </a:pPr>
            <a:r>
              <a:rPr lang="en-US" sz="1200" dirty="0" smtClean="0">
                <a:solidFill>
                  <a:srgbClr val="FF0000"/>
                </a:solidFill>
              </a:rPr>
              <a:t>Planned go-live for December 2021</a:t>
            </a:r>
          </a:p>
          <a:p>
            <a:pPr lvl="2">
              <a:tabLst>
                <a:tab pos="2176463" algn="l"/>
                <a:tab pos="7199313" algn="l"/>
              </a:tabLst>
            </a:pPr>
            <a:r>
              <a:rPr lang="en-US" sz="1200" dirty="0" smtClean="0"/>
              <a:t>NPRR863, NPRR1015, NOGRR187</a:t>
            </a:r>
          </a:p>
          <a:p>
            <a:pPr lvl="2">
              <a:tabLst>
                <a:tab pos="2176463" algn="l"/>
                <a:tab pos="7199313" algn="l"/>
              </a:tabLst>
            </a:pPr>
            <a:endParaRPr lang="en-US" sz="900" dirty="0"/>
          </a:p>
          <a:p>
            <a:pPr lvl="1">
              <a:tabLst>
                <a:tab pos="2176463" algn="l"/>
                <a:tab pos="7199313" algn="l"/>
              </a:tabLst>
            </a:pPr>
            <a:r>
              <a:rPr lang="en-US" sz="1400" b="1" dirty="0"/>
              <a:t>PR354-01  DGR/DESR </a:t>
            </a:r>
            <a:r>
              <a:rPr lang="en-US" sz="1400" b="1" dirty="0" smtClean="0"/>
              <a:t>Implementation </a:t>
            </a:r>
            <a:r>
              <a:rPr lang="en-US" sz="1400" dirty="0" smtClean="0"/>
              <a:t>(Gate </a:t>
            </a:r>
            <a:r>
              <a:rPr lang="en-US" sz="1400" dirty="0"/>
              <a:t>to Execution </a:t>
            </a:r>
            <a:r>
              <a:rPr lang="en-US" sz="1400" dirty="0" smtClean="0"/>
              <a:t>phase June 2021</a:t>
            </a:r>
            <a:r>
              <a:rPr lang="en-US" sz="1400" dirty="0"/>
              <a:t>)</a:t>
            </a:r>
          </a:p>
          <a:p>
            <a:pPr lvl="2">
              <a:tabLst>
                <a:tab pos="2176463" algn="l"/>
                <a:tab pos="7199313" algn="l"/>
              </a:tabLst>
            </a:pPr>
            <a:r>
              <a:rPr lang="en-US" sz="1200" dirty="0">
                <a:solidFill>
                  <a:srgbClr val="FF0000"/>
                </a:solidFill>
              </a:rPr>
              <a:t>Target go-live 2021-R6 (December 2021) or 2022-R1 (February 2022)</a:t>
            </a:r>
          </a:p>
          <a:p>
            <a:pPr lvl="2">
              <a:tabLst>
                <a:tab pos="2176463" algn="l"/>
                <a:tab pos="7199313" algn="l"/>
              </a:tabLst>
            </a:pPr>
            <a:r>
              <a:rPr lang="en-US" sz="1100" dirty="0"/>
              <a:t>NPRR917	– Nodal Pricing for SODGs and SOTGs</a:t>
            </a:r>
          </a:p>
          <a:p>
            <a:pPr lvl="2">
              <a:tabLst>
                <a:tab pos="2176463" algn="l"/>
                <a:tab pos="7199313" algn="l"/>
              </a:tabLst>
            </a:pPr>
            <a:r>
              <a:rPr lang="en-US" sz="1100" dirty="0"/>
              <a:t>NPRR1016	– Clarify Requirements for DGRs and Distribution Energy Storage </a:t>
            </a:r>
            <a:r>
              <a:rPr lang="en-US" sz="1100" i="1" dirty="0" smtClean="0"/>
              <a:t>Resources</a:t>
            </a:r>
            <a:endParaRPr lang="en-US" sz="1100" i="1" dirty="0"/>
          </a:p>
          <a:p>
            <a:pPr lvl="2">
              <a:tabLst>
                <a:tab pos="2176463" algn="l"/>
                <a:tab pos="7199313" algn="l"/>
              </a:tabLst>
            </a:pPr>
            <a:r>
              <a:rPr lang="en-US" sz="1100" dirty="0"/>
              <a:t>NPRR1052	– Load Zone Pricing for Settlement Only Storage Prior to </a:t>
            </a:r>
            <a:r>
              <a:rPr lang="en-US" sz="1100" dirty="0" smtClean="0"/>
              <a:t>NPRR995</a:t>
            </a:r>
            <a:endParaRPr lang="en-US" sz="1100" dirty="0"/>
          </a:p>
          <a:p>
            <a:pPr lvl="2">
              <a:tabLst>
                <a:tab pos="2176463" algn="l"/>
                <a:tab pos="7199313" algn="l"/>
              </a:tabLst>
            </a:pPr>
            <a:r>
              <a:rPr lang="en-US" sz="1100" dirty="0"/>
              <a:t>NPRR1065	– Implementation Adjustment for NPRR917</a:t>
            </a:r>
          </a:p>
          <a:p>
            <a:pPr lvl="2">
              <a:tabLst>
                <a:tab pos="2176463" algn="l"/>
                <a:tab pos="7199313" algn="l"/>
              </a:tabLst>
            </a:pPr>
            <a:r>
              <a:rPr lang="en-US" sz="1100" dirty="0"/>
              <a:t>PGRR082	– Revise Section 5 and Establish Small Generation Interconnection Process</a:t>
            </a:r>
          </a:p>
          <a:p>
            <a:pPr lvl="2">
              <a:tabLst>
                <a:tab pos="2176463" algn="l"/>
                <a:tab pos="7199313" algn="l"/>
              </a:tabLst>
            </a:pPr>
            <a:r>
              <a:rPr lang="en-US" sz="1100" dirty="0"/>
              <a:t>Related RRs 	– NOGRR212, </a:t>
            </a:r>
            <a:r>
              <a:rPr lang="en-US" sz="1100" dirty="0" smtClean="0"/>
              <a:t>RRGRR026</a:t>
            </a:r>
          </a:p>
          <a:p>
            <a:pPr lvl="2">
              <a:tabLst>
                <a:tab pos="2176463" algn="l"/>
                <a:tab pos="7199313" algn="l"/>
              </a:tabLst>
            </a:pPr>
            <a:endParaRPr lang="en-US" sz="800" dirty="0"/>
          </a:p>
          <a:p>
            <a:pPr lvl="1">
              <a:tabLst>
                <a:tab pos="2176463" algn="l"/>
                <a:tab pos="7199313" algn="l"/>
              </a:tabLst>
            </a:pPr>
            <a:r>
              <a:rPr lang="en-US" sz="1400" b="1" dirty="0" smtClean="0"/>
              <a:t>PR353-01  BES Combo Model Implementation – </a:t>
            </a:r>
            <a:r>
              <a:rPr lang="en-US" sz="1400" dirty="0" smtClean="0"/>
              <a:t>potential for multiple go-lives</a:t>
            </a:r>
            <a:endParaRPr lang="en-US" sz="1400" dirty="0" smtClean="0">
              <a:solidFill>
                <a:srgbClr val="FF0000"/>
              </a:solidFill>
            </a:endParaRPr>
          </a:p>
          <a:p>
            <a:pPr lvl="2">
              <a:tabLst>
                <a:tab pos="2176463" algn="l"/>
                <a:tab pos="7199313" algn="l"/>
              </a:tabLst>
            </a:pPr>
            <a:r>
              <a:rPr lang="en-US" sz="1200" dirty="0">
                <a:solidFill>
                  <a:srgbClr val="FF0000"/>
                </a:solidFill>
              </a:rPr>
              <a:t>Target go-live TBD </a:t>
            </a:r>
            <a:r>
              <a:rPr lang="en-US" sz="1200" dirty="0" smtClean="0"/>
              <a:t>(the </a:t>
            </a:r>
            <a:r>
              <a:rPr lang="en-US" sz="1200" dirty="0"/>
              <a:t>team is still working to set release </a:t>
            </a:r>
            <a:r>
              <a:rPr lang="en-US" sz="1200" dirty="0" smtClean="0"/>
              <a:t>targets)</a:t>
            </a:r>
            <a:endParaRPr lang="en-US" sz="1200" dirty="0"/>
          </a:p>
          <a:p>
            <a:pPr lvl="2">
              <a:tabLst>
                <a:tab pos="2176463" algn="l"/>
                <a:tab pos="7199313" algn="l"/>
              </a:tabLst>
            </a:pPr>
            <a:r>
              <a:rPr lang="en-US" sz="1100" dirty="0" smtClean="0"/>
              <a:t>NPRR963 	– Base Point Deviation Settlement &amp; Deployment Performance Metrics for ESRs (Combo Model)</a:t>
            </a:r>
          </a:p>
          <a:p>
            <a:pPr lvl="2">
              <a:tabLst>
                <a:tab pos="2176463" algn="l"/>
                <a:tab pos="7199313" algn="l"/>
              </a:tabLst>
            </a:pPr>
            <a:r>
              <a:rPr lang="en-US" sz="1100" dirty="0" smtClean="0"/>
              <a:t>NPRR987	– </a:t>
            </a:r>
            <a:r>
              <a:rPr lang="en-US" sz="1100" dirty="0"/>
              <a:t>BESTF-3 </a:t>
            </a:r>
            <a:r>
              <a:rPr lang="en-US" sz="1100" dirty="0" smtClean="0"/>
              <a:t>ESR </a:t>
            </a:r>
            <a:r>
              <a:rPr lang="en-US" sz="1100" dirty="0"/>
              <a:t>Contribution to Physical Responsive Capability and </a:t>
            </a:r>
            <a:r>
              <a:rPr lang="en-US" sz="1100" dirty="0" smtClean="0"/>
              <a:t>RT </a:t>
            </a:r>
            <a:r>
              <a:rPr lang="en-US" sz="1100" dirty="0"/>
              <a:t>On-Line Reserve Capacity </a:t>
            </a:r>
            <a:r>
              <a:rPr lang="en-US" sz="1100" dirty="0" err="1" smtClean="0"/>
              <a:t>Calcs</a:t>
            </a:r>
            <a:endParaRPr lang="en-US" sz="1100" dirty="0" smtClean="0"/>
          </a:p>
          <a:p>
            <a:pPr lvl="2">
              <a:tabLst>
                <a:tab pos="2176463" algn="l"/>
                <a:tab pos="7199313" algn="l"/>
              </a:tabLst>
            </a:pPr>
            <a:r>
              <a:rPr lang="en-US" sz="1100" dirty="0" smtClean="0"/>
              <a:t>NPRR989	– </a:t>
            </a:r>
            <a:r>
              <a:rPr lang="en-US" sz="1100" dirty="0"/>
              <a:t>BESTF-1 </a:t>
            </a:r>
            <a:r>
              <a:rPr lang="en-US" sz="1100" dirty="0" smtClean="0"/>
              <a:t>ESR </a:t>
            </a:r>
            <a:r>
              <a:rPr lang="en-US" sz="1100" dirty="0"/>
              <a:t>Technical Requirements</a:t>
            </a:r>
            <a:endParaRPr lang="en-US" sz="1100" dirty="0" smtClean="0"/>
          </a:p>
          <a:p>
            <a:pPr lvl="2">
              <a:tabLst>
                <a:tab pos="2176463" algn="l"/>
                <a:tab pos="7199313" algn="l"/>
              </a:tabLst>
            </a:pPr>
            <a:r>
              <a:rPr lang="en-US" sz="1100" dirty="0" smtClean="0"/>
              <a:t>NPRR1002	– </a:t>
            </a:r>
            <a:r>
              <a:rPr lang="en-US" sz="1100" dirty="0"/>
              <a:t>BESTF-5 </a:t>
            </a:r>
            <a:r>
              <a:rPr lang="en-US" sz="1100" dirty="0" smtClean="0"/>
              <a:t>ESR </a:t>
            </a:r>
            <a:r>
              <a:rPr lang="en-US" sz="1100" dirty="0"/>
              <a:t>Single Model Registration and Charging Restrictions in Emergency Conditions</a:t>
            </a:r>
            <a:endParaRPr lang="en-US" sz="1100" dirty="0" smtClean="0"/>
          </a:p>
          <a:p>
            <a:pPr lvl="2">
              <a:tabLst>
                <a:tab pos="2176463" algn="l"/>
                <a:tab pos="7199313" algn="l"/>
              </a:tabLst>
            </a:pPr>
            <a:r>
              <a:rPr lang="en-US" sz="1100" dirty="0"/>
              <a:t>NPRR1026</a:t>
            </a:r>
            <a:r>
              <a:rPr lang="en-US" sz="1100" dirty="0" smtClean="0"/>
              <a:t>	– BESTF-7 </a:t>
            </a:r>
            <a:r>
              <a:rPr lang="en-US" sz="1100" dirty="0"/>
              <a:t>Self-Limiting Facilities and Self-Limiting </a:t>
            </a:r>
            <a:r>
              <a:rPr lang="en-US" sz="1100" dirty="0" smtClean="0"/>
              <a:t>Resources</a:t>
            </a:r>
          </a:p>
          <a:p>
            <a:pPr lvl="2">
              <a:tabLst>
                <a:tab pos="2176463" algn="l"/>
                <a:tab pos="7199313" algn="l"/>
              </a:tabLst>
            </a:pPr>
            <a:r>
              <a:rPr lang="en-US" sz="1100" dirty="0" smtClean="0"/>
              <a:t>NPRR1038	– </a:t>
            </a:r>
            <a:r>
              <a:rPr lang="en-US" sz="1100" dirty="0"/>
              <a:t>BESTF-8 Limited Exemption from Reactive Power </a:t>
            </a:r>
            <a:r>
              <a:rPr lang="en-US" sz="1100" dirty="0" smtClean="0"/>
              <a:t>Requirements for Certain ESRs</a:t>
            </a:r>
          </a:p>
          <a:p>
            <a:pPr lvl="2">
              <a:tabLst>
                <a:tab pos="2176463" algn="l"/>
                <a:tab pos="7199313" algn="l"/>
              </a:tabLst>
            </a:pPr>
            <a:r>
              <a:rPr lang="en-US" sz="1100" dirty="0" smtClean="0"/>
              <a:t>NPRR1069	– Align Ancillary Service Responsibility for ESRs with NPRR987</a:t>
            </a:r>
          </a:p>
          <a:p>
            <a:pPr lvl="2">
              <a:tabLst>
                <a:tab pos="2176463" algn="l"/>
                <a:tab pos="7199313" algn="l"/>
              </a:tabLst>
            </a:pPr>
            <a:r>
              <a:rPr lang="en-US" sz="1100" dirty="0" smtClean="0"/>
              <a:t>Related RRs	– NOGRR204, NOGRR208, OBDRR017, PGRR081, RRGRR023</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8" name="TextBox 3"/>
          <p:cNvSpPr txBox="1">
            <a:spLocks noChangeArrowheads="1"/>
          </p:cNvSpPr>
          <p:nvPr/>
        </p:nvSpPr>
        <p:spPr bwMode="auto">
          <a:xfrm>
            <a:off x="6172200" y="155053"/>
            <a:ext cx="2819400" cy="609398"/>
          </a:xfrm>
          <a:prstGeom prst="rect">
            <a:avLst/>
          </a:prstGeom>
          <a:solidFill>
            <a:schemeClr val="bg1"/>
          </a:solidFill>
          <a:ln w="9525">
            <a:solidFill>
              <a:schemeClr val="tx1"/>
            </a:solidFill>
            <a:miter lim="800000"/>
            <a:headEnd/>
            <a:tailEnd/>
          </a:ln>
          <a:extLst/>
        </p:spPr>
        <p:txBody>
          <a:bodyPr wrap="square" anchor="ctr">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lnSpc>
                <a:spcPct val="80000"/>
              </a:lnSpc>
              <a:spcBef>
                <a:spcPct val="20000"/>
              </a:spcBef>
            </a:pPr>
            <a:r>
              <a:rPr lang="en-US" sz="1200" b="0" dirty="0" smtClean="0"/>
              <a:t>ESR: Energy Storage Resource</a:t>
            </a:r>
          </a:p>
          <a:p>
            <a:pPr eaLnBrk="1" hangingPunct="1">
              <a:lnSpc>
                <a:spcPct val="80000"/>
              </a:lnSpc>
              <a:spcBef>
                <a:spcPct val="20000"/>
              </a:spcBef>
            </a:pPr>
            <a:r>
              <a:rPr lang="en-US" sz="1200" b="0" dirty="0"/>
              <a:t>BES: Battery Energy Storage</a:t>
            </a:r>
          </a:p>
          <a:p>
            <a:pPr eaLnBrk="1" hangingPunct="1">
              <a:lnSpc>
                <a:spcPct val="80000"/>
              </a:lnSpc>
              <a:spcBef>
                <a:spcPct val="20000"/>
              </a:spcBef>
            </a:pPr>
            <a:r>
              <a:rPr lang="en-US" sz="1200" b="0" dirty="0"/>
              <a:t>DGR: Distributed Generation Resource</a:t>
            </a:r>
          </a:p>
        </p:txBody>
      </p:sp>
      <p:sp>
        <p:nvSpPr>
          <p:cNvPr id="9" name="TextBox 15"/>
          <p:cNvSpPr txBox="1">
            <a:spLocks noChangeArrowheads="1"/>
          </p:cNvSpPr>
          <p:nvPr/>
        </p:nvSpPr>
        <p:spPr bwMode="auto">
          <a:xfrm>
            <a:off x="7162800" y="2133600"/>
            <a:ext cx="1828800" cy="106182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t" anchorCtr="1">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50" b="0" i="0" u="none" strike="noStrike" kern="0" cap="none" spc="0" normalizeH="0" baseline="0" noProof="0" dirty="0" smtClean="0">
                <a:ln>
                  <a:noFill/>
                </a:ln>
                <a:solidFill>
                  <a:schemeClr val="tx1">
                    <a:lumMod val="50000"/>
                    <a:lumOff val="50000"/>
                  </a:schemeClr>
                </a:solidFill>
                <a:effectLst/>
                <a:uLnTx/>
                <a:uFillTx/>
                <a:latin typeface="Arial" charset="0"/>
              </a:rPr>
              <a:t>ERCOT is</a:t>
            </a:r>
            <a:r>
              <a:rPr kumimoji="0" lang="en-US" sz="1050" b="0" i="0" u="none" strike="noStrike" kern="0" cap="none" spc="0" normalizeH="0" noProof="0" dirty="0" smtClean="0">
                <a:ln>
                  <a:noFill/>
                </a:ln>
                <a:solidFill>
                  <a:schemeClr val="tx1">
                    <a:lumMod val="50000"/>
                    <a:lumOff val="50000"/>
                  </a:schemeClr>
                </a:solidFill>
                <a:effectLst/>
                <a:uLnTx/>
                <a:uFillTx/>
                <a:latin typeface="Arial" charset="0"/>
              </a:rPr>
              <a:t> working to define the timing to lift the DGR moratorium based on the target go-live that will be determined over the next few weeks</a:t>
            </a:r>
            <a:endParaRPr kumimoji="0" lang="en-US" sz="1050" b="0" i="0" u="none" strike="noStrike" kern="0" cap="none" spc="0" normalizeH="0" baseline="0" noProof="0" dirty="0">
              <a:ln>
                <a:noFill/>
              </a:ln>
              <a:solidFill>
                <a:schemeClr val="tx1">
                  <a:lumMod val="50000"/>
                  <a:lumOff val="50000"/>
                </a:schemeClr>
              </a:solidFill>
              <a:effectLst/>
              <a:uLnTx/>
              <a:uFillTx/>
              <a:latin typeface="Arial" charset="0"/>
            </a:endParaRPr>
          </a:p>
        </p:txBody>
      </p:sp>
    </p:spTree>
    <p:extLst>
      <p:ext uri="{BB962C8B-B14F-4D97-AF65-F5344CB8AC3E}">
        <p14:creationId xmlns:p14="http://schemas.microsoft.com/office/powerpoint/2010/main" val="4013605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4395020" y="937956"/>
            <a:ext cx="1303820" cy="4555717"/>
          </a:xfrm>
          <a:prstGeom prst="rect">
            <a:avLst/>
          </a:prstGeom>
          <a:no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994524" y="959881"/>
            <a:ext cx="1276351" cy="4526518"/>
          </a:xfrm>
          <a:prstGeom prst="rect">
            <a:avLst/>
          </a:prstGeom>
          <a:no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5699124" y="951202"/>
            <a:ext cx="1276351" cy="4535197"/>
          </a:xfrm>
          <a:prstGeom prst="rect">
            <a:avLst/>
          </a:prstGeom>
          <a:no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3108324" y="937957"/>
            <a:ext cx="1276351" cy="4548442"/>
          </a:xfrm>
          <a:prstGeom prst="rect">
            <a:avLst/>
          </a:prstGeom>
          <a:no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831972" y="937957"/>
            <a:ext cx="1276351" cy="4548442"/>
          </a:xfrm>
          <a:prstGeom prst="rect">
            <a:avLst/>
          </a:prstGeom>
          <a:no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36573" y="937956"/>
            <a:ext cx="1276351" cy="4548443"/>
          </a:xfrm>
          <a:prstGeom prst="rect">
            <a:avLst/>
          </a:prstGeom>
          <a:no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536572" y="901225"/>
            <a:ext cx="7734303" cy="550944"/>
          </a:xfrm>
          <a:prstGeom prst="rect">
            <a:avLst/>
          </a:prstGeom>
          <a:solidFill>
            <a:schemeClr val="bg2">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43682"/>
            <a:ext cx="8458200" cy="579926"/>
          </a:xfrm>
        </p:spPr>
        <p:txBody>
          <a:bodyPr/>
          <a:lstStyle/>
          <a:p>
            <a:r>
              <a:rPr lang="en-US" sz="2400" dirty="0" smtClean="0"/>
              <a:t>Re-Assessing Delivery Sequence (not delivery dates)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10" name="Rectangle 9"/>
          <p:cNvSpPr/>
          <p:nvPr/>
        </p:nvSpPr>
        <p:spPr>
          <a:xfrm>
            <a:off x="533401" y="1828800"/>
            <a:ext cx="5867400" cy="381000"/>
          </a:xfrm>
          <a:prstGeom prst="rect">
            <a:avLst/>
          </a:prstGeom>
          <a:solidFill>
            <a:srgbClr val="7030A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EMS Technology Foundation Upgrade</a:t>
            </a:r>
            <a:endParaRPr lang="en-US" sz="1600" dirty="0"/>
          </a:p>
        </p:txBody>
      </p:sp>
      <p:sp>
        <p:nvSpPr>
          <p:cNvPr id="12" name="TextBox 11"/>
          <p:cNvSpPr txBox="1"/>
          <p:nvPr/>
        </p:nvSpPr>
        <p:spPr>
          <a:xfrm>
            <a:off x="485773" y="963944"/>
            <a:ext cx="1371600" cy="369332"/>
          </a:xfrm>
          <a:prstGeom prst="rect">
            <a:avLst/>
          </a:prstGeom>
          <a:noFill/>
        </p:spPr>
        <p:txBody>
          <a:bodyPr wrap="square" rtlCol="0">
            <a:spAutoFit/>
          </a:bodyPr>
          <a:lstStyle/>
          <a:p>
            <a:pPr algn="ctr"/>
            <a:r>
              <a:rPr lang="en-US" dirty="0" smtClean="0"/>
              <a:t>2020</a:t>
            </a:r>
            <a:endParaRPr lang="en-US" dirty="0"/>
          </a:p>
        </p:txBody>
      </p:sp>
      <p:sp>
        <p:nvSpPr>
          <p:cNvPr id="13" name="TextBox 12"/>
          <p:cNvSpPr txBox="1"/>
          <p:nvPr/>
        </p:nvSpPr>
        <p:spPr>
          <a:xfrm>
            <a:off x="1755773" y="959881"/>
            <a:ext cx="1371600" cy="369332"/>
          </a:xfrm>
          <a:prstGeom prst="rect">
            <a:avLst/>
          </a:prstGeom>
          <a:noFill/>
        </p:spPr>
        <p:txBody>
          <a:bodyPr wrap="square" rtlCol="0">
            <a:spAutoFit/>
          </a:bodyPr>
          <a:lstStyle/>
          <a:p>
            <a:pPr algn="ctr"/>
            <a:r>
              <a:rPr lang="en-US" dirty="0" smtClean="0"/>
              <a:t>2021</a:t>
            </a:r>
            <a:endParaRPr lang="en-US" dirty="0"/>
          </a:p>
        </p:txBody>
      </p:sp>
      <p:sp>
        <p:nvSpPr>
          <p:cNvPr id="14" name="TextBox 13"/>
          <p:cNvSpPr txBox="1"/>
          <p:nvPr/>
        </p:nvSpPr>
        <p:spPr>
          <a:xfrm>
            <a:off x="7013573" y="943928"/>
            <a:ext cx="1371600" cy="369332"/>
          </a:xfrm>
          <a:prstGeom prst="rect">
            <a:avLst/>
          </a:prstGeom>
          <a:noFill/>
        </p:spPr>
        <p:txBody>
          <a:bodyPr wrap="square" rtlCol="0">
            <a:spAutoFit/>
          </a:bodyPr>
          <a:lstStyle/>
          <a:p>
            <a:pPr algn="ctr"/>
            <a:r>
              <a:rPr lang="en-US" dirty="0" smtClean="0"/>
              <a:t>2025</a:t>
            </a:r>
            <a:endParaRPr lang="en-US" dirty="0"/>
          </a:p>
        </p:txBody>
      </p:sp>
      <p:sp>
        <p:nvSpPr>
          <p:cNvPr id="15" name="TextBox 14"/>
          <p:cNvSpPr txBox="1"/>
          <p:nvPr/>
        </p:nvSpPr>
        <p:spPr>
          <a:xfrm>
            <a:off x="3114675" y="959881"/>
            <a:ext cx="1371600" cy="369332"/>
          </a:xfrm>
          <a:prstGeom prst="rect">
            <a:avLst/>
          </a:prstGeom>
          <a:noFill/>
        </p:spPr>
        <p:txBody>
          <a:bodyPr wrap="square" rtlCol="0">
            <a:spAutoFit/>
          </a:bodyPr>
          <a:lstStyle/>
          <a:p>
            <a:pPr algn="ctr"/>
            <a:r>
              <a:rPr lang="en-US" dirty="0" smtClean="0"/>
              <a:t>2022</a:t>
            </a:r>
            <a:endParaRPr lang="en-US" dirty="0"/>
          </a:p>
        </p:txBody>
      </p:sp>
      <p:sp>
        <p:nvSpPr>
          <p:cNvPr id="16" name="TextBox 15"/>
          <p:cNvSpPr txBox="1"/>
          <p:nvPr/>
        </p:nvSpPr>
        <p:spPr>
          <a:xfrm>
            <a:off x="4356098" y="943928"/>
            <a:ext cx="1371600" cy="369332"/>
          </a:xfrm>
          <a:prstGeom prst="rect">
            <a:avLst/>
          </a:prstGeom>
          <a:noFill/>
        </p:spPr>
        <p:txBody>
          <a:bodyPr wrap="square" rtlCol="0">
            <a:spAutoFit/>
          </a:bodyPr>
          <a:lstStyle/>
          <a:p>
            <a:pPr algn="ctr"/>
            <a:r>
              <a:rPr lang="en-US" dirty="0" smtClean="0"/>
              <a:t>2023</a:t>
            </a:r>
            <a:endParaRPr lang="en-US" dirty="0"/>
          </a:p>
        </p:txBody>
      </p:sp>
      <p:sp>
        <p:nvSpPr>
          <p:cNvPr id="17" name="TextBox 16"/>
          <p:cNvSpPr txBox="1"/>
          <p:nvPr/>
        </p:nvSpPr>
        <p:spPr>
          <a:xfrm>
            <a:off x="5715000" y="957174"/>
            <a:ext cx="1371600" cy="369332"/>
          </a:xfrm>
          <a:prstGeom prst="rect">
            <a:avLst/>
          </a:prstGeom>
          <a:noFill/>
        </p:spPr>
        <p:txBody>
          <a:bodyPr wrap="square" rtlCol="0">
            <a:spAutoFit/>
          </a:bodyPr>
          <a:lstStyle/>
          <a:p>
            <a:pPr algn="ctr"/>
            <a:r>
              <a:rPr lang="en-US" dirty="0" smtClean="0"/>
              <a:t>2024</a:t>
            </a:r>
            <a:endParaRPr lang="en-US" dirty="0"/>
          </a:p>
        </p:txBody>
      </p:sp>
      <p:sp>
        <p:nvSpPr>
          <p:cNvPr id="22" name="5-Point Star 21"/>
          <p:cNvSpPr/>
          <p:nvPr/>
        </p:nvSpPr>
        <p:spPr>
          <a:xfrm>
            <a:off x="6172200" y="1828800"/>
            <a:ext cx="457200" cy="381000"/>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4424514" y="3581400"/>
            <a:ext cx="4312576" cy="381000"/>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Real-Time Co-optimization (RTC)</a:t>
            </a:r>
          </a:p>
          <a:p>
            <a:pPr algn="ctr"/>
            <a:r>
              <a:rPr lang="en-US" sz="1200" dirty="0" smtClean="0"/>
              <a:t>NPRR1007-1013</a:t>
            </a:r>
            <a:endParaRPr lang="en-US" sz="1200" dirty="0"/>
          </a:p>
        </p:txBody>
      </p:sp>
      <p:sp>
        <p:nvSpPr>
          <p:cNvPr id="40" name="Rectangle 39"/>
          <p:cNvSpPr/>
          <p:nvPr/>
        </p:nvSpPr>
        <p:spPr>
          <a:xfrm>
            <a:off x="4419600" y="4045573"/>
            <a:ext cx="4317490" cy="450227"/>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Single Model Energy Storage Resources (NPRR1014)</a:t>
            </a:r>
          </a:p>
          <a:p>
            <a:pPr algn="ctr"/>
            <a:r>
              <a:rPr lang="en-US" sz="1200" dirty="0" smtClean="0"/>
              <a:t>DC Coupled Resources (NPRR1029)</a:t>
            </a:r>
            <a:endParaRPr lang="en-US" sz="1200" dirty="0"/>
          </a:p>
        </p:txBody>
      </p:sp>
      <p:sp>
        <p:nvSpPr>
          <p:cNvPr id="43" name="Rectangle 42"/>
          <p:cNvSpPr/>
          <p:nvPr/>
        </p:nvSpPr>
        <p:spPr>
          <a:xfrm>
            <a:off x="4424516" y="4604342"/>
            <a:ext cx="4312574" cy="424858"/>
          </a:xfrm>
          <a:prstGeom prst="rect">
            <a:avLst/>
          </a:prstGeom>
          <a:solidFill>
            <a:srgbClr val="00B05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DGR enhancements for </a:t>
            </a:r>
          </a:p>
          <a:p>
            <a:pPr algn="ctr"/>
            <a:r>
              <a:rPr lang="en-US" sz="1200" dirty="0" smtClean="0"/>
              <a:t>Single Model Energy Storage Resources</a:t>
            </a:r>
            <a:endParaRPr lang="en-US" sz="1200" dirty="0"/>
          </a:p>
        </p:txBody>
      </p:sp>
      <p:sp>
        <p:nvSpPr>
          <p:cNvPr id="32" name="Rectangle 31"/>
          <p:cNvSpPr/>
          <p:nvPr/>
        </p:nvSpPr>
        <p:spPr>
          <a:xfrm>
            <a:off x="4404848" y="3048000"/>
            <a:ext cx="2605552" cy="425179"/>
          </a:xfrm>
          <a:prstGeom prst="rect">
            <a:avLst/>
          </a:prstGeom>
          <a:solidFill>
            <a:srgbClr val="AC510C"/>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ERCOT Contingency </a:t>
            </a:r>
          </a:p>
          <a:p>
            <a:pPr algn="ctr"/>
            <a:r>
              <a:rPr lang="en-US" sz="1200" dirty="0" smtClean="0"/>
              <a:t>Reserve Service (NPRR863-ECRS)</a:t>
            </a:r>
          </a:p>
        </p:txBody>
      </p:sp>
      <p:cxnSp>
        <p:nvCxnSpPr>
          <p:cNvPr id="6" name="Straight Connector 5"/>
          <p:cNvCxnSpPr/>
          <p:nvPr/>
        </p:nvCxnSpPr>
        <p:spPr>
          <a:xfrm>
            <a:off x="228600" y="2590800"/>
            <a:ext cx="8458199" cy="0"/>
          </a:xfrm>
          <a:prstGeom prst="line">
            <a:avLst/>
          </a:prstGeom>
        </p:spPr>
        <p:style>
          <a:lnRef idx="3">
            <a:schemeClr val="dk1"/>
          </a:lnRef>
          <a:fillRef idx="0">
            <a:schemeClr val="dk1"/>
          </a:fillRef>
          <a:effectRef idx="2">
            <a:schemeClr val="dk1"/>
          </a:effectRef>
          <a:fontRef idx="minor">
            <a:schemeClr val="tx1"/>
          </a:fontRef>
        </p:style>
      </p:cxnSp>
      <p:sp>
        <p:nvSpPr>
          <p:cNvPr id="39" name="Rectangle 38"/>
          <p:cNvSpPr/>
          <p:nvPr/>
        </p:nvSpPr>
        <p:spPr>
          <a:xfrm rot="19967090">
            <a:off x="1532291" y="3583684"/>
            <a:ext cx="2721708" cy="663260"/>
          </a:xfrm>
          <a:prstGeom prst="rect">
            <a:avLst/>
          </a:prstGeom>
          <a:solidFill>
            <a:srgbClr val="99A4AC">
              <a:alpha val="38039"/>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LONGER-TERM PLANS </a:t>
            </a:r>
          </a:p>
          <a:p>
            <a:pPr algn="ctr"/>
            <a:r>
              <a:rPr lang="en-US" dirty="0" smtClean="0">
                <a:solidFill>
                  <a:schemeClr val="tx1"/>
                </a:solidFill>
              </a:rPr>
              <a:t>BEING DEVELOPED</a:t>
            </a:r>
            <a:endParaRPr lang="en-US" dirty="0">
              <a:solidFill>
                <a:schemeClr val="tx1"/>
              </a:solidFill>
            </a:endParaRPr>
          </a:p>
        </p:txBody>
      </p:sp>
      <p:cxnSp>
        <p:nvCxnSpPr>
          <p:cNvPr id="44" name="Straight Connector 43"/>
          <p:cNvCxnSpPr/>
          <p:nvPr/>
        </p:nvCxnSpPr>
        <p:spPr>
          <a:xfrm>
            <a:off x="228600" y="2667000"/>
            <a:ext cx="8458199"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98381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Next Steps on Longer-Term Plans </a:t>
            </a:r>
            <a:endParaRPr lang="en-US" dirty="0"/>
          </a:p>
        </p:txBody>
      </p:sp>
      <p:sp>
        <p:nvSpPr>
          <p:cNvPr id="3" name="Content Placeholder 2"/>
          <p:cNvSpPr>
            <a:spLocks noGrp="1"/>
          </p:cNvSpPr>
          <p:nvPr>
            <p:ph idx="1"/>
          </p:nvPr>
        </p:nvSpPr>
        <p:spPr>
          <a:xfrm>
            <a:off x="228600" y="914400"/>
            <a:ext cx="8839200" cy="5105400"/>
          </a:xfrm>
        </p:spPr>
        <p:txBody>
          <a:bodyPr/>
          <a:lstStyle/>
          <a:p>
            <a:pPr>
              <a:spcAft>
                <a:spcPts val="600"/>
              </a:spcAft>
            </a:pPr>
            <a:r>
              <a:rPr lang="en-US" sz="1800" dirty="0" smtClean="0"/>
              <a:t>Based on updated EMS Upgrade and staffing plans, ERCOT analyzing delivery sequence alternatives for strategic efforts.</a:t>
            </a:r>
          </a:p>
          <a:p>
            <a:pPr lvl="1">
              <a:spcAft>
                <a:spcPts val="600"/>
              </a:spcAft>
            </a:pPr>
            <a:r>
              <a:rPr lang="en-US" sz="1600" dirty="0" smtClean="0"/>
              <a:t>Work is already in-flight for FFR, Pre-Passport DGR, and Pre-Passport BES.</a:t>
            </a:r>
          </a:p>
          <a:p>
            <a:pPr lvl="1">
              <a:spcAft>
                <a:spcPts val="600"/>
              </a:spcAft>
            </a:pPr>
            <a:r>
              <a:rPr lang="en-US" sz="1600" dirty="0" smtClean="0"/>
              <a:t>ERCOT re-evaluating options on delivery for RTC, ECRS, and other strategic changes.</a:t>
            </a:r>
          </a:p>
          <a:p>
            <a:pPr>
              <a:spcAft>
                <a:spcPts val="600"/>
              </a:spcAft>
            </a:pPr>
            <a:endParaRPr lang="en-US" sz="1000" dirty="0" smtClean="0"/>
          </a:p>
          <a:p>
            <a:pPr>
              <a:spcAft>
                <a:spcPts val="600"/>
              </a:spcAft>
            </a:pPr>
            <a:r>
              <a:rPr lang="en-US" sz="1800" dirty="0" smtClean="0"/>
              <a:t>In parallel</a:t>
            </a:r>
            <a:r>
              <a:rPr lang="en-US" sz="1800" dirty="0"/>
              <a:t>, </a:t>
            </a:r>
            <a:r>
              <a:rPr lang="en-US" sz="1800" dirty="0" smtClean="0"/>
              <a:t>ERCOT will support Revision </a:t>
            </a:r>
            <a:r>
              <a:rPr lang="en-US" sz="1800" dirty="0"/>
              <a:t>Requests </a:t>
            </a:r>
            <a:r>
              <a:rPr lang="en-US" sz="1800" dirty="0" smtClean="0"/>
              <a:t>from </a:t>
            </a:r>
            <a:r>
              <a:rPr lang="en-US" sz="1800" dirty="0"/>
              <a:t>February 2021 Extreme Winter Weather </a:t>
            </a:r>
            <a:r>
              <a:rPr lang="en-US" sz="1800" dirty="0" smtClean="0"/>
              <a:t>Event and other reliability/policy decisions with Impact Analysis efforts.</a:t>
            </a:r>
          </a:p>
          <a:p>
            <a:pPr>
              <a:spcAft>
                <a:spcPts val="600"/>
              </a:spcAft>
            </a:pPr>
            <a:endParaRPr lang="en-US" sz="900" dirty="0" smtClean="0"/>
          </a:p>
          <a:p>
            <a:pPr>
              <a:spcAft>
                <a:spcPts val="600"/>
              </a:spcAft>
            </a:pPr>
            <a:r>
              <a:rPr lang="en-US" sz="1800" dirty="0" smtClean="0"/>
              <a:t>Reminder as program delays are based in resource constraints, ERCOT still reserves the right to defer significant Impact Analysis work for large design changes until staff are available to support the effort (especially in the areas of EMS, MMS, S&amp;B/Credit).</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773203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Wrap-up</a:t>
            </a:r>
            <a:endParaRPr lang="en-US" dirty="0"/>
          </a:p>
        </p:txBody>
      </p:sp>
      <p:sp>
        <p:nvSpPr>
          <p:cNvPr id="3" name="Content Placeholder 2"/>
          <p:cNvSpPr>
            <a:spLocks noGrp="1"/>
          </p:cNvSpPr>
          <p:nvPr>
            <p:ph idx="1"/>
          </p:nvPr>
        </p:nvSpPr>
        <p:spPr>
          <a:xfrm>
            <a:off x="304800" y="914400"/>
            <a:ext cx="8763000" cy="5105400"/>
          </a:xfrm>
        </p:spPr>
        <p:txBody>
          <a:bodyPr/>
          <a:lstStyle/>
          <a:p>
            <a:pPr>
              <a:spcAft>
                <a:spcPts val="1200"/>
              </a:spcAft>
            </a:pPr>
            <a:endParaRPr lang="en-US" sz="2000" dirty="0" smtClean="0"/>
          </a:p>
          <a:p>
            <a:pPr>
              <a:spcAft>
                <a:spcPts val="1200"/>
              </a:spcAft>
            </a:pPr>
            <a:r>
              <a:rPr lang="en-US" sz="2000" dirty="0" smtClean="0"/>
              <a:t>ERCOT is working on re-planning sequence of Passport scope (more details at July TAC meeting).</a:t>
            </a:r>
          </a:p>
          <a:p>
            <a:pPr>
              <a:spcAft>
                <a:spcPts val="1200"/>
              </a:spcAft>
            </a:pPr>
            <a:r>
              <a:rPr lang="en-US" sz="2000" dirty="0" smtClean="0"/>
              <a:t>ERCOT will continue to provide monthly updates at TAC meetings.</a:t>
            </a:r>
          </a:p>
          <a:p>
            <a:pPr>
              <a:spcAft>
                <a:spcPts val="1200"/>
              </a:spcAft>
            </a:pPr>
            <a:endParaRPr lang="en-US" sz="2000" dirty="0"/>
          </a:p>
          <a:p>
            <a:r>
              <a:rPr lang="en-US" sz="2000" dirty="0" smtClean="0"/>
              <a:t>Questions?</a:t>
            </a:r>
          </a:p>
          <a:p>
            <a:pPr marL="914400" lvl="2" indent="0">
              <a:buNone/>
            </a:pPr>
            <a:endParaRPr lang="en-US" sz="12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464038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Appendix</a:t>
            </a:r>
            <a:endParaRPr lang="en-US" dirty="0"/>
          </a:p>
        </p:txBody>
      </p:sp>
      <p:sp>
        <p:nvSpPr>
          <p:cNvPr id="3" name="Content Placeholder 2"/>
          <p:cNvSpPr>
            <a:spLocks noGrp="1"/>
          </p:cNvSpPr>
          <p:nvPr>
            <p:ph idx="1"/>
          </p:nvPr>
        </p:nvSpPr>
        <p:spPr>
          <a:xfrm>
            <a:off x="304800" y="914400"/>
            <a:ext cx="8763000" cy="5105400"/>
          </a:xfrm>
        </p:spPr>
        <p:txBody>
          <a:bodyPr/>
          <a:lstStyle/>
          <a:p>
            <a:pPr>
              <a:spcAft>
                <a:spcPts val="1200"/>
              </a:spcAft>
            </a:pPr>
            <a:r>
              <a:rPr lang="en-US" sz="2000" dirty="0"/>
              <a:t>Passport Scope Details</a:t>
            </a:r>
          </a:p>
          <a:p>
            <a:pPr>
              <a:spcAft>
                <a:spcPts val="1200"/>
              </a:spcAft>
            </a:pPr>
            <a:r>
              <a:rPr lang="en-US" sz="2000" dirty="0" smtClean="0"/>
              <a:t>RTCTF </a:t>
            </a:r>
            <a:r>
              <a:rPr lang="en-US" sz="2000" dirty="0"/>
              <a:t>Items </a:t>
            </a:r>
            <a:r>
              <a:rPr lang="en-US" sz="2000" dirty="0" smtClean="0"/>
              <a:t>for </a:t>
            </a:r>
            <a:r>
              <a:rPr lang="en-US" sz="2000" dirty="0"/>
              <a:t>Future </a:t>
            </a:r>
            <a:r>
              <a:rPr lang="en-US" sz="2000" dirty="0" smtClean="0"/>
              <a:t>Consideration by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3198959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Passport Protocol Scope</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560909686"/>
              </p:ext>
            </p:extLst>
          </p:nvPr>
        </p:nvGraphicFramePr>
        <p:xfrm>
          <a:off x="304800" y="1268377"/>
          <a:ext cx="8458200" cy="1920240"/>
        </p:xfrm>
        <a:graphic>
          <a:graphicData uri="http://schemas.openxmlformats.org/drawingml/2006/table">
            <a:tbl>
              <a:tblPr firstRow="1" bandRow="1">
                <a:tableStyleId>{5C22544A-7EE6-4342-B048-85BDC9FD1C3A}</a:tableStyleId>
              </a:tblPr>
              <a:tblGrid>
                <a:gridCol w="4191000"/>
                <a:gridCol w="4267200"/>
              </a:tblGrid>
              <a:tr h="381000">
                <a:tc>
                  <a:txBody>
                    <a:bodyPr/>
                    <a:lstStyle/>
                    <a:p>
                      <a:r>
                        <a:rPr lang="en-US" dirty="0" smtClean="0"/>
                        <a:t>Design</a:t>
                      </a:r>
                      <a:endParaRPr lang="en-US" dirty="0"/>
                    </a:p>
                  </a:txBody>
                  <a:tcPr/>
                </a:tc>
                <a:tc>
                  <a:txBody>
                    <a:bodyPr/>
                    <a:lstStyle/>
                    <a:p>
                      <a:r>
                        <a:rPr lang="en-US" dirty="0" smtClean="0"/>
                        <a:t>Revision</a:t>
                      </a:r>
                      <a:r>
                        <a:rPr lang="en-US" baseline="0" dirty="0" smtClean="0"/>
                        <a:t> Request</a:t>
                      </a:r>
                      <a:r>
                        <a:rPr lang="en-US" baseline="0" dirty="0" smtClean="0">
                          <a:solidFill>
                            <a:schemeClr val="bg1"/>
                          </a:solidFill>
                        </a:rPr>
                        <a:t>s*</a:t>
                      </a:r>
                      <a:endParaRPr lang="en-US" dirty="0">
                        <a:solidFill>
                          <a:schemeClr val="bg1"/>
                        </a:solidFill>
                      </a:endParaRPr>
                    </a:p>
                  </a:txBody>
                  <a:tcPr/>
                </a:tc>
              </a:tr>
              <a:tr h="364257">
                <a:tc>
                  <a:txBody>
                    <a:bodyPr/>
                    <a:lstStyle/>
                    <a:p>
                      <a:r>
                        <a:rPr lang="en-US" dirty="0" smtClean="0"/>
                        <a:t>Real-Time Co-optimization</a:t>
                      </a:r>
                      <a:endParaRPr lang="en-US" dirty="0"/>
                    </a:p>
                  </a:txBody>
                  <a:tcPr/>
                </a:tc>
                <a:tc>
                  <a:txBody>
                    <a:bodyPr/>
                    <a:lstStyle/>
                    <a:p>
                      <a:r>
                        <a:rPr lang="en-US" dirty="0" smtClean="0"/>
                        <a:t>NPRR1007</a:t>
                      </a:r>
                      <a:r>
                        <a:rPr lang="en-US" baseline="0" dirty="0" smtClean="0"/>
                        <a:t> – 1013</a:t>
                      </a:r>
                    </a:p>
                  </a:txBody>
                  <a:tcPr/>
                </a:tc>
              </a:tr>
              <a:tr h="364257">
                <a:tc>
                  <a:txBody>
                    <a:bodyPr/>
                    <a:lstStyle/>
                    <a:p>
                      <a:r>
                        <a:rPr lang="en-US" dirty="0" smtClean="0"/>
                        <a:t>Battery Energy Storage Resources</a:t>
                      </a:r>
                      <a:endParaRPr lang="en-US" dirty="0"/>
                    </a:p>
                  </a:txBody>
                  <a:tcPr/>
                </a:tc>
                <a:tc>
                  <a:txBody>
                    <a:bodyPr/>
                    <a:lstStyle/>
                    <a:p>
                      <a:r>
                        <a:rPr lang="en-US" dirty="0" smtClean="0"/>
                        <a:t>NPRR1014 &amp; 1029</a:t>
                      </a:r>
                      <a:endParaRPr lang="en-US" dirty="0"/>
                    </a:p>
                  </a:txBody>
                  <a:tcPr/>
                </a:tc>
              </a:tr>
              <a:tr h="414727">
                <a:tc>
                  <a:txBody>
                    <a:bodyPr/>
                    <a:lstStyle/>
                    <a:p>
                      <a:r>
                        <a:rPr lang="en-US" dirty="0" smtClean="0"/>
                        <a:t>Distribution Generation Resources</a:t>
                      </a:r>
                      <a:endParaRPr lang="en-US" dirty="0"/>
                    </a:p>
                  </a:txBody>
                  <a:tcPr/>
                </a:tc>
                <a:tc>
                  <a:txBody>
                    <a:bodyPr/>
                    <a:lstStyle/>
                    <a:p>
                      <a:r>
                        <a:rPr lang="en-US" dirty="0" smtClean="0"/>
                        <a:t>DGR changes for </a:t>
                      </a:r>
                      <a:r>
                        <a:rPr lang="en-US" sz="1800" kern="1200" dirty="0" smtClean="0">
                          <a:solidFill>
                            <a:schemeClr val="dk1"/>
                          </a:solidFill>
                          <a:latin typeface="+mn-lt"/>
                          <a:ea typeface="+mn-ea"/>
                          <a:cs typeface="+mn-cs"/>
                        </a:rPr>
                        <a:t>single model DESR</a:t>
                      </a:r>
                      <a:endParaRPr lang="en-US" sz="1800" kern="1200" dirty="0">
                        <a:solidFill>
                          <a:schemeClr val="dk1"/>
                        </a:solidFill>
                        <a:latin typeface="+mn-lt"/>
                        <a:ea typeface="+mn-ea"/>
                        <a:cs typeface="+mn-cs"/>
                      </a:endParaRPr>
                    </a:p>
                  </a:txBody>
                  <a:tcPr/>
                </a:tc>
              </a:tr>
              <a:tr h="392993">
                <a:tc>
                  <a:txBody>
                    <a:bodyPr/>
                    <a:lstStyle/>
                    <a:p>
                      <a:r>
                        <a:rPr lang="en-US" dirty="0" smtClean="0"/>
                        <a:t>ERCOT Contingency Reserve Service</a:t>
                      </a:r>
                      <a:endParaRPr lang="en-US" dirty="0"/>
                    </a:p>
                  </a:txBody>
                  <a:tcPr/>
                </a:tc>
                <a:tc>
                  <a:txBody>
                    <a:bodyPr/>
                    <a:lstStyle/>
                    <a:p>
                      <a:r>
                        <a:rPr lang="en-US" dirty="0" smtClean="0"/>
                        <a:t>NPRR863 </a:t>
                      </a:r>
                      <a:r>
                        <a:rPr lang="en-US" sz="1400" dirty="0" smtClean="0"/>
                        <a:t>(ECRS only)</a:t>
                      </a:r>
                      <a:endParaRPr lang="en-US" sz="1400" dirty="0"/>
                    </a:p>
                  </a:txBody>
                  <a:tcPr/>
                </a:tc>
              </a:tr>
            </a:tbl>
          </a:graphicData>
        </a:graphic>
      </p:graphicFrame>
      <p:sp>
        <p:nvSpPr>
          <p:cNvPr id="3" name="TextBox 2"/>
          <p:cNvSpPr txBox="1"/>
          <p:nvPr/>
        </p:nvSpPr>
        <p:spPr>
          <a:xfrm>
            <a:off x="2244213" y="3339528"/>
            <a:ext cx="6629400" cy="307777"/>
          </a:xfrm>
          <a:prstGeom prst="rect">
            <a:avLst/>
          </a:prstGeom>
          <a:noFill/>
        </p:spPr>
        <p:txBody>
          <a:bodyPr wrap="square" rtlCol="0">
            <a:spAutoFit/>
          </a:bodyPr>
          <a:lstStyle/>
          <a:p>
            <a:r>
              <a:rPr lang="en-US" sz="1400" i="1" dirty="0" smtClean="0"/>
              <a:t>*Additional supporting Market Guide changes are also within Passport scope.</a:t>
            </a:r>
            <a:endParaRPr lang="en-US" sz="1400" i="1" dirty="0"/>
          </a:p>
        </p:txBody>
      </p:sp>
    </p:spTree>
    <p:extLst>
      <p:ext uri="{BB962C8B-B14F-4D97-AF65-F5344CB8AC3E}">
        <p14:creationId xmlns:p14="http://schemas.microsoft.com/office/powerpoint/2010/main" val="1759033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Items for Future Consideration</a:t>
            </a:r>
            <a:endParaRPr lang="en-US" sz="2400" dirty="0"/>
          </a:p>
        </p:txBody>
      </p:sp>
      <p:sp>
        <p:nvSpPr>
          <p:cNvPr id="3" name="Content Placeholder 2"/>
          <p:cNvSpPr>
            <a:spLocks noGrp="1"/>
          </p:cNvSpPr>
          <p:nvPr>
            <p:ph idx="1"/>
          </p:nvPr>
        </p:nvSpPr>
        <p:spPr>
          <a:xfrm>
            <a:off x="304800" y="990600"/>
            <a:ext cx="8534400" cy="4671221"/>
          </a:xfrm>
        </p:spPr>
        <p:txBody>
          <a:bodyPr/>
          <a:lstStyle/>
          <a:p>
            <a:r>
              <a:rPr lang="en-US" sz="2000" dirty="0" smtClean="0"/>
              <a:t>POLICY - Open policy discussion items:</a:t>
            </a:r>
          </a:p>
          <a:p>
            <a:pPr lvl="1"/>
            <a:r>
              <a:rPr lang="en-US" sz="1800" dirty="0" smtClean="0"/>
              <a:t>Parameters for Ancillary Service proxy offers</a:t>
            </a:r>
          </a:p>
          <a:p>
            <a:pPr lvl="1"/>
            <a:r>
              <a:rPr lang="en-US" sz="1800" dirty="0" smtClean="0"/>
              <a:t>Ancillary Service Demand Curves (ASDCs) for use in Reliability Unit Commitment (RUC) studies</a:t>
            </a:r>
          </a:p>
          <a:p>
            <a:pPr lvl="1"/>
            <a:r>
              <a:rPr lang="en-US" sz="1800" dirty="0" smtClean="0"/>
              <a:t>Any needed discussion on triggers for initiating off-cycle Security-Constrained Economic Dispatch (SCED) executions</a:t>
            </a:r>
          </a:p>
          <a:p>
            <a:pPr lvl="2"/>
            <a:r>
              <a:rPr lang="en-US" sz="1600" dirty="0" smtClean="0"/>
              <a:t>Largely driven by ERCOT Operator desk procedures and discretion today</a:t>
            </a:r>
          </a:p>
          <a:p>
            <a:pPr lvl="1"/>
            <a:r>
              <a:rPr lang="en-US" sz="1800" dirty="0" smtClean="0"/>
              <a:t>Consideration of NPRR for allowing real-time updates to offers in current Real-Time Market and future with RTC.</a:t>
            </a:r>
          </a:p>
          <a:p>
            <a:pPr lvl="1"/>
            <a:endParaRPr lang="en-US" sz="1800" dirty="0"/>
          </a:p>
          <a:p>
            <a:r>
              <a:rPr lang="en-US" sz="2000" dirty="0" smtClean="0"/>
              <a:t>ANALYSIS -  Requested analysis going forward:</a:t>
            </a:r>
          </a:p>
          <a:p>
            <a:pPr lvl="1"/>
            <a:r>
              <a:rPr lang="en-US" sz="1800" dirty="0" smtClean="0"/>
              <a:t>Framework for periodic analysis comparing RTC and the current Operating Reserve Demand Curve (ORDC) design – Key Principle 1.1(8)</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282309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A75107C8-DC22-41ED-81EF-363FA8452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4047</TotalTime>
  <Words>635</Words>
  <Application>Microsoft Office PowerPoint</Application>
  <PresentationFormat>On-screen Show (4:3)</PresentationFormat>
  <Paragraphs>124</Paragraphs>
  <Slides>10</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1_Custom Design</vt:lpstr>
      <vt:lpstr>Inside pages</vt:lpstr>
      <vt:lpstr>PowerPoint Presentation</vt:lpstr>
      <vt:lpstr>Passport Update</vt:lpstr>
      <vt:lpstr>In-Flight Pre-Passport Projects</vt:lpstr>
      <vt:lpstr>Re-Assessing Delivery Sequence (not delivery dates)</vt:lpstr>
      <vt:lpstr>Next Steps on Longer-Term Plans </vt:lpstr>
      <vt:lpstr>Wrap-up</vt:lpstr>
      <vt:lpstr>Appendix</vt:lpstr>
      <vt:lpstr>Passport Protocol Scope</vt:lpstr>
      <vt:lpstr>RTCTF Items for Future Consideration</vt:lpstr>
      <vt:lpstr>RTCTF Items for Future Consideration (continued)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297</cp:revision>
  <cp:lastPrinted>2016-01-21T20:53:15Z</cp:lastPrinted>
  <dcterms:created xsi:type="dcterms:W3CDTF">2016-01-21T15:20:31Z</dcterms:created>
  <dcterms:modified xsi:type="dcterms:W3CDTF">2021-06-22T19:40:20Z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