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63" r:id="rId6"/>
  </p:sldMasterIdLst>
  <p:notesMasterIdLst>
    <p:notesMasterId r:id="rId16"/>
  </p:notesMasterIdLst>
  <p:handoutMasterIdLst>
    <p:handoutMasterId r:id="rId17"/>
  </p:handoutMasterIdLst>
  <p:sldIdLst>
    <p:sldId id="445" r:id="rId7"/>
    <p:sldId id="463" r:id="rId8"/>
    <p:sldId id="491" r:id="rId9"/>
    <p:sldId id="534" r:id="rId10"/>
    <p:sldId id="537" r:id="rId11"/>
    <p:sldId id="539" r:id="rId12"/>
    <p:sldId id="538" r:id="rId13"/>
    <p:sldId id="454" r:id="rId14"/>
    <p:sldId id="464" r:id="rId1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ickerson, Woody" initials="RW" lastIdx="1" clrIdx="0">
    <p:extLst>
      <p:ext uri="{19B8F6BF-5375-455C-9EA6-DF929625EA0E}">
        <p15:presenceInfo xmlns:p15="http://schemas.microsoft.com/office/powerpoint/2012/main" userId="S-1-5-21-639947351-343809578-3807592339-4404" providerId="AD"/>
      </p:ext>
    </p:extLst>
  </p:cmAuthor>
  <p:cmAuthor id="2" name="Teixeira, Jay" initials="TJ" lastIdx="4" clrIdx="1">
    <p:extLst>
      <p:ext uri="{19B8F6BF-5375-455C-9EA6-DF929625EA0E}">
        <p15:presenceInfo xmlns:p15="http://schemas.microsoft.com/office/powerpoint/2012/main" userId="S-1-5-21-639947351-343809578-3807592339-4441" providerId="AD"/>
      </p:ext>
    </p:extLst>
  </p:cmAuthor>
  <p:cmAuthor id="3" name="Jay Teixeira" initials="JT" lastIdx="2" clrIdx="2">
    <p:extLst>
      <p:ext uri="{19B8F6BF-5375-455C-9EA6-DF929625EA0E}">
        <p15:presenceInfo xmlns:p15="http://schemas.microsoft.com/office/powerpoint/2012/main" userId="e3c21acb6147413a" providerId="Windows Live"/>
      </p:ext>
    </p:extLst>
  </p:cmAuthor>
  <p:cmAuthor id="4" name="Teixeira, Jay" initials="TJ [2]" lastIdx="1" clrIdx="3">
    <p:extLst>
      <p:ext uri="{19B8F6BF-5375-455C-9EA6-DF929625EA0E}">
        <p15:presenceInfo xmlns:p15="http://schemas.microsoft.com/office/powerpoint/2012/main" userId="Teixeira, Jay"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934" autoAdjust="0"/>
    <p:restoredTop sz="90485" autoAdjust="0"/>
  </p:normalViewPr>
  <p:slideViewPr>
    <p:cSldViewPr showGuides="1">
      <p:cViewPr varScale="1">
        <p:scale>
          <a:sx n="102" d="100"/>
          <a:sy n="102" d="100"/>
        </p:scale>
        <p:origin x="438" y="96"/>
      </p:cViewPr>
      <p:guideLst>
        <p:guide orient="horz" pos="2160"/>
        <p:guide pos="3840"/>
      </p:guideLst>
    </p:cSldViewPr>
  </p:slideViewPr>
  <p:notesTextViewPr>
    <p:cViewPr>
      <p:scale>
        <a:sx n="3" d="2"/>
        <a:sy n="3" d="2"/>
      </p:scale>
      <p:origin x="0" y="0"/>
    </p:cViewPr>
  </p:notesTextViewPr>
  <p:notesViewPr>
    <p:cSldViewPr showGuides="1">
      <p:cViewPr varScale="1">
        <p:scale>
          <a:sx n="96" d="100"/>
          <a:sy n="96" d="100"/>
        </p:scale>
        <p:origin x="351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10" Type="http://schemas.openxmlformats.org/officeDocument/2006/relationships/slide" Target="slides/slide4.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6/21/2021</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6/21/2021</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a:t>
            </a:fld>
            <a:endParaRPr lang="en-US"/>
          </a:p>
        </p:txBody>
      </p:sp>
    </p:spTree>
    <p:extLst>
      <p:ext uri="{BB962C8B-B14F-4D97-AF65-F5344CB8AC3E}">
        <p14:creationId xmlns:p14="http://schemas.microsoft.com/office/powerpoint/2010/main" val="18294138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14198639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4402030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39946716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29976546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135108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8</a:t>
            </a:fld>
            <a:endParaRPr lang="en-US"/>
          </a:p>
        </p:txBody>
      </p:sp>
    </p:spTree>
    <p:extLst>
      <p:ext uri="{BB962C8B-B14F-4D97-AF65-F5344CB8AC3E}">
        <p14:creationId xmlns:p14="http://schemas.microsoft.com/office/powerpoint/2010/main" val="16019807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9</a:t>
            </a:fld>
            <a:endParaRPr lang="en-US"/>
          </a:p>
        </p:txBody>
      </p:sp>
    </p:spTree>
    <p:extLst>
      <p:ext uri="{BB962C8B-B14F-4D97-AF65-F5344CB8AC3E}">
        <p14:creationId xmlns:p14="http://schemas.microsoft.com/office/powerpoint/2010/main" val="23491410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3"/>
            <a:ext cx="11277600" cy="570951"/>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1066801"/>
            <a:ext cx="11379200" cy="4853233"/>
          </a:xfrm>
          <a:prstGeom prst="rect">
            <a:avLst/>
          </a:prstGeo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11277600" y="6527884"/>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978964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lvl1pPr>
              <a:defRPr>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6" name="Slide Number Placeholder 5"/>
          <p:cNvSpPr>
            <a:spLocks noGrp="1"/>
          </p:cNvSpPr>
          <p:nvPr>
            <p:ph type="sldNum" sz="quarter" idx="4"/>
          </p:nvPr>
        </p:nvSpPr>
        <p:spPr>
          <a:xfrm>
            <a:off x="11277600" y="6505761"/>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3"/>
            <a:ext cx="11277600" cy="570951"/>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1066801"/>
            <a:ext cx="11379200" cy="4853233"/>
          </a:xfrm>
          <a:prstGeom prst="rect">
            <a:avLst/>
          </a:prstGeo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11277600" y="6527884"/>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790084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777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574829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4308467" y="0"/>
            <a:ext cx="7883533"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62085" y="2876278"/>
            <a:ext cx="3810115"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 id="2147483661"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11277600" y="6527713"/>
            <a:ext cx="812800" cy="296862"/>
          </a:xfrm>
          <a:prstGeom prst="rect">
            <a:avLst/>
          </a:prstGeom>
        </p:spPr>
        <p:txBody>
          <a:bodyPr vert="horz" lIns="91440" tIns="45720" rIns="91440" bIns="45720" rtlCol="0" anchor="ctr"/>
          <a:lstStyle>
            <a:lvl1pPr algn="ctr">
              <a:defRPr sz="1200">
                <a:solidFill>
                  <a:schemeClr val="tx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4308467" y="0"/>
            <a:ext cx="7883533"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2085" y="2876278"/>
            <a:ext cx="3810115" cy="1105445"/>
          </a:xfrm>
          <a:prstGeom prst="rect">
            <a:avLst/>
          </a:prstGeom>
        </p:spPr>
      </p:pic>
    </p:spTree>
    <p:extLst>
      <p:ext uri="{BB962C8B-B14F-4D97-AF65-F5344CB8AC3E}">
        <p14:creationId xmlns:p14="http://schemas.microsoft.com/office/powerpoint/2010/main" val="2754549710"/>
      </p:ext>
    </p:extLst>
  </p:cSld>
  <p:clrMap bg1="lt1" tx1="dk1" bg2="lt2" tx2="dk2" accent1="accent1" accent2="accent2" accent3="accent3" accent4="accent4" accent5="accent5" accent6="accent6" hlink="hlink" folHlink="folHlink"/>
  <p:sldLayoutIdLst>
    <p:sldLayoutId id="2147483664"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6.xml"/><Relationship Id="rId1" Type="http://schemas.openxmlformats.org/officeDocument/2006/relationships/themeOverride" Target="../theme/themeOverride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hyperlink" Target="mailto:ResourceIntegrationDepartment@ercot.com" TargetMode="External"/><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TextBox 6"/>
          <p:cNvSpPr txBox="1"/>
          <p:nvPr/>
        </p:nvSpPr>
        <p:spPr>
          <a:xfrm>
            <a:off x="4936906" y="2413338"/>
            <a:ext cx="5646034" cy="2031325"/>
          </a:xfrm>
          <a:prstGeom prst="rect">
            <a:avLst/>
          </a:prstGeom>
          <a:noFill/>
        </p:spPr>
        <p:txBody>
          <a:bodyPr wrap="square" rtlCol="0">
            <a:spAutoFit/>
          </a:bodyPr>
          <a:lstStyle/>
          <a:p>
            <a:r>
              <a:rPr lang="en-US" b="1" dirty="0"/>
              <a:t>Resource Integration Topics </a:t>
            </a:r>
          </a:p>
          <a:p>
            <a:endParaRPr lang="en-US" dirty="0"/>
          </a:p>
          <a:p>
            <a:r>
              <a:rPr lang="en-US" dirty="0"/>
              <a:t>Jay Teixeira</a:t>
            </a:r>
          </a:p>
          <a:p>
            <a:endParaRPr lang="en-US" dirty="0"/>
          </a:p>
          <a:p>
            <a:r>
              <a:rPr lang="en-US" dirty="0"/>
              <a:t>ERCOT</a:t>
            </a:r>
          </a:p>
          <a:p>
            <a:r>
              <a:rPr lang="en-US" dirty="0"/>
              <a:t>Resource Integration </a:t>
            </a:r>
            <a:r>
              <a:rPr lang="en-US" dirty="0" smtClean="0"/>
              <a:t>Working Group</a:t>
            </a:r>
            <a:r>
              <a:rPr lang="en-US" b="1" dirty="0" smtClean="0"/>
              <a:t> </a:t>
            </a:r>
            <a:endParaRPr lang="en-US" b="1" dirty="0"/>
          </a:p>
          <a:p>
            <a:r>
              <a:rPr lang="en-US" dirty="0" smtClean="0"/>
              <a:t>June 22, 2021</a:t>
            </a:r>
            <a:endParaRPr lang="en-US" dirty="0"/>
          </a:p>
        </p:txBody>
      </p:sp>
    </p:spTree>
    <p:extLst>
      <p:ext uri="{BB962C8B-B14F-4D97-AF65-F5344CB8AC3E}">
        <p14:creationId xmlns:p14="http://schemas.microsoft.com/office/powerpoint/2010/main" val="3872258217"/>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Quarterly Stability Assessment (QSA) </a:t>
            </a:r>
            <a:br>
              <a:rPr lang="en-US" dirty="0"/>
            </a:br>
            <a:endParaRPr lang="en-US" dirty="0"/>
          </a:p>
        </p:txBody>
      </p:sp>
      <p:sp>
        <p:nvSpPr>
          <p:cNvPr id="3" name="Content Placeholder 2"/>
          <p:cNvSpPr>
            <a:spLocks noGrp="1"/>
          </p:cNvSpPr>
          <p:nvPr>
            <p:ph idx="1"/>
          </p:nvPr>
        </p:nvSpPr>
        <p:spPr>
          <a:xfrm>
            <a:off x="406400" y="1066801"/>
            <a:ext cx="11379200" cy="5562599"/>
          </a:xfrm>
        </p:spPr>
        <p:txBody>
          <a:bodyPr/>
          <a:lstStyle/>
          <a:p>
            <a:pPr marL="0" indent="0">
              <a:buNone/>
            </a:pPr>
            <a:r>
              <a:rPr lang="en-US" dirty="0"/>
              <a:t>Planning Guide 5.9</a:t>
            </a:r>
          </a:p>
          <a:p>
            <a:r>
              <a:rPr lang="en-US" sz="2800" dirty="0"/>
              <a:t>Next Deadline for QSA</a:t>
            </a:r>
          </a:p>
          <a:p>
            <a:pPr marL="0" indent="0">
              <a:buNone/>
            </a:pPr>
            <a:endParaRPr lang="en-US" sz="2800" dirty="0"/>
          </a:p>
          <a:p>
            <a:pPr marL="0" indent="0">
              <a:buNone/>
            </a:pPr>
            <a:endParaRPr lang="en-US" sz="2800" dirty="0"/>
          </a:p>
          <a:p>
            <a:pPr marL="0" indent="0">
              <a:buNone/>
            </a:pPr>
            <a:endParaRPr lang="en-US" sz="2800" dirty="0"/>
          </a:p>
          <a:p>
            <a:pPr marL="0" indent="0">
              <a:buNone/>
            </a:pPr>
            <a:endParaRPr lang="en-US" sz="2800" dirty="0"/>
          </a:p>
          <a:p>
            <a:endParaRPr lang="en-US" sz="2800" dirty="0"/>
          </a:p>
          <a:p>
            <a:endParaRPr lang="en-US" sz="2800" dirty="0"/>
          </a:p>
          <a:p>
            <a:r>
              <a:rPr lang="en-US" sz="2800" dirty="0"/>
              <a:t>If a GINR is not included in QSA, its Initial Synchronization date will be automatically delayed to the next quarter </a:t>
            </a:r>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673347588"/>
              </p:ext>
            </p:extLst>
          </p:nvPr>
        </p:nvGraphicFramePr>
        <p:xfrm>
          <a:off x="2209800" y="2362200"/>
          <a:ext cx="7467600" cy="2519680"/>
        </p:xfrm>
        <a:graphic>
          <a:graphicData uri="http://schemas.openxmlformats.org/drawingml/2006/table">
            <a:tbl>
              <a:tblPr firstRow="1" firstCol="1" bandRow="1">
                <a:tableStyleId>{5C22544A-7EE6-4342-B048-85BDC9FD1C3A}</a:tableStyleId>
              </a:tblPr>
              <a:tblGrid>
                <a:gridCol w="2489200">
                  <a:extLst>
                    <a:ext uri="{9D8B030D-6E8A-4147-A177-3AD203B41FA5}">
                      <a16:colId xmlns="" xmlns:a16="http://schemas.microsoft.com/office/drawing/2014/main" val="20000"/>
                    </a:ext>
                  </a:extLst>
                </a:gridCol>
                <a:gridCol w="2489200">
                  <a:extLst>
                    <a:ext uri="{9D8B030D-6E8A-4147-A177-3AD203B41FA5}">
                      <a16:colId xmlns="" xmlns:a16="http://schemas.microsoft.com/office/drawing/2014/main" val="20001"/>
                    </a:ext>
                  </a:extLst>
                </a:gridCol>
                <a:gridCol w="2489200">
                  <a:extLst>
                    <a:ext uri="{9D8B030D-6E8A-4147-A177-3AD203B41FA5}">
                      <a16:colId xmlns="" xmlns:a16="http://schemas.microsoft.com/office/drawing/2014/main" val="20002"/>
                    </a:ext>
                  </a:extLst>
                </a:gridCol>
              </a:tblGrid>
              <a:tr h="71120">
                <a:tc>
                  <a:txBody>
                    <a:bodyPr/>
                    <a:lstStyle/>
                    <a:p>
                      <a:pPr marL="0" marR="0">
                        <a:spcBef>
                          <a:spcPts val="0"/>
                        </a:spcBef>
                        <a:spcAft>
                          <a:spcPts val="0"/>
                        </a:spcAft>
                      </a:pPr>
                      <a:r>
                        <a:rPr lang="en-US" sz="1200" dirty="0">
                          <a:effectLst/>
                        </a:rPr>
                        <a:t>All-Inclusive Generation Resource Initial Synchronization Date</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Last Day for an IE to meet prerequisites as listed in paragraph (4) below</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Completion of Quarterly Stability Assessment</a:t>
                      </a:r>
                      <a:endParaRPr lang="en-US"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 xmlns:a16="http://schemas.microsoft.com/office/drawing/2014/main" val="10000"/>
                  </a:ext>
                </a:extLst>
              </a:tr>
              <a:tr h="492760">
                <a:tc>
                  <a:txBody>
                    <a:bodyPr/>
                    <a:lstStyle/>
                    <a:p>
                      <a:pPr marL="0" marR="0">
                        <a:spcBef>
                          <a:spcPts val="0"/>
                        </a:spcBef>
                        <a:spcAft>
                          <a:spcPts val="0"/>
                        </a:spcAft>
                      </a:pPr>
                      <a:r>
                        <a:rPr lang="en-US" sz="1200">
                          <a:effectLst/>
                        </a:rPr>
                        <a:t>Upcoming January, February, March</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August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End of October</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 xmlns:a16="http://schemas.microsoft.com/office/drawing/2014/main" val="10001"/>
                  </a:ext>
                </a:extLst>
              </a:tr>
              <a:tr h="492760">
                <a:tc>
                  <a:txBody>
                    <a:bodyPr/>
                    <a:lstStyle/>
                    <a:p>
                      <a:pPr marL="0" marR="0">
                        <a:spcBef>
                          <a:spcPts val="0"/>
                        </a:spcBef>
                        <a:spcAft>
                          <a:spcPts val="0"/>
                        </a:spcAft>
                      </a:pPr>
                      <a:r>
                        <a:rPr lang="en-US" sz="1200">
                          <a:effectLst/>
                        </a:rPr>
                        <a:t>Upcoming April, May, June</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Prior November 1</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End of January</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 xmlns:a16="http://schemas.microsoft.com/office/drawing/2014/main" val="10002"/>
                  </a:ext>
                </a:extLst>
              </a:tr>
              <a:tr h="492760">
                <a:tc>
                  <a:txBody>
                    <a:bodyPr/>
                    <a:lstStyle/>
                    <a:p>
                      <a:pPr marL="0" marR="0">
                        <a:spcBef>
                          <a:spcPts val="0"/>
                        </a:spcBef>
                        <a:spcAft>
                          <a:spcPts val="0"/>
                        </a:spcAft>
                      </a:pPr>
                      <a:r>
                        <a:rPr lang="en-US" sz="1200">
                          <a:effectLst/>
                        </a:rPr>
                        <a:t>Upcoming July, August, September</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February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End of April</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 xmlns:a16="http://schemas.microsoft.com/office/drawing/2014/main" val="10003"/>
                  </a:ext>
                </a:extLst>
              </a:tr>
              <a:tr h="492760">
                <a:tc>
                  <a:txBody>
                    <a:bodyPr/>
                    <a:lstStyle/>
                    <a:p>
                      <a:pPr marL="0" marR="0">
                        <a:spcBef>
                          <a:spcPts val="0"/>
                        </a:spcBef>
                        <a:spcAft>
                          <a:spcPts val="0"/>
                        </a:spcAft>
                      </a:pPr>
                      <a:r>
                        <a:rPr lang="en-US" sz="1200">
                          <a:effectLst/>
                        </a:rPr>
                        <a:t>Upcoming October, November, December</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May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End of July</a:t>
                      </a:r>
                      <a:endParaRPr lang="en-US"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 xmlns:a16="http://schemas.microsoft.com/office/drawing/2014/main" val="10004"/>
                  </a:ext>
                </a:extLst>
              </a:tr>
            </a:tbl>
          </a:graphicData>
        </a:graphic>
      </p:graphicFrame>
      <p:sp>
        <p:nvSpPr>
          <p:cNvPr id="6" name="Right Arrow 5"/>
          <p:cNvSpPr/>
          <p:nvPr/>
        </p:nvSpPr>
        <p:spPr>
          <a:xfrm>
            <a:off x="1231392" y="2895600"/>
            <a:ext cx="978408" cy="48463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999319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Quarterly Stability Assessment (QSA) </a:t>
            </a:r>
            <a:br>
              <a:rPr lang="en-US" dirty="0"/>
            </a:br>
            <a:endParaRPr lang="en-US" dirty="0"/>
          </a:p>
        </p:txBody>
      </p:sp>
      <p:sp>
        <p:nvSpPr>
          <p:cNvPr id="3" name="Content Placeholder 2"/>
          <p:cNvSpPr>
            <a:spLocks noGrp="1"/>
          </p:cNvSpPr>
          <p:nvPr>
            <p:ph idx="1"/>
          </p:nvPr>
        </p:nvSpPr>
        <p:spPr>
          <a:xfrm>
            <a:off x="508000" y="795995"/>
            <a:ext cx="11379200" cy="5833405"/>
          </a:xfrm>
        </p:spPr>
        <p:txBody>
          <a:bodyPr/>
          <a:lstStyle/>
          <a:p>
            <a:pPr marL="0" indent="0">
              <a:buNone/>
            </a:pPr>
            <a:r>
              <a:rPr lang="en-US" dirty="0"/>
              <a:t>Planning Guide 5.9, Quarterly Stability Assessment</a:t>
            </a:r>
          </a:p>
          <a:p>
            <a:r>
              <a:rPr lang="en-US" sz="2800" dirty="0"/>
              <a:t>Issue’s seen in previous QSA’s</a:t>
            </a:r>
          </a:p>
          <a:p>
            <a:pPr lvl="1"/>
            <a:r>
              <a:rPr lang="en-US" sz="2400" dirty="0"/>
              <a:t>10 day comment period for FIS</a:t>
            </a:r>
          </a:p>
          <a:p>
            <a:pPr lvl="2"/>
            <a:r>
              <a:rPr lang="en-US" sz="2000" dirty="0"/>
              <a:t>Needs to be complete before QSA deadline</a:t>
            </a:r>
          </a:p>
          <a:p>
            <a:pPr lvl="2"/>
            <a:r>
              <a:rPr lang="en-US" sz="2000" dirty="0"/>
              <a:t>TSPs need to plan for it</a:t>
            </a:r>
          </a:p>
          <a:p>
            <a:pPr lvl="1"/>
            <a:r>
              <a:rPr lang="en-US" sz="2400" dirty="0"/>
              <a:t>Dynamic Model Review</a:t>
            </a:r>
          </a:p>
          <a:p>
            <a:pPr lvl="2"/>
            <a:r>
              <a:rPr lang="en-US" sz="2000" dirty="0"/>
              <a:t>Dependent on FIS Stability study</a:t>
            </a:r>
          </a:p>
          <a:p>
            <a:pPr lvl="2"/>
            <a:r>
              <a:rPr lang="en-US" sz="2000" dirty="0"/>
              <a:t>Need to meet PG 6.9 15 to 30 days prior to QSA deadline</a:t>
            </a:r>
          </a:p>
          <a:p>
            <a:r>
              <a:rPr lang="en-US" sz="2800" dirty="0"/>
              <a:t>PSSE Model Quality </a:t>
            </a:r>
            <a:r>
              <a:rPr lang="en-US" sz="2800"/>
              <a:t>Test </a:t>
            </a:r>
            <a:r>
              <a:rPr lang="en-US" sz="2800" smtClean="0"/>
              <a:t>Required</a:t>
            </a:r>
          </a:p>
          <a:p>
            <a:r>
              <a:rPr lang="en-US" sz="2800" smtClean="0"/>
              <a:t>PSCAD Model Quality Test and Unit Model Validation required for </a:t>
            </a:r>
            <a:r>
              <a:rPr lang="en-US" sz="2800" smtClean="0">
                <a:solidFill>
                  <a:srgbClr val="FF0000"/>
                </a:solidFill>
              </a:rPr>
              <a:t>August 1, 2021 </a:t>
            </a:r>
            <a:r>
              <a:rPr lang="en-US" sz="2800" smtClean="0"/>
              <a:t>QSA</a:t>
            </a:r>
            <a:endParaRPr lang="en-US" sz="2800" dirty="0"/>
          </a:p>
          <a:p>
            <a:r>
              <a:rPr lang="en-US" sz="2800" dirty="0"/>
              <a:t>TSAT Model </a:t>
            </a:r>
            <a:r>
              <a:rPr lang="en-US" sz="2800" dirty="0" smtClean="0"/>
              <a:t>Required – If PSSE model is UDM, then TSAT model should be UDM </a:t>
            </a:r>
            <a:r>
              <a:rPr lang="en-US" sz="2800" dirty="0" smtClean="0">
                <a:solidFill>
                  <a:srgbClr val="FF0000"/>
                </a:solidFill>
              </a:rPr>
              <a:t>by November 1, 2021</a:t>
            </a:r>
            <a:r>
              <a:rPr lang="en-US" sz="2800" dirty="0" smtClean="0"/>
              <a:t>.</a:t>
            </a:r>
            <a:endParaRPr lang="en-US" sz="28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dirty="0"/>
          </a:p>
        </p:txBody>
      </p:sp>
    </p:spTree>
    <p:extLst>
      <p:ext uri="{BB962C8B-B14F-4D97-AF65-F5344CB8AC3E}">
        <p14:creationId xmlns:p14="http://schemas.microsoft.com/office/powerpoint/2010/main" val="3241044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GINR Time Line (Fastest)</a:t>
            </a:r>
          </a:p>
        </p:txBody>
      </p:sp>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dirty="0"/>
          </a:p>
        </p:txBody>
      </p:sp>
      <p:pic>
        <p:nvPicPr>
          <p:cNvPr id="8" name="Content Placeholder 7"/>
          <p:cNvPicPr>
            <a:picLocks noGrp="1" noChangeAspect="1"/>
          </p:cNvPicPr>
          <p:nvPr>
            <p:ph idx="1"/>
          </p:nvPr>
        </p:nvPicPr>
        <p:blipFill>
          <a:blip r:embed="rId2"/>
          <a:stretch>
            <a:fillRect/>
          </a:stretch>
        </p:blipFill>
        <p:spPr>
          <a:xfrm>
            <a:off x="1676400" y="777712"/>
            <a:ext cx="8001000" cy="6083467"/>
          </a:xfrm>
          <a:prstGeom prst="rect">
            <a:avLst/>
          </a:prstGeom>
        </p:spPr>
      </p:pic>
    </p:spTree>
    <p:extLst>
      <p:ext uri="{BB962C8B-B14F-4D97-AF65-F5344CB8AC3E}">
        <p14:creationId xmlns:p14="http://schemas.microsoft.com/office/powerpoint/2010/main" val="33351589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smtClean="0"/>
              <a:t>Recent Issues</a:t>
            </a:r>
            <a:endParaRPr lang="en-US" dirty="0"/>
          </a:p>
        </p:txBody>
      </p:sp>
      <p:sp>
        <p:nvSpPr>
          <p:cNvPr id="3" name="Content Placeholder 2"/>
          <p:cNvSpPr>
            <a:spLocks noGrp="1"/>
          </p:cNvSpPr>
          <p:nvPr>
            <p:ph idx="1"/>
          </p:nvPr>
        </p:nvSpPr>
        <p:spPr>
          <a:xfrm>
            <a:off x="533400" y="901441"/>
            <a:ext cx="10134600" cy="5638800"/>
          </a:xfrm>
        </p:spPr>
        <p:txBody>
          <a:bodyPr/>
          <a:lstStyle/>
          <a:p>
            <a:r>
              <a:rPr lang="en-US" sz="2800" dirty="0" smtClean="0"/>
              <a:t>VSS Tests</a:t>
            </a:r>
          </a:p>
          <a:p>
            <a:pPr lvl="1"/>
            <a:r>
              <a:rPr lang="en-US" sz="2400" dirty="0" smtClean="0"/>
              <a:t>Very low margin at MW4 point</a:t>
            </a:r>
          </a:p>
          <a:p>
            <a:pPr lvl="1"/>
            <a:r>
              <a:rPr lang="en-US" sz="2400" dirty="0" smtClean="0"/>
              <a:t>Shunt devices can only make up losses</a:t>
            </a:r>
          </a:p>
          <a:p>
            <a:pPr lvl="1"/>
            <a:r>
              <a:rPr lang="en-US" sz="2400" dirty="0" smtClean="0"/>
              <a:t>Enter losses in latest reactive </a:t>
            </a:r>
            <a:r>
              <a:rPr lang="en-US" sz="2400" smtClean="0"/>
              <a:t>test template</a:t>
            </a:r>
          </a:p>
          <a:p>
            <a:r>
              <a:rPr lang="en-US" sz="2800"/>
              <a:t>Self-Limiting Facilities</a:t>
            </a:r>
            <a:endParaRPr lang="en-US" sz="2800" dirty="0"/>
          </a:p>
          <a:p>
            <a:pPr lvl="1"/>
            <a:r>
              <a:rPr lang="en-US" smtClean="0"/>
              <a:t>Accepting </a:t>
            </a:r>
          </a:p>
          <a:p>
            <a:pPr lvl="1"/>
            <a:r>
              <a:rPr lang="en-US"/>
              <a:t>B</a:t>
            </a:r>
            <a:r>
              <a:rPr lang="en-US" smtClean="0"/>
              <a:t>e aware of Jan 1, 2023 possible slippage</a:t>
            </a:r>
            <a:endParaRPr lang="en-US"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5</a:t>
            </a:fld>
            <a:endParaRPr lang="en-US">
              <a:solidFill>
                <a:prstClr val="black">
                  <a:tint val="75000"/>
                </a:prstClr>
              </a:solidFill>
            </a:endParaRPr>
          </a:p>
        </p:txBody>
      </p:sp>
    </p:spTree>
    <p:extLst>
      <p:ext uri="{BB962C8B-B14F-4D97-AF65-F5344CB8AC3E}">
        <p14:creationId xmlns:p14="http://schemas.microsoft.com/office/powerpoint/2010/main" val="23190520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smtClean="0"/>
              <a:t>Battery Registration	</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6</a:t>
            </a:fld>
            <a:endParaRPr lang="en-US">
              <a:solidFill>
                <a:prstClr val="black">
                  <a:tint val="75000"/>
                </a:prstClr>
              </a:solidFill>
            </a:endParaRPr>
          </a:p>
        </p:txBody>
      </p:sp>
      <p:sp>
        <p:nvSpPr>
          <p:cNvPr id="9" name="TextBox 8"/>
          <p:cNvSpPr txBox="1"/>
          <p:nvPr/>
        </p:nvSpPr>
        <p:spPr>
          <a:xfrm>
            <a:off x="531631" y="997853"/>
            <a:ext cx="11663833" cy="1477328"/>
          </a:xfrm>
          <a:prstGeom prst="rect">
            <a:avLst/>
          </a:prstGeom>
          <a:noFill/>
        </p:spPr>
        <p:txBody>
          <a:bodyPr wrap="square" rtlCol="0">
            <a:spAutoFit/>
          </a:bodyPr>
          <a:lstStyle/>
          <a:p>
            <a:r>
              <a:rPr lang="en-US" dirty="0"/>
              <a:t>Protocol 16.5(6) says</a:t>
            </a:r>
          </a:p>
          <a:p>
            <a:r>
              <a:rPr lang="en-US" dirty="0"/>
              <a:t> </a:t>
            </a:r>
          </a:p>
          <a:p>
            <a:pPr marL="747713" indent="-747713" defTabSz="2005013"/>
            <a:r>
              <a:rPr lang="en-US" dirty="0"/>
              <a:t>(6)        A Resource Entity representing an Energy Storage Resource (ESR) shall register the ESR as both a Generation Resource and a Controllable Load Resource.</a:t>
            </a:r>
          </a:p>
          <a:p>
            <a:endParaRPr lang="en-US" dirty="0"/>
          </a:p>
        </p:txBody>
      </p:sp>
      <p:sp>
        <p:nvSpPr>
          <p:cNvPr id="11" name="TextBox 10"/>
          <p:cNvSpPr txBox="1"/>
          <p:nvPr/>
        </p:nvSpPr>
        <p:spPr>
          <a:xfrm>
            <a:off x="531631" y="2523765"/>
            <a:ext cx="11049000" cy="1477328"/>
          </a:xfrm>
          <a:prstGeom prst="rect">
            <a:avLst/>
          </a:prstGeom>
          <a:solidFill>
            <a:schemeClr val="bg2">
              <a:lumMod val="85000"/>
            </a:schemeClr>
          </a:solidFill>
        </p:spPr>
        <p:txBody>
          <a:bodyPr wrap="square" rtlCol="0">
            <a:spAutoFit/>
          </a:bodyPr>
          <a:lstStyle/>
          <a:p>
            <a:r>
              <a:rPr lang="en-US" b="1" i="1" dirty="0"/>
              <a:t>[NPRR1002:  Replace paragraph (6) above with the following upon system implementation:] </a:t>
            </a:r>
          </a:p>
          <a:p>
            <a:pPr marL="800100" indent="-800100"/>
            <a:r>
              <a:rPr lang="en-US" dirty="0"/>
              <a:t>(6)         </a:t>
            </a:r>
            <a:r>
              <a:rPr lang="en-US" dirty="0" smtClean="0"/>
              <a:t>A </a:t>
            </a:r>
            <a:r>
              <a:rPr lang="en-US" dirty="0"/>
              <a:t>Resource Entity representing an ESR shall register the ESR as an ESR.  ERCOT systems, including the Energy and Market Management System (EMMS) and Settlement system, shall continue to treat the ESR as both a Generation Resource and a Controllable Load Resource until such time as all ERCOT systems are capable of treating an ESR as a single Resource.</a:t>
            </a:r>
            <a:endParaRPr lang="en-US" dirty="0"/>
          </a:p>
        </p:txBody>
      </p:sp>
      <p:sp>
        <p:nvSpPr>
          <p:cNvPr id="12" name="TextBox 11"/>
          <p:cNvSpPr txBox="1"/>
          <p:nvPr/>
        </p:nvSpPr>
        <p:spPr>
          <a:xfrm>
            <a:off x="544883" y="4367991"/>
            <a:ext cx="10174580" cy="2308324"/>
          </a:xfrm>
          <a:prstGeom prst="rect">
            <a:avLst/>
          </a:prstGeom>
          <a:noFill/>
        </p:spPr>
        <p:txBody>
          <a:bodyPr wrap="none" rtlCol="0">
            <a:spAutoFit/>
          </a:bodyPr>
          <a:lstStyle/>
          <a:p>
            <a:r>
              <a:rPr lang="en-US" dirty="0" smtClean="0"/>
              <a:t>NPRR 1002 is part of Passport and will not be implemented at a TBD point sometime after 2024</a:t>
            </a:r>
          </a:p>
          <a:p>
            <a:endParaRPr lang="en-US" dirty="0"/>
          </a:p>
          <a:p>
            <a:r>
              <a:rPr lang="en-US" dirty="0" smtClean="0"/>
              <a:t>Batteries will continue to be treated as GR for interconnection process and commissioning testing.</a:t>
            </a:r>
          </a:p>
          <a:p>
            <a:pPr marL="742950" lvl="1" indent="-285750">
              <a:buFont typeface="Arial" panose="020B0604020202020204" pitchFamily="34" charset="0"/>
              <a:buChar char="•"/>
            </a:pPr>
            <a:r>
              <a:rPr lang="en-US" dirty="0" smtClean="0"/>
              <a:t>Charging mode will not be part of AVR and VSS tests for now</a:t>
            </a:r>
          </a:p>
          <a:p>
            <a:pPr marL="742950" lvl="1" indent="-285750">
              <a:buFont typeface="Arial" panose="020B0604020202020204" pitchFamily="34" charset="0"/>
              <a:buChar char="•"/>
            </a:pPr>
            <a:r>
              <a:rPr lang="en-US" dirty="0" smtClean="0"/>
              <a:t>Capability should exist since protocol requirements written</a:t>
            </a:r>
          </a:p>
          <a:p>
            <a:pPr marL="742950" lvl="1" indent="-285750">
              <a:buFont typeface="Arial" panose="020B0604020202020204" pitchFamily="34" charset="0"/>
              <a:buChar char="•"/>
            </a:pPr>
            <a:r>
              <a:rPr lang="en-US" dirty="0" smtClean="0"/>
              <a:t>Charging mode reactive capability could be tested at next AVR or reactive verification test</a:t>
            </a:r>
          </a:p>
          <a:p>
            <a:pPr marL="742950" lvl="1" indent="-285750">
              <a:buFont typeface="Arial" panose="020B0604020202020204" pitchFamily="34" charset="0"/>
              <a:buChar char="•"/>
            </a:pPr>
            <a:endParaRPr lang="en-US" dirty="0" smtClean="0"/>
          </a:p>
          <a:p>
            <a:pPr marL="742950" lvl="1" indent="-285750">
              <a:buFont typeface="Arial" panose="020B0604020202020204" pitchFamily="34" charset="0"/>
              <a:buChar char="•"/>
            </a:pPr>
            <a:endParaRPr lang="en-US" dirty="0"/>
          </a:p>
        </p:txBody>
      </p:sp>
    </p:spTree>
    <p:extLst>
      <p:ext uri="{BB962C8B-B14F-4D97-AF65-F5344CB8AC3E}">
        <p14:creationId xmlns:p14="http://schemas.microsoft.com/office/powerpoint/2010/main" val="8581580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a:t>Active </a:t>
            </a:r>
            <a:r>
              <a:rPr lang="en-US" dirty="0" smtClean="0"/>
              <a:t>RR’s</a:t>
            </a:r>
            <a:endParaRPr lang="en-US" dirty="0"/>
          </a:p>
        </p:txBody>
      </p:sp>
      <p:sp>
        <p:nvSpPr>
          <p:cNvPr id="3" name="Content Placeholder 2"/>
          <p:cNvSpPr>
            <a:spLocks noGrp="1"/>
          </p:cNvSpPr>
          <p:nvPr>
            <p:ph idx="1"/>
          </p:nvPr>
        </p:nvSpPr>
        <p:spPr>
          <a:xfrm>
            <a:off x="533400" y="901441"/>
            <a:ext cx="10134600" cy="5638800"/>
          </a:xfrm>
        </p:spPr>
        <p:txBody>
          <a:bodyPr/>
          <a:lstStyle/>
          <a:p>
            <a:r>
              <a:rPr lang="en-US" sz="2800" dirty="0" smtClean="0"/>
              <a:t>RRGRR028, submitted by John Karlik on behalf of the SPWG on December 23, 2020, </a:t>
            </a:r>
            <a:r>
              <a:rPr lang="en-US" sz="2800" dirty="0"/>
              <a:t>Transformer Impedance </a:t>
            </a:r>
            <a:r>
              <a:rPr lang="en-US" sz="2800" dirty="0" smtClean="0"/>
              <a:t>Clarifications. </a:t>
            </a:r>
            <a:r>
              <a:rPr lang="en-US" sz="2800" b="1" dirty="0" smtClean="0"/>
              <a:t>ROS approved 06/03/2021.  Next at TAC. </a:t>
            </a:r>
          </a:p>
          <a:p>
            <a:r>
              <a:rPr lang="en-US" sz="2800" dirty="0" smtClean="0"/>
              <a:t>PGRR091, FIS Application Completion 60-Day Limit.  Approved at ROS on June 3, 2021.  </a:t>
            </a:r>
            <a:r>
              <a:rPr lang="en-US" sz="2800" b="1" dirty="0" smtClean="0"/>
              <a:t>Next IA review at ROS</a:t>
            </a:r>
            <a:r>
              <a:rPr lang="en-US" sz="2800" dirty="0" smtClean="0"/>
              <a:t>.</a:t>
            </a:r>
          </a:p>
          <a:p>
            <a:r>
              <a:rPr lang="en-US" sz="2800" dirty="0" smtClean="0"/>
              <a:t>NOGRR223, </a:t>
            </a:r>
            <a:r>
              <a:rPr lang="en-US" sz="2800" dirty="0"/>
              <a:t>Add Phasor Measurement Recording Equipment Requirement to Modified Generating Facilities in Interconnection </a:t>
            </a:r>
            <a:r>
              <a:rPr lang="en-US" sz="2800" dirty="0" smtClean="0"/>
              <a:t>Process</a:t>
            </a:r>
            <a:r>
              <a:rPr lang="en-US" sz="2800" smtClean="0"/>
              <a:t>.  </a:t>
            </a:r>
            <a:r>
              <a:rPr lang="en-US" sz="2800" b="1" smtClean="0"/>
              <a:t>Remains tabled </a:t>
            </a:r>
            <a:r>
              <a:rPr lang="en-US" sz="2800" b="1" dirty="0" smtClean="0"/>
              <a:t>at OWG</a:t>
            </a:r>
            <a:r>
              <a:rPr lang="en-US" sz="2800" dirty="0" smtClean="0"/>
              <a:t>.</a:t>
            </a:r>
          </a:p>
          <a:p>
            <a:r>
              <a:rPr lang="en-US" sz="2800" dirty="0"/>
              <a:t>NOGRR227, Add Phasor Measurement Recording Equipment Location for Main Power Transformer for Intermittent Renewable Resource (IRR</a:t>
            </a:r>
            <a:r>
              <a:rPr lang="en-US" sz="2800" smtClean="0"/>
              <a:t>).  </a:t>
            </a:r>
            <a:r>
              <a:rPr lang="en-US" sz="2800" b="1" smtClean="0"/>
              <a:t>OWG consensus back to ROS</a:t>
            </a:r>
            <a:r>
              <a:rPr lang="en-US" sz="2800" smtClean="0"/>
              <a:t>.</a:t>
            </a:r>
            <a:endParaRPr lang="en-US" sz="28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7</a:t>
            </a:fld>
            <a:endParaRPr lang="en-US">
              <a:solidFill>
                <a:prstClr val="black">
                  <a:tint val="75000"/>
                </a:prstClr>
              </a:solidFill>
            </a:endParaRPr>
          </a:p>
        </p:txBody>
      </p:sp>
    </p:spTree>
    <p:extLst>
      <p:ext uri="{BB962C8B-B14F-4D97-AF65-F5344CB8AC3E}">
        <p14:creationId xmlns:p14="http://schemas.microsoft.com/office/powerpoint/2010/main" val="960306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9753600" cy="670718"/>
          </a:xfrm>
        </p:spPr>
        <p:txBody>
          <a:bodyPr/>
          <a:lstStyle/>
          <a:p>
            <a:r>
              <a:rPr lang="en-US" dirty="0"/>
              <a:t>Other contact information</a:t>
            </a:r>
          </a:p>
        </p:txBody>
      </p:sp>
      <p:sp>
        <p:nvSpPr>
          <p:cNvPr id="3" name="Content Placeholder 2"/>
          <p:cNvSpPr>
            <a:spLocks noGrp="1"/>
          </p:cNvSpPr>
          <p:nvPr>
            <p:ph idx="1"/>
          </p:nvPr>
        </p:nvSpPr>
        <p:spPr>
          <a:xfrm>
            <a:off x="609600" y="1143000"/>
            <a:ext cx="8534400" cy="4511040"/>
          </a:xfrm>
        </p:spPr>
        <p:txBody>
          <a:bodyPr/>
          <a:lstStyle/>
          <a:p>
            <a:r>
              <a:rPr lang="en-US" dirty="0">
                <a:hlinkClick r:id="rId3"/>
              </a:rPr>
              <a:t>ResourceIntegrationDepartment@ercot.com</a:t>
            </a:r>
            <a:r>
              <a:rPr lang="en-US" dirty="0"/>
              <a:t> is distribution list for Resource Integration </a:t>
            </a:r>
            <a:r>
              <a:rPr lang="en-US" dirty="0" smtClean="0"/>
              <a:t>department</a:t>
            </a:r>
          </a:p>
          <a:p>
            <a:r>
              <a:rPr lang="en-US" dirty="0" smtClean="0"/>
              <a:t>Mailing List</a:t>
            </a:r>
          </a:p>
          <a:p>
            <a:pPr lvl="1"/>
            <a:r>
              <a:rPr lang="en-US" sz="2400" dirty="0" smtClean="0"/>
              <a:t>RESOURCE_INTEGRATION@LISTS.ERCOT.COM</a:t>
            </a:r>
            <a:endParaRPr lang="en-US" sz="24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8</a:t>
            </a:fld>
            <a:endParaRPr lang="en-US"/>
          </a:p>
        </p:txBody>
      </p:sp>
    </p:spTree>
    <p:extLst>
      <p:ext uri="{BB962C8B-B14F-4D97-AF65-F5344CB8AC3E}">
        <p14:creationId xmlns:p14="http://schemas.microsoft.com/office/powerpoint/2010/main" val="33040181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Questions?</a:t>
            </a:r>
          </a:p>
        </p:txBody>
      </p:sp>
      <p:sp>
        <p:nvSpPr>
          <p:cNvPr id="3" name="Subtitle 2"/>
          <p:cNvSpPr>
            <a:spLocks noGrp="1"/>
          </p:cNvSpPr>
          <p:nvPr>
            <p:ph type="subTitle" idx="1"/>
          </p:nvPr>
        </p:nvSpPr>
        <p:spPr/>
        <p:txBody>
          <a:bodyPr/>
          <a:lstStyle/>
          <a:p>
            <a:r>
              <a:rPr lang="en-US" dirty="0"/>
              <a:t>Thank you!</a:t>
            </a:r>
          </a:p>
        </p:txBody>
      </p:sp>
      <p:pic>
        <p:nvPicPr>
          <p:cNvPr id="4" name="Picture 3"/>
          <p:cNvPicPr>
            <a:picLocks noChangeAspect="1"/>
          </p:cNvPicPr>
          <p:nvPr/>
        </p:nvPicPr>
        <p:blipFill>
          <a:blip r:embed="rId3"/>
          <a:stretch>
            <a:fillRect/>
          </a:stretch>
        </p:blipFill>
        <p:spPr>
          <a:xfrm>
            <a:off x="3124200" y="938274"/>
            <a:ext cx="5517497" cy="4624326"/>
          </a:xfrm>
          <a:prstGeom prst="rect">
            <a:avLst/>
          </a:prstGeom>
        </p:spPr>
      </p:pic>
    </p:spTree>
    <p:extLst>
      <p:ext uri="{BB962C8B-B14F-4D97-AF65-F5344CB8AC3E}">
        <p14:creationId xmlns:p14="http://schemas.microsoft.com/office/powerpoint/2010/main" val="3994861263"/>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Inside pages">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9D3683894B5264EB8E83338F6BA777E" ma:contentTypeVersion="0" ma:contentTypeDescription="Create a new document." ma:contentTypeScope="" ma:versionID="6d9fae79e75f4a0e2854e81853c40662">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163D459-1C05-483F-85D1-C9E478EC32CC}">
  <ds:schemaRefs>
    <ds:schemaRef ds:uri="http://purl.org/dc/terms/"/>
    <ds:schemaRef ds:uri="http://schemas.openxmlformats.org/package/2006/metadata/core-properties"/>
    <ds:schemaRef ds:uri="http://schemas.microsoft.com/office/2006/documentManagement/types"/>
    <ds:schemaRef ds:uri="c34af464-7aa1-4edd-9be4-83dffc1cb926"/>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D6933135-FA74-4199-91D5-29F71F2AA50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9968CB8-5FF8-44D7-A459-A3FC34AC4F7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61721</TotalTime>
  <Words>475</Words>
  <Application>Microsoft Office PowerPoint</Application>
  <PresentationFormat>Widescreen</PresentationFormat>
  <Paragraphs>91</Paragraphs>
  <Slides>9</Slides>
  <Notes>8</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9</vt:i4>
      </vt:variant>
    </vt:vector>
  </HeadingPairs>
  <TitlesOfParts>
    <vt:vector size="15" baseType="lpstr">
      <vt:lpstr>Arial</vt:lpstr>
      <vt:lpstr>Calibri</vt:lpstr>
      <vt:lpstr>Times New Roman</vt:lpstr>
      <vt:lpstr>1_Custom Design</vt:lpstr>
      <vt:lpstr>Inside pages</vt:lpstr>
      <vt:lpstr>2_Custom Design</vt:lpstr>
      <vt:lpstr>PowerPoint Presentation</vt:lpstr>
      <vt:lpstr>Quarterly Stability Assessment (QSA)  </vt:lpstr>
      <vt:lpstr>Quarterly Stability Assessment (QSA)  </vt:lpstr>
      <vt:lpstr>GINR Time Line (Fastest)</vt:lpstr>
      <vt:lpstr>Recent Issues</vt:lpstr>
      <vt:lpstr>Battery Registration </vt:lpstr>
      <vt:lpstr>Active RR’s</vt:lpstr>
      <vt:lpstr>Other contact information</vt:lpstr>
      <vt:lpstr>Questions?</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ERCOT JJT</cp:lastModifiedBy>
  <cp:revision>630</cp:revision>
  <cp:lastPrinted>2018-07-25T14:31:19Z</cp:lastPrinted>
  <dcterms:created xsi:type="dcterms:W3CDTF">2016-01-21T15:20:31Z</dcterms:created>
  <dcterms:modified xsi:type="dcterms:W3CDTF">2021-06-21T20:16:16Z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0x010100D9D3683894B5264EB8E83338F6BA777E</vt:lpwstr>
  </property>
</Properties>
</file>