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5"/>
  </p:notesMasterIdLst>
  <p:sldIdLst>
    <p:sldId id="337" r:id="rId3"/>
    <p:sldId id="343" r:id="rId4"/>
    <p:sldId id="350" r:id="rId5"/>
    <p:sldId id="362" r:id="rId6"/>
    <p:sldId id="361" r:id="rId7"/>
    <p:sldId id="348" r:id="rId8"/>
    <p:sldId id="339" r:id="rId9"/>
    <p:sldId id="344" r:id="rId10"/>
    <p:sldId id="345" r:id="rId11"/>
    <p:sldId id="346" r:id="rId12"/>
    <p:sldId id="363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47" r:id="rId23"/>
    <p:sldId id="34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8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rcot.com/services/rq/integratio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a.ercot.com/rioo-r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7306" y="1256639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</a:t>
            </a:r>
            <a:r>
              <a:rPr lang="en-US" sz="2000" b="1" dirty="0" smtClean="0">
                <a:solidFill>
                  <a:srgbClr val="5B6770"/>
                </a:solidFill>
                <a:cs typeface="Arial" panose="020B0604020202020204" pitchFamily="34" charset="0"/>
              </a:rPr>
              <a:t>Operations -  </a:t>
            </a:r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22 June 2021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How do I know if I have access?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This user only has access to RIOO-RS since RIOO-IS is greyed out.</a:t>
            </a:r>
            <a:endParaRPr lang="en-US" sz="1800" dirty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I have multiple email addresses, how should my access be set up?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If you intend to use multiple addresses then your USA has to provide the </a:t>
            </a:r>
            <a:r>
              <a:rPr lang="en-US" sz="1800" dirty="0" err="1"/>
              <a:t>RIOO_M_Operator</a:t>
            </a:r>
            <a:r>
              <a:rPr lang="en-US" sz="1800" dirty="0"/>
              <a:t> </a:t>
            </a:r>
            <a:r>
              <a:rPr lang="en-US" sz="1800" dirty="0" smtClean="0"/>
              <a:t>for each email address in addition to associating the DUNs for each Resource with the email address.  Once this is done, each email account must go through the verification process.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7" y="1610432"/>
            <a:ext cx="8321845" cy="14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I’m </a:t>
            </a:r>
            <a:r>
              <a:rPr lang="en-US" sz="2000" dirty="0"/>
              <a:t>getting a weird </a:t>
            </a:r>
            <a:r>
              <a:rPr lang="en-US" sz="2000" dirty="0" smtClean="0"/>
              <a:t>error?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Please send a screen shot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Can Dynamic Model files be submitted via RIOO?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Yes, RIOO has a section that accepts attachments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dirty="0" smtClean="0"/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have not been able to set up access,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Can’t access the system:  Contact the Help Desk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Questions:  </a:t>
            </a:r>
            <a:r>
              <a:rPr lang="en-US" sz="1800" dirty="0">
                <a:hlinkClick r:id="rId2"/>
              </a:rPr>
              <a:t>RIOO-HELP@ercot.com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/>
              <a:t>We can also set up a WebEx to trouble-shoot the issue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msiebold\AppData\Local\Temp\SNAGHTML1382c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847726"/>
            <a:ext cx="11379200" cy="56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0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Create Set Project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3" y="731520"/>
            <a:ext cx="7218847" cy="57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Existing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40423"/>
            <a:ext cx="10228571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Existing Flow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66" y="731520"/>
            <a:ext cx="547460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Section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22" y="773229"/>
            <a:ext cx="7581535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Details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13" y="850232"/>
            <a:ext cx="8641491" cy="4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-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91" y="731520"/>
            <a:ext cx="6725464" cy="54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– Form with Phase Key Displayed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12" y="699535"/>
            <a:ext cx="6151835" cy="53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 smtClean="0"/>
              <a:t>RIOO- RS is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updates required to be submitted in </a:t>
            </a:r>
            <a:r>
              <a:rPr lang="en-US" sz="2000" dirty="0" smtClean="0"/>
              <a:t>RIOO-RS starting 11/13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RARFs </a:t>
            </a:r>
            <a:r>
              <a:rPr lang="en-US" sz="1800" dirty="0"/>
              <a:t>for updates to Resource Registration data will </a:t>
            </a:r>
            <a:r>
              <a:rPr lang="en-US" sz="1800" dirty="0" smtClean="0"/>
              <a:t>no longer be accepted.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Exceptions may be granted in certain cases.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New </a:t>
            </a:r>
            <a:r>
              <a:rPr lang="en-US" sz="2000" dirty="0"/>
              <a:t>Resources, SODGs, or Load Resources </a:t>
            </a:r>
            <a:r>
              <a:rPr lang="en-US" sz="2000" dirty="0" smtClean="0"/>
              <a:t>will continue to use the RARF spreadsheet and submit as a </a:t>
            </a:r>
            <a:r>
              <a:rPr lang="en-US" sz="2000" dirty="0"/>
              <a:t>Service Request through the </a:t>
            </a:r>
            <a:r>
              <a:rPr lang="en-US" sz="2000" dirty="0" smtClean="0"/>
              <a:t>MIS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RIOO Create phase effort has been initiated – this will allow new generators to submit their data via the on-line application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Details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4" y="867879"/>
            <a:ext cx="9328484" cy="4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updates will continue</a:t>
            </a:r>
          </a:p>
          <a:p>
            <a:pPr lvl="1"/>
            <a:r>
              <a:rPr lang="en-US" dirty="0"/>
              <a:t>Usually Friday 10 am </a:t>
            </a:r>
            <a:r>
              <a:rPr lang="en-US" dirty="0" smtClean="0"/>
              <a:t>deployments</a:t>
            </a:r>
          </a:p>
          <a:p>
            <a:pPr lvl="1"/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TSP  </a:t>
            </a:r>
            <a:r>
              <a:rPr lang="en-US" dirty="0" smtClean="0"/>
              <a:t>input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 smtClean="0"/>
              <a:t>RIOO- RS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2/26 Update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JOU ownership changes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Combined Cycle Configuration and Transition add / delete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 CC flag – single point of failure</a:t>
            </a:r>
            <a:br>
              <a:rPr lang="en-US" dirty="0" smtClean="0"/>
            </a:br>
            <a:r>
              <a:rPr lang="en-US" sz="1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4/23 Update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View a substation without having to start a Change Request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Export to a CVS file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This means that users no longer need to initiate a Change Request to see their data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RIOO-Create  - Next major RIOO release in late 2021 / early 2022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RIOO-IS </a:t>
            </a:r>
            <a:r>
              <a:rPr lang="en-US" dirty="0" smtClean="0"/>
              <a:t>and RIOO-RS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RIOO-IS – Interconnection Services  (sa.ercot.com/</a:t>
            </a:r>
            <a:r>
              <a:rPr lang="en-US" sz="2000" dirty="0" err="1" smtClean="0"/>
              <a:t>ginr</a:t>
            </a:r>
            <a:r>
              <a:rPr lang="en-US" sz="2000" dirty="0" smtClean="0"/>
              <a:t>/)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Allows users to start the interconnection process.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Access – email / password and MFA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Interconnecting Entities (IEs) must self-register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RIOO-RS – </a:t>
            </a:r>
            <a:r>
              <a:rPr lang="en-US" sz="2000" dirty="0"/>
              <a:t>Resource Service  (</a:t>
            </a:r>
            <a:r>
              <a:rPr lang="en-US" sz="2000" dirty="0" smtClean="0"/>
              <a:t>sa.ercot.com/</a:t>
            </a:r>
            <a:r>
              <a:rPr lang="en-US" sz="2000" dirty="0" err="1" smtClean="0"/>
              <a:t>rioo-rs</a:t>
            </a:r>
            <a:r>
              <a:rPr lang="en-US" sz="2000" dirty="0" smtClean="0"/>
              <a:t>/)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Allows REs to update data for generators that are already interconnected to the ERCOT grid.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Access - </a:t>
            </a:r>
            <a:r>
              <a:rPr lang="en-US" sz="1800" dirty="0"/>
              <a:t>email / password and </a:t>
            </a:r>
            <a:r>
              <a:rPr lang="en-US" sz="1800" dirty="0" smtClean="0"/>
              <a:t>MFA  (NOT a digital certificate)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REs – Role from USA: </a:t>
            </a:r>
            <a:r>
              <a:rPr lang="en-US" sz="1800" b="1" dirty="0" err="1"/>
              <a:t>RIOO_M_Operator</a:t>
            </a: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RIOO-IS to RIOO-RS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 submits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029200" y="178334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RIOO-IS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5028414" y="3363924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5050409" y="502995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RIOO-RS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2595" y="1911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RARF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014" y="335756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submits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381809" y="33639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RARF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014" y="509904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submits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381809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RSCR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1315180"/>
            <a:ext cx="639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Initial RIOO-IS Application to PG 6.9 RARF for QSA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1876" y="2863378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full RARF submittal to establish PLD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77044" y="4564986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 PLD, all changes/attachments made in RIOO-RS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13175" y="4986296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RIOO-RS problems prevent making a CR, provide RARF as a RIOO-RS </a:t>
            </a:r>
            <a:r>
              <a:rPr lang="en-US" dirty="0" smtClean="0"/>
              <a:t>attachment </a:t>
            </a:r>
            <a:r>
              <a:rPr lang="en-US" dirty="0" smtClean="0"/>
              <a:t>(NOT via MIS)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flipH="1" flipV="1">
            <a:off x="8370475" y="3647097"/>
            <a:ext cx="1206662" cy="1995501"/>
          </a:xfrm>
          <a:prstGeom prst="bentConnector4">
            <a:avLst>
              <a:gd name="adj1" fmla="val -14292"/>
              <a:gd name="adj2" fmla="val 998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77953"/>
          </a:xfrm>
        </p:spPr>
        <p:txBody>
          <a:bodyPr/>
          <a:lstStyle/>
          <a:p>
            <a:r>
              <a:rPr lang="en-US" dirty="0"/>
              <a:t>RIOO- RS is live – </a:t>
            </a:r>
            <a:r>
              <a:rPr lang="en-US" dirty="0" smtClean="0"/>
              <a:t>how do I get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1634"/>
            <a:ext cx="11379200" cy="5393635"/>
          </a:xfrm>
        </p:spPr>
        <p:txBody>
          <a:bodyPr/>
          <a:lstStyle/>
          <a:p>
            <a:r>
              <a:rPr lang="en-US" dirty="0" smtClean="0"/>
              <a:t>The RIOO-RS sign-up reference </a:t>
            </a:r>
            <a:r>
              <a:rPr lang="en-US" dirty="0"/>
              <a:t>is available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www.ercot.com/services/rq/integration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158" t="6488"/>
          <a:stretch/>
        </p:blipFill>
        <p:spPr bwMode="auto">
          <a:xfrm>
            <a:off x="702366" y="1815548"/>
            <a:ext cx="10058400" cy="4399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9748504">
            <a:off x="5049282" y="5125920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 -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</a:t>
            </a:r>
            <a:r>
              <a:rPr lang="en-US" sz="1600" b="1" dirty="0">
                <a:solidFill>
                  <a:srgbClr val="FF0000"/>
                </a:solidFill>
              </a:rPr>
              <a:t>RIOORS_M_OPERATOR</a:t>
            </a:r>
            <a:r>
              <a:rPr lang="en-US" sz="1600" dirty="0"/>
              <a:t>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 smtClean="0"/>
              <a:t>RIOO- RS is live –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What is the link to RIOO-RS?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link for RIOO-RS is located </a:t>
            </a:r>
            <a:r>
              <a:rPr lang="en-US" sz="1800" dirty="0"/>
              <a:t>on </a:t>
            </a:r>
            <a:r>
              <a:rPr lang="en-US" sz="1800" dirty="0" smtClean="0"/>
              <a:t>ercot.com and is:  </a:t>
            </a:r>
            <a:r>
              <a:rPr lang="en-US" sz="1800" dirty="0">
                <a:hlinkClick r:id="rId2"/>
              </a:rPr>
              <a:t>https://sa.ercot.com/rioo-rs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Does RIOO-RS use a digital certificate?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No. 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role do I need and how do I get it?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Your company USA should provide the </a:t>
            </a:r>
            <a:r>
              <a:rPr lang="en-US" sz="1800" dirty="0" err="1" smtClean="0"/>
              <a:t>RIOO_M_Operator</a:t>
            </a:r>
            <a:r>
              <a:rPr lang="en-US" sz="1800" dirty="0" smtClean="0"/>
              <a:t> in order to gain access to RIOO-RS.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4"/>
          <a:stretch/>
        </p:blipFill>
        <p:spPr>
          <a:xfrm>
            <a:off x="289152" y="1732990"/>
            <a:ext cx="11598047" cy="1727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0308" y="3038622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 smtClean="0"/>
              <a:t>RIOO-RS </a:t>
            </a:r>
            <a:r>
              <a:rPr lang="en-US" dirty="0"/>
              <a:t>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794675"/>
            <a:ext cx="10928350" cy="532859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do I have errors on things I did not change?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errors on first Change Request in the system </a:t>
            </a:r>
            <a:endParaRPr lang="en-US" dirty="0" smtClean="0"/>
          </a:p>
          <a:p>
            <a:pPr lvl="1"/>
            <a:r>
              <a:rPr lang="en-US" dirty="0" smtClean="0"/>
              <a:t>Caused by update </a:t>
            </a:r>
            <a:r>
              <a:rPr lang="en-US" dirty="0"/>
              <a:t>validation rules and migrated </a:t>
            </a:r>
            <a:r>
              <a:rPr lang="en-US" dirty="0" smtClean="0"/>
              <a:t>data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do I do if I can’t see my resources?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Check with your USA, ensure </a:t>
            </a:r>
            <a:r>
              <a:rPr lang="en-US" dirty="0" err="1"/>
              <a:t>RIOO_M_Operator</a:t>
            </a:r>
            <a:r>
              <a:rPr lang="en-US" dirty="0"/>
              <a:t> role has been added to desired </a:t>
            </a:r>
            <a:r>
              <a:rPr lang="en-US" dirty="0" smtClean="0"/>
              <a:t>DUNS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 need to use two emails if have more than 15-20 DUNs numbers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Still </a:t>
            </a:r>
            <a:r>
              <a:rPr lang="en-US" dirty="0"/>
              <a:t>can’t see? Send info to </a:t>
            </a:r>
            <a:r>
              <a:rPr lang="en-US" dirty="0">
                <a:hlinkClick r:id="rId2"/>
              </a:rPr>
              <a:t>RIOO-HELP@ercot.com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sz="2000" dirty="0"/>
              <a:t>Email used for accessing RIOO-RS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DUNS number of missing resource 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We can also set up a WebEx to trouble-shoot the </a:t>
            </a:r>
            <a:r>
              <a:rPr lang="en-US" sz="2000" dirty="0" smtClean="0"/>
              <a:t>issue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 generators </a:t>
            </a:r>
            <a:r>
              <a:rPr lang="en-US" u="sng" dirty="0" smtClean="0"/>
              <a:t>will not </a:t>
            </a:r>
            <a:r>
              <a:rPr lang="en-US" dirty="0" smtClean="0"/>
              <a:t>see their information in RIOO-RS until the model date</a:t>
            </a:r>
            <a:br>
              <a:rPr lang="en-US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10982</TotalTime>
  <Words>549</Words>
  <Application>Microsoft Office PowerPoint</Application>
  <PresentationFormat>Widescreen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1_Custom Design</vt:lpstr>
      <vt:lpstr>1_Office Theme</vt:lpstr>
      <vt:lpstr>PowerPoint Presentation</vt:lpstr>
      <vt:lpstr>RIOO- RS is live</vt:lpstr>
      <vt:lpstr>RIOO- RS Update</vt:lpstr>
      <vt:lpstr>RIOO-IS and RIOO-RS</vt:lpstr>
      <vt:lpstr>RIOO-IS to RIOO-RS Transition</vt:lpstr>
      <vt:lpstr>RIOO- RS is live – how do I get access?</vt:lpstr>
      <vt:lpstr>How to get access - Checklist</vt:lpstr>
      <vt:lpstr>RIOO- RS is live – now what?</vt:lpstr>
      <vt:lpstr>RIOO-RS is live – now what?</vt:lpstr>
      <vt:lpstr>RIOO-RS is live – now what?</vt:lpstr>
      <vt:lpstr>RIOO-RS is live – now what?</vt:lpstr>
      <vt:lpstr>RIOO- IS Dashboard</vt:lpstr>
      <vt:lpstr>RIOO- IS Create Set Project Type</vt:lpstr>
      <vt:lpstr>RIOO- IS  - Existing Flow</vt:lpstr>
      <vt:lpstr>RIOO- IS  - Existing Flow Review</vt:lpstr>
      <vt:lpstr>RIOO- IS  - Section List </vt:lpstr>
      <vt:lpstr>RIOO- IS  - Substation Details Summary</vt:lpstr>
      <vt:lpstr>RIOO- IS  - Substation - Form</vt:lpstr>
      <vt:lpstr>RIOO- IS  - Substation – Form with Phase Key Displayed</vt:lpstr>
      <vt:lpstr>RIOO- IS  - Substation Details Summary</vt:lpstr>
      <vt:lpstr>Reminders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191</cp:revision>
  <cp:lastPrinted>2019-09-25T20:49:27Z</cp:lastPrinted>
  <dcterms:created xsi:type="dcterms:W3CDTF">2019-07-23T13:16:52Z</dcterms:created>
  <dcterms:modified xsi:type="dcterms:W3CDTF">2021-06-21T21:14:17Z</dcterms:modified>
</cp:coreProperties>
</file>