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</p:sldMasterIdLst>
  <p:notesMasterIdLst>
    <p:notesMasterId r:id="rId18"/>
  </p:notesMasterIdLst>
  <p:handoutMasterIdLst>
    <p:handoutMasterId r:id="rId19"/>
  </p:handoutMasterIdLst>
  <p:sldIdLst>
    <p:sldId id="260" r:id="rId6"/>
    <p:sldId id="542" r:id="rId7"/>
    <p:sldId id="483" r:id="rId8"/>
    <p:sldId id="543" r:id="rId9"/>
    <p:sldId id="269" r:id="rId10"/>
    <p:sldId id="544" r:id="rId11"/>
    <p:sldId id="545" r:id="rId12"/>
    <p:sldId id="492" r:id="rId13"/>
    <p:sldId id="537" r:id="rId14"/>
    <p:sldId id="471" r:id="rId15"/>
    <p:sldId id="540" r:id="rId16"/>
    <p:sldId id="547" r:id="rId17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eng, Yunzhi" initials="CY" lastIdx="3" clrIdx="0">
    <p:extLst>
      <p:ext uri="{19B8F6BF-5375-455C-9EA6-DF929625EA0E}">
        <p15:presenceInfo xmlns:p15="http://schemas.microsoft.com/office/powerpoint/2012/main" userId="S-1-5-21-639947351-343809578-3807592339-44007" providerId="AD"/>
      </p:ext>
    </p:extLst>
  </p:cmAuthor>
  <p:cmAuthor id="2" name="José Conto" initials="JC" lastIdx="1" clrIdx="1">
    <p:extLst>
      <p:ext uri="{19B8F6BF-5375-455C-9EA6-DF929625EA0E}">
        <p15:presenceInfo xmlns:p15="http://schemas.microsoft.com/office/powerpoint/2012/main" userId="fcd576bf7b0734e3" providerId="Windows Live"/>
      </p:ext>
    </p:extLst>
  </p:cmAuthor>
  <p:cmAuthor id="3" name="Wang, Xiaoyu" initials="WX" lastIdx="1" clrIdx="2">
    <p:extLst>
      <p:ext uri="{19B8F6BF-5375-455C-9EA6-DF929625EA0E}">
        <p15:presenceInfo xmlns:p15="http://schemas.microsoft.com/office/powerpoint/2012/main" userId="S::Xiaoyu.Wang@ercot.com::1bbd86a1-59df-43d5-bbc9-211f94830aba" providerId="AD"/>
      </p:ext>
    </p:extLst>
  </p:cmAuthor>
  <p:cmAuthor id="4" name="Schmall, John" initials="SJ" lastIdx="4" clrIdx="3">
    <p:extLst>
      <p:ext uri="{19B8F6BF-5375-455C-9EA6-DF929625EA0E}">
        <p15:presenceInfo xmlns:p15="http://schemas.microsoft.com/office/powerpoint/2012/main" userId="S-1-5-21-639947351-343809578-3807592339-26277" providerId="AD"/>
      </p:ext>
    </p:extLst>
  </p:cmAuthor>
  <p:cmAuthor id="5" name="Huang, Fred" initials="HF" lastIdx="3" clrIdx="4">
    <p:extLst>
      <p:ext uri="{19B8F6BF-5375-455C-9EA6-DF929625EA0E}">
        <p15:presenceInfo xmlns:p15="http://schemas.microsoft.com/office/powerpoint/2012/main" userId="S-1-5-21-639947351-343809578-3807592339-459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B6770"/>
    <a:srgbClr val="5A6770"/>
    <a:srgbClr val="0AAEC7"/>
    <a:srgbClr val="00AEC7"/>
    <a:srgbClr val="0011C7"/>
    <a:srgbClr val="0A86BE"/>
    <a:srgbClr val="0000FF"/>
    <a:srgbClr val="0066FF"/>
    <a:srgbClr val="008000"/>
    <a:srgbClr val="007A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1988" autoAdjust="0"/>
  </p:normalViewPr>
  <p:slideViewPr>
    <p:cSldViewPr showGuides="1">
      <p:cViewPr varScale="1">
        <p:scale>
          <a:sx n="130" d="100"/>
          <a:sy n="130" d="100"/>
        </p:scale>
        <p:origin x="192" y="12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87" d="100"/>
          <a:sy n="87" d="100"/>
        </p:scale>
        <p:origin x="2946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70583" cy="482027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2962" y="1"/>
            <a:ext cx="3170583" cy="482027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6/21/2021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173"/>
            <a:ext cx="3170583" cy="482027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2962" y="9119173"/>
            <a:ext cx="3170583" cy="482027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6/21/2021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19138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3" tIns="48327" rIns="96653" bIns="4832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53" tIns="48327" rIns="96653" bIns="4832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4858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7275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4785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8639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3629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>
            <a:lvl1pPr>
              <a:defRPr sz="26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200">
                <a:solidFill>
                  <a:schemeClr val="tx2"/>
                </a:solidFill>
              </a:defRPr>
            </a:lvl3pPr>
            <a:lvl4pPr>
              <a:defRPr sz="21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dirty="0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Footer text goes here.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647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01133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Footer text goes here.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13169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  <p:sldLayoutId id="2147483662" r:id="rId4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7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github.com/toolsite/PCAR" TargetMode="Externa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rcot.com/committee/dwg" TargetMode="External"/><Relationship Id="rId7" Type="http://schemas.openxmlformats.org/officeDocument/2006/relationships/hyperlink" Target="http://www.ercot.com/content/wcm/lists/168284/Resource_Interconnection_Handbook_v1.91_01082021.docx" TargetMode="External"/><Relationship Id="rId2" Type="http://schemas.openxmlformats.org/officeDocument/2006/relationships/hyperlink" Target="http://www.ercot.com/mktrules/guides/planning/current" TargetMode="External"/><Relationship Id="rId1" Type="http://schemas.openxmlformats.org/officeDocument/2006/relationships/slideLayout" Target="../slideLayouts/slideLayout3.xml"/><Relationship Id="rId6" Type="http://schemas.openxmlformats.org/officeDocument/2006/relationships/hyperlink" Target="http://www.ercot.com/content/wcm/lists/168336/Dynamic_Model_Templates_2020_v5b.zip" TargetMode="External"/><Relationship Id="rId5" Type="http://schemas.openxmlformats.org/officeDocument/2006/relationships/hyperlink" Target="http://www.ercot.com/services/rq/integration" TargetMode="External"/><Relationship Id="rId4" Type="http://schemas.openxmlformats.org/officeDocument/2006/relationships/hyperlink" Target="http://www.ercot.com/content/wcm/lists/168284/ERCOT_Model_Quality_Guideline.zip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5" Type="http://schemas.openxmlformats.org/officeDocument/2006/relationships/hyperlink" Target="https://github.com/toolsite/PCAR" TargetMode="External"/><Relationship Id="rId4" Type="http://schemas.openxmlformats.org/officeDocument/2006/relationships/image" Target="../media/image3.e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733800" y="1752600"/>
            <a:ext cx="4953000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chemeClr val="tx2"/>
                </a:solidFill>
              </a:rPr>
              <a:t>PsCad</a:t>
            </a:r>
            <a:r>
              <a:rPr lang="en-US" sz="2400" b="1" dirty="0">
                <a:solidFill>
                  <a:schemeClr val="tx2"/>
                </a:solidFill>
              </a:rPr>
              <a:t> Auto Run (PCAR) Tool for PSCAD Model Quality Test</a:t>
            </a:r>
          </a:p>
          <a:p>
            <a:endParaRPr lang="en-US" sz="2400" b="1" dirty="0">
              <a:solidFill>
                <a:schemeClr val="tx2"/>
              </a:solidFill>
            </a:endParaRPr>
          </a:p>
          <a:p>
            <a:r>
              <a:rPr lang="en-US" sz="2400" b="1" dirty="0">
                <a:solidFill>
                  <a:schemeClr val="tx2"/>
                </a:solidFill>
              </a:rPr>
              <a:t> </a:t>
            </a:r>
          </a:p>
          <a:p>
            <a:endParaRPr lang="en-US" sz="2400" b="1" dirty="0">
              <a:solidFill>
                <a:schemeClr val="tx2"/>
              </a:solidFill>
            </a:endParaRPr>
          </a:p>
          <a:p>
            <a:r>
              <a:rPr lang="en-US" dirty="0">
                <a:solidFill>
                  <a:schemeClr val="tx2"/>
                </a:solidFill>
              </a:rPr>
              <a:t>Xiaoyu (Shawn) Wang</a:t>
            </a:r>
          </a:p>
          <a:p>
            <a:r>
              <a:rPr lang="en-US" dirty="0">
                <a:solidFill>
                  <a:schemeClr val="tx2"/>
                </a:solidFill>
              </a:rPr>
              <a:t>ERCOT Transmission Planning</a:t>
            </a: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dirty="0">
                <a:solidFill>
                  <a:schemeClr val="tx2"/>
                </a:solidFill>
              </a:rPr>
              <a:t>RIWG  </a:t>
            </a:r>
          </a:p>
          <a:p>
            <a:r>
              <a:rPr lang="en-US" dirty="0">
                <a:solidFill>
                  <a:schemeClr val="tx2"/>
                </a:solidFill>
              </a:rPr>
              <a:t>06/22/2021</a:t>
            </a:r>
          </a:p>
          <a:p>
            <a:endParaRPr lang="en-US" dirty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F34AC97-5218-4D72-B24F-3840BCE785D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33482" y="4800600"/>
            <a:ext cx="2510517" cy="2057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Voltage Ride Through Test Result Comparison in PCAR – Suspicious Responses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7171" name="Picture 3" descr="image00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512" y="1524000"/>
            <a:ext cx="7800975" cy="44834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4343400" y="1752600"/>
            <a:ext cx="381000" cy="4571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4429249" y="3830894"/>
            <a:ext cx="3800253" cy="646331"/>
          </a:xfrm>
          <a:prstGeom prst="rect">
            <a:avLst/>
          </a:prstGeom>
          <a:noFill/>
          <a:ln>
            <a:solidFill>
              <a:schemeClr val="bg1">
                <a:alpha val="2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PSCAD model provides wrong dynamic </a:t>
            </a:r>
            <a:r>
              <a:rPr lang="en-US" dirty="0" err="1">
                <a:solidFill>
                  <a:srgbClr val="FF0000"/>
                </a:solidFill>
              </a:rPr>
              <a:t>Var</a:t>
            </a:r>
            <a:r>
              <a:rPr lang="en-US" dirty="0">
                <a:solidFill>
                  <a:srgbClr val="FF0000"/>
                </a:solidFill>
              </a:rPr>
              <a:t> response</a:t>
            </a:r>
          </a:p>
        </p:txBody>
      </p:sp>
      <p:cxnSp>
        <p:nvCxnSpPr>
          <p:cNvPr id="14" name="Straight Arrow Connector 13"/>
          <p:cNvCxnSpPr/>
          <p:nvPr/>
        </p:nvCxnSpPr>
        <p:spPr>
          <a:xfrm flipH="1">
            <a:off x="4058495" y="4038600"/>
            <a:ext cx="370754" cy="14333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191000" y="3302573"/>
            <a:ext cx="10504" cy="98796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3505200" y="3307335"/>
            <a:ext cx="10504" cy="98796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5791200" y="5236829"/>
            <a:ext cx="8382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5791200" y="5480697"/>
            <a:ext cx="838200" cy="0"/>
          </a:xfrm>
          <a:prstGeom prst="line">
            <a:avLst/>
          </a:prstGeom>
          <a:ln w="19050">
            <a:solidFill>
              <a:srgbClr val="007A3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6624501" y="5022744"/>
            <a:ext cx="170380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PSS/e results</a:t>
            </a:r>
          </a:p>
        </p:txBody>
      </p:sp>
      <p:sp>
        <p:nvSpPr>
          <p:cNvPr id="29" name="Rectangle 28"/>
          <p:cNvSpPr/>
          <p:nvPr/>
        </p:nvSpPr>
        <p:spPr>
          <a:xfrm>
            <a:off x="6625222" y="5345265"/>
            <a:ext cx="177928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PSCAD results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976547" y="2274579"/>
            <a:ext cx="22098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AAEC7"/>
                </a:solidFill>
              </a:rPr>
              <a:t>P (MW)</a:t>
            </a:r>
          </a:p>
        </p:txBody>
      </p:sp>
      <p:sp>
        <p:nvSpPr>
          <p:cNvPr id="19" name="Rectangle 18"/>
          <p:cNvSpPr/>
          <p:nvPr/>
        </p:nvSpPr>
        <p:spPr>
          <a:xfrm>
            <a:off x="976547" y="3648111"/>
            <a:ext cx="22098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AEC7"/>
                </a:solidFill>
              </a:rPr>
              <a:t>Q (</a:t>
            </a:r>
            <a:r>
              <a:rPr lang="en-US" dirty="0" err="1">
                <a:solidFill>
                  <a:srgbClr val="00AEC7"/>
                </a:solidFill>
              </a:rPr>
              <a:t>MVar</a:t>
            </a:r>
            <a:r>
              <a:rPr lang="en-US" dirty="0">
                <a:solidFill>
                  <a:srgbClr val="00AEC7"/>
                </a:solidFill>
              </a:rPr>
              <a:t>)</a:t>
            </a:r>
          </a:p>
        </p:txBody>
      </p:sp>
      <p:sp>
        <p:nvSpPr>
          <p:cNvPr id="20" name="Rectangle 19"/>
          <p:cNvSpPr/>
          <p:nvPr/>
        </p:nvSpPr>
        <p:spPr>
          <a:xfrm>
            <a:off x="976547" y="4964668"/>
            <a:ext cx="22098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AEC7"/>
                </a:solidFill>
              </a:rPr>
              <a:t>V (</a:t>
            </a:r>
            <a:r>
              <a:rPr lang="en-US" dirty="0" err="1">
                <a:solidFill>
                  <a:srgbClr val="00AEC7"/>
                </a:solidFill>
              </a:rPr>
              <a:t>p.u</a:t>
            </a:r>
            <a:r>
              <a:rPr lang="en-US" dirty="0">
                <a:solidFill>
                  <a:srgbClr val="00AEC7"/>
                </a:solidFill>
              </a:rPr>
              <a:t>.)</a:t>
            </a:r>
          </a:p>
        </p:txBody>
      </p:sp>
    </p:spTree>
    <p:extLst>
      <p:ext uri="{BB962C8B-B14F-4D97-AF65-F5344CB8AC3E}">
        <p14:creationId xmlns:p14="http://schemas.microsoft.com/office/powerpoint/2010/main" val="18874679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458200" cy="518318"/>
          </a:xfrm>
        </p:spPr>
        <p:txBody>
          <a:bodyPr/>
          <a:lstStyle/>
          <a:p>
            <a:r>
              <a:rPr lang="en-US" dirty="0"/>
              <a:t>Next Steps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838200"/>
            <a:ext cx="8534400" cy="5052221"/>
          </a:xfrm>
        </p:spPr>
        <p:txBody>
          <a:bodyPr/>
          <a:lstStyle/>
          <a:p>
            <a:endParaRPr lang="en-US" dirty="0"/>
          </a:p>
          <a:p>
            <a:r>
              <a:rPr lang="en-US" dirty="0"/>
              <a:t>If sufficient interest, a live demo for the PCAR tool can be scheduled</a:t>
            </a:r>
            <a:endParaRPr lang="en-US" strike="sngStrike" dirty="0"/>
          </a:p>
          <a:p>
            <a:r>
              <a:rPr lang="en-US" dirty="0"/>
              <a:t>Feedback or suggestions are welcome</a:t>
            </a:r>
          </a:p>
          <a:p>
            <a:r>
              <a:rPr lang="en-US" dirty="0"/>
              <a:t>Link to PCAR tool package:</a:t>
            </a:r>
          </a:p>
          <a:p>
            <a:pPr lvl="1"/>
            <a:r>
              <a:rPr lang="en-US" dirty="0">
                <a:hlinkClick r:id="rId2"/>
              </a:rPr>
              <a:t>https://github.com/toolsite/PCAR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0420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4641FC6-A3D4-4183-9CCF-B5EABF9503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8737" y="1676400"/>
            <a:ext cx="6626525" cy="3724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25708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4">
            <a:extLst>
              <a:ext uri="{FF2B5EF4-FFF2-40B4-BE49-F238E27FC236}">
                <a16:creationId xmlns:a16="http://schemas.microsoft.com/office/drawing/2014/main" id="{924E0ABD-E2CC-4E89-8F0D-F99521CB51B9}"/>
              </a:ext>
            </a:extLst>
          </p:cNvPr>
          <p:cNvSpPr/>
          <p:nvPr/>
        </p:nvSpPr>
        <p:spPr>
          <a:xfrm>
            <a:off x="876300" y="685800"/>
            <a:ext cx="7391400" cy="5334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" tIns="18288" rIns="18288" bIns="18288" rtlCol="0" anchor="ctr"/>
          <a:lstStyle/>
          <a:p>
            <a:r>
              <a:rPr lang="en-US" sz="2400" dirty="0">
                <a:solidFill>
                  <a:schemeClr val="bg1"/>
                </a:solidFill>
              </a:rPr>
              <a:t>Disclaimer:</a:t>
            </a:r>
          </a:p>
          <a:p>
            <a:endParaRPr lang="en-US" sz="1200" dirty="0">
              <a:solidFill>
                <a:schemeClr val="bg1"/>
              </a:solidFill>
            </a:endParaRPr>
          </a:p>
          <a:p>
            <a:pPr marL="914400" indent="-914400">
              <a:buAutoNum type="arabicPeriod"/>
            </a:pPr>
            <a:r>
              <a:rPr lang="en-US" sz="2400" dirty="0">
                <a:solidFill>
                  <a:schemeClr val="bg1"/>
                </a:solidFill>
              </a:rPr>
              <a:t>The purpose of this tool is to facilitate PSCAD model quality tests; there is no obligation to use this tool to meet the requirements specified in the ERCOT Protocols</a:t>
            </a:r>
          </a:p>
          <a:p>
            <a:pPr marL="914400" indent="-914400">
              <a:buAutoNum type="arabicPeriod"/>
            </a:pPr>
            <a:r>
              <a:rPr lang="en-US" sz="2400" dirty="0">
                <a:solidFill>
                  <a:schemeClr val="bg1"/>
                </a:solidFill>
              </a:rPr>
              <a:t>Any issue(s) identified in the tests should be checked with Resource Entities and/or manufacturers to confirm if the models produce an accurate representation of the field equipment per the site design</a:t>
            </a:r>
          </a:p>
        </p:txBody>
      </p:sp>
    </p:spTree>
    <p:extLst>
      <p:ext uri="{BB962C8B-B14F-4D97-AF65-F5344CB8AC3E}">
        <p14:creationId xmlns:p14="http://schemas.microsoft.com/office/powerpoint/2010/main" val="25673337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Background</a:t>
            </a:r>
          </a:p>
          <a:p>
            <a:r>
              <a:rPr lang="en-US" dirty="0"/>
              <a:t>PCAR Tool Development </a:t>
            </a:r>
          </a:p>
          <a:p>
            <a:r>
              <a:rPr lang="en-US" dirty="0"/>
              <a:t>Next Steps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2067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PSCAD Model Review Necessity and Challenges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12" name="Content Placeholder 2"/>
          <p:cNvSpPr>
            <a:spLocks noGrp="1"/>
          </p:cNvSpPr>
          <p:nvPr>
            <p:ph idx="1"/>
          </p:nvPr>
        </p:nvSpPr>
        <p:spPr>
          <a:xfrm>
            <a:off x="266700" y="1066800"/>
            <a:ext cx="8534400" cy="5052221"/>
          </a:xfrm>
        </p:spPr>
        <p:txBody>
          <a:bodyPr/>
          <a:lstStyle/>
          <a:p>
            <a:r>
              <a:rPr lang="en-US" sz="2400" dirty="0"/>
              <a:t>In general, PSCAD models are expected to better reflect the Inverter-based Resources (IBRs) under weak grid conditions</a:t>
            </a:r>
          </a:p>
          <a:p>
            <a:r>
              <a:rPr lang="en-US" sz="2400" dirty="0"/>
              <a:t>PSCAD model quality and accuracy need to be validated and verified to 1) improve the fidelity of the system level study and 2) be used as a reference to benchmark positive sequence models (like PSS/e)</a:t>
            </a:r>
          </a:p>
          <a:p>
            <a:r>
              <a:rPr lang="en-US" sz="2400" dirty="0"/>
              <a:t>The model review and update process often requires support from Resource Entities (REs), developers, manufacturers, consultants, and Transmission Service Providers (TSPs)</a:t>
            </a:r>
          </a:p>
          <a:p>
            <a:r>
              <a:rPr lang="en-US" sz="2400" dirty="0"/>
              <a:t>Large scale PSCAD study is complex and time consuming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981793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7052815" y="1503801"/>
            <a:ext cx="1828800" cy="45159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noAutofit/>
          </a:bodyPr>
          <a:lstStyle/>
          <a:p>
            <a:pPr marL="114300" indent="-114300">
              <a:spcAft>
                <a:spcPts val="600"/>
              </a:spcAft>
              <a:buFont typeface="Arial" pitchFamily="34" charset="0"/>
              <a:buChar char="•"/>
            </a:pPr>
            <a:endParaRPr lang="en-US" sz="1600" dirty="0"/>
          </a:p>
          <a:p>
            <a:pPr marL="114300" indent="-114300">
              <a:spcAft>
                <a:spcPts val="600"/>
              </a:spcAft>
              <a:buFont typeface="Arial" pitchFamily="34" charset="0"/>
              <a:buChar char="•"/>
            </a:pPr>
            <a:r>
              <a:rPr lang="en-US" sz="1600" dirty="0"/>
              <a:t>Keep dynamic models up to date</a:t>
            </a:r>
          </a:p>
          <a:p>
            <a:pPr marL="114300" indent="-114300">
              <a:spcAft>
                <a:spcPts val="600"/>
              </a:spcAft>
              <a:buFont typeface="Arial" pitchFamily="34" charset="0"/>
              <a:buChar char="•"/>
            </a:pPr>
            <a:r>
              <a:rPr lang="en-US" sz="1600" dirty="0"/>
              <a:t>Verification of key settings within two years and every ten years thereafter or if there is a settings change</a:t>
            </a:r>
          </a:p>
          <a:p>
            <a:pPr marL="114300" indent="-114300">
              <a:spcAft>
                <a:spcPts val="600"/>
              </a:spcAft>
              <a:buFont typeface="Arial" pitchFamily="34" charset="0"/>
              <a:buChar char="•"/>
            </a:pPr>
            <a:r>
              <a:rPr lang="en-US" sz="1600" dirty="0"/>
              <a:t>Model quality tests and verification are required for any model or setting changes</a:t>
            </a:r>
            <a:endParaRPr lang="en-US" sz="600" dirty="0"/>
          </a:p>
          <a:p>
            <a:endParaRPr lang="en-US" sz="1200" dirty="0"/>
          </a:p>
          <a:p>
            <a:pPr marL="114300" indent="-114300">
              <a:spcAft>
                <a:spcPts val="600"/>
              </a:spcAft>
              <a:buFont typeface="Arial" pitchFamily="34" charset="0"/>
              <a:buChar char="•"/>
            </a:pPr>
            <a:endParaRPr lang="en-US" sz="1600" dirty="0"/>
          </a:p>
        </p:txBody>
      </p:sp>
      <p:sp>
        <p:nvSpPr>
          <p:cNvPr id="15" name="TextBox 14"/>
          <p:cNvSpPr txBox="1"/>
          <p:nvPr/>
        </p:nvSpPr>
        <p:spPr>
          <a:xfrm>
            <a:off x="4800600" y="1524000"/>
            <a:ext cx="1828800" cy="28956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noAutofit/>
          </a:bodyPr>
          <a:lstStyle/>
          <a:p>
            <a:pPr marL="114300" indent="-114300">
              <a:spcAft>
                <a:spcPts val="600"/>
              </a:spcAft>
              <a:buFont typeface="Arial" pitchFamily="34" charset="0"/>
              <a:buChar char="•"/>
            </a:pPr>
            <a:endParaRPr lang="en-US" sz="1600" dirty="0"/>
          </a:p>
          <a:p>
            <a:pPr marL="114300" indent="-114300">
              <a:spcAft>
                <a:spcPts val="600"/>
              </a:spcAft>
              <a:buFont typeface="Arial" pitchFamily="34" charset="0"/>
              <a:buChar char="•"/>
            </a:pPr>
            <a:r>
              <a:rPr lang="en-US" sz="1600" dirty="0"/>
              <a:t>Verification of key settings of PSCAD models</a:t>
            </a:r>
          </a:p>
          <a:p>
            <a:pPr marL="114300" indent="-114300">
              <a:spcAft>
                <a:spcPts val="600"/>
              </a:spcAft>
              <a:buFont typeface="Arial" pitchFamily="34" charset="0"/>
              <a:buChar char="•"/>
            </a:pPr>
            <a:r>
              <a:rPr lang="en-US" sz="1600" dirty="0"/>
              <a:t>Model quality tests are required for any model or setting changes during Commissioning</a:t>
            </a:r>
            <a:br>
              <a:rPr lang="en-US" sz="1600" dirty="0"/>
            </a:br>
            <a:endParaRPr lang="en-US" sz="1600" dirty="0"/>
          </a:p>
          <a:p>
            <a:endParaRPr lang="en-US" sz="800" dirty="0"/>
          </a:p>
          <a:p>
            <a:endParaRPr lang="en-US" sz="800" dirty="0"/>
          </a:p>
        </p:txBody>
      </p:sp>
      <p:sp>
        <p:nvSpPr>
          <p:cNvPr id="14" name="TextBox 13"/>
          <p:cNvSpPr txBox="1"/>
          <p:nvPr/>
        </p:nvSpPr>
        <p:spPr>
          <a:xfrm>
            <a:off x="2514600" y="1523999"/>
            <a:ext cx="1828800" cy="289560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noAutofit/>
          </a:bodyPr>
          <a:lstStyle/>
          <a:p>
            <a:pPr marL="115888" indent="-115888">
              <a:spcAft>
                <a:spcPts val="600"/>
              </a:spcAft>
            </a:pPr>
            <a:endParaRPr lang="en-US" sz="1600" dirty="0"/>
          </a:p>
          <a:p>
            <a:pPr marL="114300" indent="-114300">
              <a:spcAft>
                <a:spcPts val="600"/>
              </a:spcAft>
              <a:buFont typeface="Arial" pitchFamily="34" charset="0"/>
              <a:buChar char="•"/>
            </a:pPr>
            <a:r>
              <a:rPr lang="en-US" sz="1600" dirty="0"/>
              <a:t>PSCAD model quality tests</a:t>
            </a:r>
          </a:p>
          <a:p>
            <a:pPr marL="114300" indent="-114300">
              <a:spcAft>
                <a:spcPts val="600"/>
              </a:spcAft>
              <a:buFont typeface="Arial" pitchFamily="34" charset="0"/>
              <a:buChar char="•"/>
            </a:pPr>
            <a:r>
              <a:rPr lang="en-US" sz="1600" dirty="0"/>
              <a:t>PSCAD model validation</a:t>
            </a:r>
          </a:p>
          <a:p>
            <a:pPr marL="114300" indent="-114300">
              <a:spcAft>
                <a:spcPts val="600"/>
              </a:spcAft>
              <a:buFont typeface="Arial" pitchFamily="34" charset="0"/>
              <a:buChar char="•"/>
            </a:pPr>
            <a:r>
              <a:rPr lang="en-US" sz="1600" dirty="0"/>
              <a:t>Benchmark PSS/</a:t>
            </a:r>
            <a:r>
              <a:rPr lang="en-US" sz="1600" dirty="0" err="1"/>
              <a:t>e</a:t>
            </a:r>
            <a:r>
              <a:rPr lang="en-US" sz="1600" dirty="0" err="1">
                <a:sym typeface="Symbol"/>
              </a:rPr>
              <a:t></a:t>
            </a:r>
            <a:r>
              <a:rPr lang="en-US" sz="1600" dirty="0" err="1"/>
              <a:t>PSCAD</a:t>
            </a:r>
            <a:r>
              <a:rPr lang="en-US" sz="1600" dirty="0"/>
              <a:t> using model quality tests onwards</a:t>
            </a:r>
          </a:p>
          <a:p>
            <a:endParaRPr lang="en-US" sz="1200" dirty="0"/>
          </a:p>
        </p:txBody>
      </p:sp>
      <p:sp>
        <p:nvSpPr>
          <p:cNvPr id="6" name="TextBox 5"/>
          <p:cNvSpPr txBox="1"/>
          <p:nvPr/>
        </p:nvSpPr>
        <p:spPr>
          <a:xfrm>
            <a:off x="228600" y="1524000"/>
            <a:ext cx="1828800" cy="28956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noAutofit/>
          </a:bodyPr>
          <a:lstStyle/>
          <a:p>
            <a:pPr marL="114300" indent="-114300">
              <a:spcAft>
                <a:spcPts val="600"/>
              </a:spcAft>
            </a:pPr>
            <a:endParaRPr lang="en-US" sz="1600" dirty="0"/>
          </a:p>
          <a:p>
            <a:pPr marL="114300" indent="-114300">
              <a:spcAft>
                <a:spcPts val="600"/>
              </a:spcAft>
              <a:buFont typeface="Arial" pitchFamily="34" charset="0"/>
              <a:buChar char="•"/>
            </a:pPr>
            <a:r>
              <a:rPr lang="en-US" sz="1600" dirty="0"/>
              <a:t>Provide PSS/e model</a:t>
            </a:r>
          </a:p>
          <a:p>
            <a:pPr marL="114300" indent="-114300">
              <a:spcAft>
                <a:spcPts val="600"/>
              </a:spcAft>
              <a:buFont typeface="Arial" pitchFamily="34" charset="0"/>
              <a:buChar char="•"/>
            </a:pPr>
            <a:r>
              <a:rPr lang="en-US" sz="1600" dirty="0"/>
              <a:t>PSS/e model quality tests</a:t>
            </a:r>
          </a:p>
          <a:p>
            <a:pPr>
              <a:spcAft>
                <a:spcPts val="600"/>
              </a:spcAft>
            </a:pPr>
            <a:endParaRPr lang="en-US" sz="1200" dirty="0">
              <a:solidFill>
                <a:srgbClr val="FF0000"/>
              </a:solidFill>
            </a:endParaRPr>
          </a:p>
          <a:p>
            <a:pPr>
              <a:spcAft>
                <a:spcPts val="600"/>
              </a:spcAft>
            </a:pPr>
            <a:endParaRPr lang="en-US" sz="1200" dirty="0">
              <a:solidFill>
                <a:srgbClr val="FF0000"/>
              </a:solidFill>
            </a:endParaRPr>
          </a:p>
          <a:p>
            <a:pPr>
              <a:spcAft>
                <a:spcPts val="600"/>
              </a:spcAft>
            </a:pPr>
            <a:endParaRPr lang="en-US" sz="1200" dirty="0">
              <a:solidFill>
                <a:srgbClr val="FF0000"/>
              </a:solidFill>
            </a:endParaRPr>
          </a:p>
          <a:p>
            <a:pPr>
              <a:spcAft>
                <a:spcPts val="600"/>
              </a:spcAft>
            </a:pPr>
            <a:endParaRPr lang="en-US" sz="1200" dirty="0">
              <a:solidFill>
                <a:srgbClr val="FF0000"/>
              </a:solidFill>
            </a:endParaRPr>
          </a:p>
          <a:p>
            <a:pPr>
              <a:spcAft>
                <a:spcPts val="600"/>
              </a:spcAft>
            </a:pPr>
            <a:endParaRPr lang="en-US" sz="1200" dirty="0">
              <a:solidFill>
                <a:srgbClr val="FF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Dynamic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Model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Requirements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228600" y="914400"/>
            <a:ext cx="1828800" cy="7315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" tIns="18288" rIns="18288" bIns="18288" rtlCol="0" anchor="ctr"/>
          <a:lstStyle/>
          <a:p>
            <a:pPr algn="ctr"/>
            <a:r>
              <a:rPr lang="en-US" dirty="0"/>
              <a:t>Generation Interconnection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2514600" y="914400"/>
            <a:ext cx="1828800" cy="7315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" tIns="18288" rIns="18288" bIns="18288" rtlCol="0" anchor="ctr"/>
          <a:lstStyle/>
          <a:p>
            <a:pPr algn="ctr"/>
            <a:r>
              <a:rPr lang="en-US" dirty="0"/>
              <a:t>QSA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800600" y="914400"/>
            <a:ext cx="1828800" cy="7315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" tIns="18288" rIns="18288" bIns="18288" rtlCol="0" anchor="ctr"/>
          <a:lstStyle/>
          <a:p>
            <a:pPr algn="ctr"/>
            <a:r>
              <a:rPr lang="en-US" dirty="0"/>
              <a:t>Commissioning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040880" y="914400"/>
            <a:ext cx="1828800" cy="7315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" tIns="18288" rIns="18288" bIns="18288" rtlCol="0" anchor="ctr"/>
          <a:lstStyle/>
          <a:p>
            <a:pPr algn="ctr"/>
            <a:r>
              <a:rPr lang="en-US" dirty="0"/>
              <a:t>Operations</a:t>
            </a:r>
          </a:p>
        </p:txBody>
      </p:sp>
      <p:sp>
        <p:nvSpPr>
          <p:cNvPr id="11" name="Right Arrow 10"/>
          <p:cNvSpPr/>
          <p:nvPr/>
        </p:nvSpPr>
        <p:spPr>
          <a:xfrm>
            <a:off x="2164080" y="1143000"/>
            <a:ext cx="274320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Arrow 11"/>
          <p:cNvSpPr/>
          <p:nvPr/>
        </p:nvSpPr>
        <p:spPr>
          <a:xfrm>
            <a:off x="4450080" y="1158240"/>
            <a:ext cx="274320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Arrow 12"/>
          <p:cNvSpPr/>
          <p:nvPr/>
        </p:nvSpPr>
        <p:spPr>
          <a:xfrm>
            <a:off x="6705600" y="1158240"/>
            <a:ext cx="274320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84AEB86-68EB-48AE-845E-5A340DD3F388}"/>
              </a:ext>
            </a:extLst>
          </p:cNvPr>
          <p:cNvSpPr txBox="1"/>
          <p:nvPr/>
        </p:nvSpPr>
        <p:spPr>
          <a:xfrm>
            <a:off x="228600" y="5232737"/>
            <a:ext cx="6400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1" u="sng" dirty="0">
                <a:hlinkClick r:id="rId2"/>
              </a:rPr>
              <a:t>Planning Guide</a:t>
            </a:r>
            <a:r>
              <a:rPr lang="en-US" sz="1200" dirty="0"/>
              <a:t> section 6.2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1" u="sng" dirty="0">
                <a:hlinkClick r:id="rId2"/>
              </a:rPr>
              <a:t>Planning Guide</a:t>
            </a:r>
            <a:r>
              <a:rPr lang="en-US" sz="1200" dirty="0"/>
              <a:t> section 5.7.1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hlinkClick r:id="rId3"/>
              </a:rPr>
              <a:t>Dynamics Working Group</a:t>
            </a:r>
            <a:r>
              <a:rPr lang="en-US" sz="1200" dirty="0"/>
              <a:t> DWG Procedure Manual section 3.1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1" dirty="0">
                <a:hlinkClick r:id="rId4"/>
              </a:rPr>
              <a:t>Model Quality Guide</a:t>
            </a:r>
            <a:r>
              <a:rPr lang="en-US" sz="1200" dirty="0"/>
              <a:t> published on the </a:t>
            </a:r>
            <a:r>
              <a:rPr lang="en-US" sz="1200" dirty="0">
                <a:hlinkClick r:id="rId5"/>
              </a:rPr>
              <a:t>Resource Integration webpage</a:t>
            </a:r>
            <a:endParaRPr lang="en-US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1" u="sng" dirty="0">
                <a:hlinkClick r:id="rId6"/>
              </a:rPr>
              <a:t>Dynamic Model Templates</a:t>
            </a:r>
            <a:r>
              <a:rPr lang="en-US" sz="1200" b="1" dirty="0"/>
              <a:t> </a:t>
            </a:r>
            <a:r>
              <a:rPr lang="en-US" sz="1200" dirty="0"/>
              <a:t>published on the </a:t>
            </a:r>
            <a:r>
              <a:rPr lang="en-US" sz="1200" dirty="0">
                <a:hlinkClick r:id="rId5"/>
              </a:rPr>
              <a:t>Resource Integration webpage</a:t>
            </a:r>
            <a:endParaRPr lang="en-US" sz="1200" dirty="0">
              <a:hlinkClick r:id="rId7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EE1A639-9A41-4CA1-B2BB-B668C9A115BA}"/>
              </a:ext>
            </a:extLst>
          </p:cNvPr>
          <p:cNvSpPr/>
          <p:nvPr/>
        </p:nvSpPr>
        <p:spPr>
          <a:xfrm>
            <a:off x="182880" y="4596825"/>
            <a:ext cx="6751320" cy="584775"/>
          </a:xfrm>
          <a:prstGeom prst="rect">
            <a:avLst/>
          </a:prstGeom>
          <a:solidFill>
            <a:srgbClr val="FFC000"/>
          </a:solidFill>
          <a:effectLst>
            <a:softEdge rad="63500"/>
          </a:effectLst>
        </p:spPr>
        <p:txBody>
          <a:bodyPr wrap="square">
            <a:spAutoFit/>
          </a:bodyPr>
          <a:lstStyle/>
          <a:p>
            <a:r>
              <a:rPr lang="en-US" sz="1600" dirty="0">
                <a:latin typeface="Segoe UI" panose="020B0502040204020203" pitchFamily="34" charset="0"/>
              </a:rPr>
              <a:t>Resource Entities are responsible for all these requirements, from model validation, model quality tests, to model verification</a:t>
            </a:r>
            <a:endParaRPr lang="en-US" sz="1600" dirty="0"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31374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PCAR Tool for PSCAD Studies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12" name="Content Placeholder 2"/>
          <p:cNvSpPr>
            <a:spLocks noGrp="1"/>
          </p:cNvSpPr>
          <p:nvPr>
            <p:ph idx="1"/>
          </p:nvPr>
        </p:nvSpPr>
        <p:spPr>
          <a:xfrm>
            <a:off x="266700" y="1143000"/>
            <a:ext cx="8534400" cy="5334000"/>
          </a:xfrm>
        </p:spPr>
        <p:txBody>
          <a:bodyPr/>
          <a:lstStyle/>
          <a:p>
            <a:r>
              <a:rPr lang="en-US" sz="2400" dirty="0"/>
              <a:t>ERCOT developed PCAR (</a:t>
            </a:r>
            <a:r>
              <a:rPr lang="en-US" sz="2400" dirty="0" err="1"/>
              <a:t>PsCad</a:t>
            </a:r>
            <a:r>
              <a:rPr lang="en-US" sz="2400" dirty="0"/>
              <a:t> Auto Run), a python-based tool for managing large scale system wide PSCAD studies. Notable features applicable to PSCAD model quality tests include:</a:t>
            </a:r>
          </a:p>
          <a:p>
            <a:pPr lvl="1"/>
            <a:r>
              <a:rPr lang="en-US" sz="2000" dirty="0"/>
              <a:t>Include functions for PSCAD model quality test to facilitate  model quality test and performance review</a:t>
            </a:r>
          </a:p>
          <a:p>
            <a:pPr lvl="1"/>
            <a:r>
              <a:rPr lang="en-US" sz="2000" dirty="0"/>
              <a:t>Automatically create and consolidate the simulation plots, including adding both PSS/e and PSCAD plots in a single platform for easier benchmarking comparisons</a:t>
            </a:r>
          </a:p>
        </p:txBody>
      </p:sp>
    </p:spTree>
    <p:extLst>
      <p:ext uri="{BB962C8B-B14F-4D97-AF65-F5344CB8AC3E}">
        <p14:creationId xmlns:p14="http://schemas.microsoft.com/office/powerpoint/2010/main" val="15152025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PCAR Tool for PSCAD Model Quality Tests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7</a:t>
            </a:fld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94C37BFF-BD1C-4436-8BC8-B11F39E08ABE}"/>
              </a:ext>
            </a:extLst>
          </p:cNvPr>
          <p:cNvGrpSpPr/>
          <p:nvPr/>
        </p:nvGrpSpPr>
        <p:grpSpPr>
          <a:xfrm>
            <a:off x="423862" y="942975"/>
            <a:ext cx="8296275" cy="4972050"/>
            <a:chOff x="423862" y="942975"/>
            <a:chExt cx="8296275" cy="4972050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C2D33043-9B82-4F7B-9537-525B2B9D0D9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23862" y="942975"/>
              <a:ext cx="8296275" cy="4972050"/>
            </a:xfrm>
            <a:prstGeom prst="rect">
              <a:avLst/>
            </a:prstGeom>
          </p:spPr>
        </p:pic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9B537D35-BAA8-40DD-A868-C5AAD684189E}"/>
                </a:ext>
              </a:extLst>
            </p:cNvPr>
            <p:cNvSpPr/>
            <p:nvPr/>
          </p:nvSpPr>
          <p:spPr>
            <a:xfrm rot="16200000">
              <a:off x="3810000" y="2514600"/>
              <a:ext cx="1447800" cy="144780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prstTxWarp prst="textCircle">
                <a:avLst/>
              </a:prstTxWarp>
              <a:spAutoFit/>
            </a:bodyPr>
            <a:lstStyle/>
            <a:p>
              <a:pPr algn="ctr"/>
              <a:r>
                <a:rPr lang="en-US" sz="2000" b="0" cap="none" spc="0" dirty="0">
                  <a:ln w="0"/>
                  <a:solidFill>
                    <a:srgbClr val="00AEC7"/>
                  </a:soli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</a:rPr>
                <a:t>PSCAD and Python Libraries</a:t>
              </a:r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BCBC379A-9313-474E-BD94-9833774BB6FA}"/>
              </a:ext>
            </a:extLst>
          </p:cNvPr>
          <p:cNvGrpSpPr/>
          <p:nvPr/>
        </p:nvGrpSpPr>
        <p:grpSpPr>
          <a:xfrm>
            <a:off x="7112409" y="4946585"/>
            <a:ext cx="1970139" cy="1614553"/>
            <a:chOff x="87261" y="4740746"/>
            <a:chExt cx="1970139" cy="1614553"/>
          </a:xfrm>
        </p:grpSpPr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F8A0A9FD-A8FF-492C-86FF-B7A77369FF8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87261" y="4740746"/>
              <a:ext cx="1970139" cy="1614553"/>
            </a:xfrm>
            <a:prstGeom prst="rect">
              <a:avLst/>
            </a:prstGeom>
          </p:spPr>
        </p:pic>
        <p:sp>
          <p:nvSpPr>
            <p:cNvPr id="13" name="Content Placeholder 2">
              <a:extLst>
                <a:ext uri="{FF2B5EF4-FFF2-40B4-BE49-F238E27FC236}">
                  <a16:creationId xmlns:a16="http://schemas.microsoft.com/office/drawing/2014/main" id="{DEDEF094-4143-4B94-ADF6-F0177E0D677A}"/>
                </a:ext>
              </a:extLst>
            </p:cNvPr>
            <p:cNvSpPr txBox="1">
              <a:spLocks/>
            </p:cNvSpPr>
            <p:nvPr/>
          </p:nvSpPr>
          <p:spPr>
            <a:xfrm>
              <a:off x="838200" y="5791200"/>
              <a:ext cx="609600" cy="304800"/>
            </a:xfrm>
            <a:prstGeom prst="rect">
              <a:avLst/>
            </a:prstGeom>
          </p:spPr>
          <p:txBody>
            <a:bodyPr lIns="64008"/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6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4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2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1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spcBef>
                  <a:spcPts val="0"/>
                </a:spcBef>
                <a:buFont typeface="Arial" panose="020B0604020202020204" pitchFamily="34" charset="0"/>
                <a:buNone/>
              </a:pPr>
              <a:r>
                <a:rPr lang="en-US" sz="1200" dirty="0">
                  <a:hlinkClick r:id="rId5"/>
                </a:rPr>
                <a:t>PCAR</a:t>
              </a:r>
              <a:endParaRPr lang="en-US" sz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42741477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Voltage Ride Through Test Result Comparison in PCAR – Acceptable Responses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921" y="1790861"/>
            <a:ext cx="7902358" cy="448056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4419600" y="1981200"/>
            <a:ext cx="381000" cy="4571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212601" y="4486064"/>
            <a:ext cx="534867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Consistent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responses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between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PSS/e and PSCAD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5921093" y="5478285"/>
            <a:ext cx="8382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5921093" y="5722153"/>
            <a:ext cx="838200" cy="0"/>
          </a:xfrm>
          <a:prstGeom prst="line">
            <a:avLst/>
          </a:prstGeom>
          <a:ln w="19050">
            <a:solidFill>
              <a:srgbClr val="007A3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6754394" y="5264200"/>
            <a:ext cx="170380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PSS/e results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755115" y="5586721"/>
            <a:ext cx="177928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PSCAD results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002802" y="2514600"/>
            <a:ext cx="22098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AAEC7"/>
                </a:solidFill>
              </a:rPr>
              <a:t>P (MW)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002802" y="3888132"/>
            <a:ext cx="22098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AEC7"/>
                </a:solidFill>
              </a:rPr>
              <a:t>Q (</a:t>
            </a:r>
            <a:r>
              <a:rPr lang="en-US" dirty="0" err="1">
                <a:solidFill>
                  <a:srgbClr val="00AEC7"/>
                </a:solidFill>
              </a:rPr>
              <a:t>MVar</a:t>
            </a:r>
            <a:r>
              <a:rPr lang="en-US" dirty="0">
                <a:solidFill>
                  <a:srgbClr val="00AEC7"/>
                </a:solidFill>
              </a:rPr>
              <a:t>)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002802" y="5204689"/>
            <a:ext cx="22098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AEC7"/>
                </a:solidFill>
              </a:rPr>
              <a:t>V (</a:t>
            </a:r>
            <a:r>
              <a:rPr lang="en-US" dirty="0" err="1">
                <a:solidFill>
                  <a:srgbClr val="00AEC7"/>
                </a:solidFill>
              </a:rPr>
              <a:t>p.u</a:t>
            </a:r>
            <a:r>
              <a:rPr lang="en-US" dirty="0">
                <a:solidFill>
                  <a:srgbClr val="00AEC7"/>
                </a:solidFill>
              </a:rPr>
              <a:t>.)</a:t>
            </a:r>
          </a:p>
        </p:txBody>
      </p:sp>
    </p:spTree>
    <p:extLst>
      <p:ext uri="{BB962C8B-B14F-4D97-AF65-F5344CB8AC3E}">
        <p14:creationId xmlns:p14="http://schemas.microsoft.com/office/powerpoint/2010/main" val="12250338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" y="1562261"/>
            <a:ext cx="8297444" cy="448056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Voltage Ride Through Test Result Comparison in PCAR – Suspicious Responses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308193" y="1752600"/>
            <a:ext cx="381000" cy="4571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267200" y="2666838"/>
            <a:ext cx="37338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Suspicious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PSS/e response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5997293" y="5242532"/>
            <a:ext cx="8382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997293" y="5486400"/>
            <a:ext cx="838200" cy="0"/>
          </a:xfrm>
          <a:prstGeom prst="line">
            <a:avLst/>
          </a:prstGeom>
          <a:ln w="19050">
            <a:solidFill>
              <a:srgbClr val="007A3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6830594" y="5028447"/>
            <a:ext cx="170380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PSS/e results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831315" y="5350968"/>
            <a:ext cx="177928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PSCAD results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62001" y="2297668"/>
            <a:ext cx="22098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AAEC7"/>
                </a:solidFill>
              </a:rPr>
              <a:t>P (MW)</a:t>
            </a:r>
          </a:p>
        </p:txBody>
      </p:sp>
      <p:sp>
        <p:nvSpPr>
          <p:cNvPr id="21" name="Rectangle 20"/>
          <p:cNvSpPr/>
          <p:nvPr/>
        </p:nvSpPr>
        <p:spPr>
          <a:xfrm>
            <a:off x="762001" y="3627266"/>
            <a:ext cx="22098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AEC7"/>
                </a:solidFill>
              </a:rPr>
              <a:t>Q (</a:t>
            </a:r>
            <a:r>
              <a:rPr lang="en-US" dirty="0" err="1">
                <a:solidFill>
                  <a:srgbClr val="00AEC7"/>
                </a:solidFill>
              </a:rPr>
              <a:t>MVar</a:t>
            </a:r>
            <a:r>
              <a:rPr lang="en-US" dirty="0">
                <a:solidFill>
                  <a:srgbClr val="00AEC7"/>
                </a:solidFill>
              </a:rPr>
              <a:t>)</a:t>
            </a:r>
          </a:p>
        </p:txBody>
      </p:sp>
      <p:sp>
        <p:nvSpPr>
          <p:cNvPr id="22" name="Rectangle 21"/>
          <p:cNvSpPr/>
          <p:nvPr/>
        </p:nvSpPr>
        <p:spPr>
          <a:xfrm>
            <a:off x="762001" y="4964668"/>
            <a:ext cx="22098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AEC7"/>
                </a:solidFill>
              </a:rPr>
              <a:t>V (</a:t>
            </a:r>
            <a:r>
              <a:rPr lang="en-US" dirty="0" err="1">
                <a:solidFill>
                  <a:srgbClr val="00AEC7"/>
                </a:solidFill>
              </a:rPr>
              <a:t>p.u</a:t>
            </a:r>
            <a:r>
              <a:rPr lang="en-US" dirty="0">
                <a:solidFill>
                  <a:srgbClr val="00AEC7"/>
                </a:solidFill>
              </a:rPr>
              <a:t>.)</a:t>
            </a:r>
          </a:p>
        </p:txBody>
      </p:sp>
    </p:spTree>
    <p:extLst>
      <p:ext uri="{BB962C8B-B14F-4D97-AF65-F5344CB8AC3E}">
        <p14:creationId xmlns:p14="http://schemas.microsoft.com/office/powerpoint/2010/main" val="9132947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ERCOT Identity v.2">
    <a:dk1>
      <a:sysClr val="windowText" lastClr="000000"/>
    </a:dk1>
    <a:lt1>
      <a:srgbClr val="FFFFFF"/>
    </a:lt1>
    <a:dk2>
      <a:srgbClr val="5B6770"/>
    </a:dk2>
    <a:lt2>
      <a:srgbClr val="FFFFFF"/>
    </a:lt2>
    <a:accent1>
      <a:srgbClr val="00AEC7"/>
    </a:accent1>
    <a:accent2>
      <a:srgbClr val="5B6770"/>
    </a:accent2>
    <a:accent3>
      <a:srgbClr val="26D07C"/>
    </a:accent3>
    <a:accent4>
      <a:srgbClr val="003865"/>
    </a:accent4>
    <a:accent5>
      <a:srgbClr val="685BC7"/>
    </a:accent5>
    <a:accent6>
      <a:srgbClr val="890C58"/>
    </a:accent6>
    <a:hlink>
      <a:srgbClr val="0000FF"/>
    </a:hlink>
    <a:folHlink>
      <a:srgbClr val="800080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0E9AA12-8AF9-4AA6-90FE-24669859CDF3}">
  <ds:schemaRefs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c34af464-7aa1-4edd-9be4-83dffc1cb926"/>
    <ds:schemaRef ds:uri="http://purl.org/dc/elements/1.1/"/>
    <ds:schemaRef ds:uri="http://schemas.microsoft.com/office/infopath/2007/PartnerControls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30345</TotalTime>
  <Words>603</Words>
  <Application>Microsoft Office PowerPoint</Application>
  <PresentationFormat>On-screen Show (4:3)</PresentationFormat>
  <Paragraphs>98</Paragraphs>
  <Slides>12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Segoe UI</vt:lpstr>
      <vt:lpstr>1_Custom Design</vt:lpstr>
      <vt:lpstr>Office Theme</vt:lpstr>
      <vt:lpstr>PowerPoint Presentation</vt:lpstr>
      <vt:lpstr>PowerPoint Presentation</vt:lpstr>
      <vt:lpstr>Outline</vt:lpstr>
      <vt:lpstr>PSCAD Model Review Necessity and Challenges</vt:lpstr>
      <vt:lpstr>Current Dynamic Model Requirements</vt:lpstr>
      <vt:lpstr>PCAR Tool for PSCAD Studies</vt:lpstr>
      <vt:lpstr>PCAR Tool for PSCAD Model Quality Tests</vt:lpstr>
      <vt:lpstr>Voltage Ride Through Test Result Comparison in PCAR – Acceptable Responses</vt:lpstr>
      <vt:lpstr>Voltage Ride Through Test Result Comparison in PCAR – Suspicious Responses</vt:lpstr>
      <vt:lpstr>Voltage Ride Through Test Result Comparison in PCAR – Suspicious Responses</vt:lpstr>
      <vt:lpstr>Next Steps</vt:lpstr>
      <vt:lpstr>PowerPoint Presentation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Wang, Xiaoyu</cp:lastModifiedBy>
  <cp:revision>862</cp:revision>
  <cp:lastPrinted>2020-04-09T21:03:02Z</cp:lastPrinted>
  <dcterms:created xsi:type="dcterms:W3CDTF">2016-01-21T15:20:31Z</dcterms:created>
  <dcterms:modified xsi:type="dcterms:W3CDTF">2021-06-21T14:29:01Z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