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1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451" autoAdjust="0"/>
  </p:normalViewPr>
  <p:slideViewPr>
    <p:cSldViewPr showGuides="1"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16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Market Update</a:t>
            </a:r>
            <a:endParaRPr lang="en-US" b="1" dirty="0"/>
          </a:p>
          <a:p>
            <a:r>
              <a:rPr lang="en-US" b="1" dirty="0" smtClean="0"/>
              <a:t>Wholesale Market Working Group</a:t>
            </a:r>
          </a:p>
          <a:p>
            <a:endParaRPr lang="en-US" dirty="0"/>
          </a:p>
          <a:p>
            <a:r>
              <a:rPr lang="en-US" dirty="0" smtClean="0"/>
              <a:t>Market Analysis &amp; Validation</a:t>
            </a:r>
            <a:endParaRPr lang="en-US" dirty="0"/>
          </a:p>
          <a:p>
            <a:r>
              <a:rPr lang="en-US" dirty="0" smtClean="0"/>
              <a:t>6</a:t>
            </a:r>
            <a:r>
              <a:rPr lang="en-US" dirty="0" smtClean="0"/>
              <a:t>/21/2021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</a:t>
            </a:r>
            <a:r>
              <a:rPr lang="en-US" altLang="en-US" sz="2400" dirty="0" smtClean="0"/>
              <a:t>Update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062041"/>
              </p:ext>
            </p:extLst>
          </p:nvPr>
        </p:nvGraphicFramePr>
        <p:xfrm>
          <a:off x="274320" y="1143000"/>
          <a:ext cx="8553649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830"/>
                <a:gridCol w="704850"/>
                <a:gridCol w="655518"/>
                <a:gridCol w="1973580"/>
                <a:gridCol w="723702"/>
                <a:gridCol w="846216"/>
                <a:gridCol w="1143000"/>
                <a:gridCol w="1199953"/>
              </a:tblGrid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SASM ID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Type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#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Procurement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Req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Award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Insufficiency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MCPC ($/MWh)</a:t>
                      </a:r>
                    </a:p>
                  </a:txBody>
                  <a:tcPr marL="9525" marR="9525" marT="9525" marB="0" anchor="ctr"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5/11/2021 2:41</a:t>
                      </a:r>
                      <a:endParaRPr lang="en-US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5/11 HE 5-8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38.8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33.7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4320" y="5486400"/>
            <a:ext cx="69775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5B6770"/>
                </a:solidFill>
              </a:rPr>
              <a:t>Insufficiency for Operating Hours on </a:t>
            </a:r>
            <a:r>
              <a:rPr lang="en-US" sz="1400" dirty="0" smtClean="0">
                <a:solidFill>
                  <a:srgbClr val="5B6770"/>
                </a:solidFill>
              </a:rPr>
              <a:t>5/11 was due to a lack of offers and rounding.</a:t>
            </a:r>
            <a:endParaRPr lang="en-US" sz="1400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12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Manual Overrides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 smtClean="0"/>
              <a:t>No HDL/LDL Overrides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9951</TotalTime>
  <Words>74</Words>
  <Application>Microsoft Office PowerPoint</Application>
  <PresentationFormat>On-screen Show (4:3)</PresentationFormat>
  <Paragraphs>29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Dansro, Ben</cp:lastModifiedBy>
  <cp:revision>315</cp:revision>
  <cp:lastPrinted>2016-01-21T20:53:15Z</cp:lastPrinted>
  <dcterms:created xsi:type="dcterms:W3CDTF">2016-01-21T15:20:31Z</dcterms:created>
  <dcterms:modified xsi:type="dcterms:W3CDTF">2021-06-17T15:58:44Z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