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7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0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0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0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4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3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53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4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94058-5C7F-4479-96CE-77091AC05D58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0988-2FC7-4962-9424-34FE6DFC0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8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TAC Load Shed Conditions Update to OWG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17,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06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Load Shed Conditions Update to OWG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0848"/>
            <a:ext cx="10515600" cy="4726115"/>
          </a:xfrm>
        </p:spPr>
        <p:txBody>
          <a:bodyPr/>
          <a:lstStyle/>
          <a:p>
            <a:r>
              <a:rPr lang="en-US" sz="3200" b="1" dirty="0" smtClean="0"/>
              <a:t>#4  Load </a:t>
            </a:r>
            <a:r>
              <a:rPr lang="en-US" sz="3200" b="1" dirty="0"/>
              <a:t>Shed Practices</a:t>
            </a:r>
            <a:r>
              <a:rPr lang="en-US" sz="3200" dirty="0"/>
              <a:t>: </a:t>
            </a:r>
            <a:endParaRPr lang="en-US" sz="3200" dirty="0" smtClean="0"/>
          </a:p>
          <a:p>
            <a:pPr lvl="1"/>
            <a:r>
              <a:rPr lang="en-US" sz="2800" dirty="0" smtClean="0"/>
              <a:t>This issue identified in memo from Bill </a:t>
            </a:r>
            <a:r>
              <a:rPr lang="en-US" sz="2800" dirty="0" err="1" smtClean="0"/>
              <a:t>Magness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smtClean="0"/>
              <a:t>ERCOT </a:t>
            </a:r>
            <a:r>
              <a:rPr lang="en-US" sz="2800" dirty="0"/>
              <a:t>has issued and is compiling the results of a survey of Transmission Operators.  This information will be used to inform the commission.  </a:t>
            </a:r>
            <a:endParaRPr lang="en-US" sz="2800" dirty="0" smtClean="0"/>
          </a:p>
          <a:p>
            <a:pPr lvl="1"/>
            <a:r>
              <a:rPr lang="en-US" sz="2800" dirty="0"/>
              <a:t>Further work </a:t>
            </a:r>
            <a:r>
              <a:rPr lang="en-US" sz="2800" dirty="0" smtClean="0"/>
              <a:t>will </a:t>
            </a:r>
            <a:r>
              <a:rPr lang="en-US" sz="2800" dirty="0"/>
              <a:t>be under the commission’s authority under Project 51888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/>
              <a:t>Review section 4 of the Operating Guides in light of the experience and, in particular, to determine and clarify the treatment of UFLS load during EEA3.</a:t>
            </a:r>
          </a:p>
        </p:txBody>
      </p:sp>
    </p:spTree>
    <p:extLst>
      <p:ext uri="{BB962C8B-B14F-4D97-AF65-F5344CB8AC3E}">
        <p14:creationId xmlns:p14="http://schemas.microsoft.com/office/powerpoint/2010/main" val="201544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6411"/>
          </a:xfrm>
        </p:spPr>
        <p:txBody>
          <a:bodyPr/>
          <a:lstStyle/>
          <a:p>
            <a:r>
              <a:rPr lang="en-US" dirty="0" smtClean="0"/>
              <a:t>TAC Load Shed Conditions Update to OWG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#33  Load </a:t>
            </a:r>
            <a:r>
              <a:rPr lang="en-US" b="1" dirty="0"/>
              <a:t>Shed Table</a:t>
            </a:r>
            <a:r>
              <a:rPr lang="en-US" dirty="0"/>
              <a:t>: </a:t>
            </a:r>
            <a:r>
              <a:rPr lang="en-US" dirty="0" smtClean="0"/>
              <a:t>Review methodology currently used.</a:t>
            </a:r>
          </a:p>
          <a:p>
            <a:pPr lvl="1"/>
            <a:r>
              <a:rPr lang="en-US" dirty="0" smtClean="0"/>
              <a:t>SB 3 requires a transition to seasonal load shed tables.</a:t>
            </a:r>
          </a:p>
          <a:p>
            <a:pPr lvl="1"/>
            <a:r>
              <a:rPr lang="en-US" dirty="0" smtClean="0"/>
              <a:t>PUCT Rulemaking in Project 51888</a:t>
            </a:r>
          </a:p>
          <a:p>
            <a:pPr lvl="1"/>
            <a:r>
              <a:rPr lang="en-US" dirty="0" smtClean="0"/>
              <a:t>Questions and considerations:</a:t>
            </a:r>
          </a:p>
          <a:p>
            <a:pPr lvl="2"/>
            <a:r>
              <a:rPr lang="en-US" dirty="0"/>
              <a:t>Consider excluding auxiliary Load from generation within NOIE territory from Load shed obligation.  </a:t>
            </a:r>
          </a:p>
          <a:p>
            <a:pPr lvl="3"/>
            <a:r>
              <a:rPr lang="en-US" dirty="0" smtClean="0"/>
              <a:t>Do </a:t>
            </a:r>
            <a:r>
              <a:rPr lang="en-US" dirty="0"/>
              <a:t>we want to consider transitioning to a “curtailable load allocation” by considering what is “shed-able” load since </a:t>
            </a:r>
            <a:r>
              <a:rPr lang="en-US" dirty="0" smtClean="0"/>
              <a:t>GR auxiliary </a:t>
            </a:r>
            <a:r>
              <a:rPr lang="en-US" dirty="0"/>
              <a:t>load is not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Should the loads affecting a GTC be included in the load shed table? (#51 CMWG)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6411"/>
          </a:xfrm>
        </p:spPr>
        <p:txBody>
          <a:bodyPr/>
          <a:lstStyle/>
          <a:p>
            <a:r>
              <a:rPr lang="en-US" dirty="0" smtClean="0"/>
              <a:t>TAC Load Shed Conditions Update to OWG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b="1" dirty="0" smtClean="0"/>
              <a:t>#122  Review </a:t>
            </a:r>
            <a:r>
              <a:rPr lang="en-US" sz="2800" b="1" dirty="0"/>
              <a:t>the use of dynamic load shed ratios</a:t>
            </a:r>
            <a:r>
              <a:rPr lang="en-US" sz="2800" dirty="0"/>
              <a:t> which more closely align with the specific event and changes in load </a:t>
            </a:r>
            <a:r>
              <a:rPr lang="en-US" sz="2800" dirty="0" smtClean="0"/>
              <a:t>density.</a:t>
            </a:r>
          </a:p>
          <a:p>
            <a:pPr lvl="2"/>
            <a:r>
              <a:rPr lang="en-US" sz="2400" dirty="0"/>
              <a:t>Discuss further. Cannot be confusing and cannot delay load shed. Need to be careful of overcorrections</a:t>
            </a:r>
            <a:r>
              <a:rPr lang="en-US" sz="2400" dirty="0" smtClean="0"/>
              <a:t>.</a:t>
            </a:r>
          </a:p>
          <a:p>
            <a:pPr lvl="2"/>
            <a:r>
              <a:rPr lang="en-US" sz="2400" smtClean="0"/>
              <a:t>Requires analysis.</a:t>
            </a:r>
            <a:endParaRPr lang="en-US" sz="2400" dirty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57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256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TAC Load Shed Conditions Update to OWG</vt:lpstr>
      <vt:lpstr>TAC Load Shed Conditions Update to OWG</vt:lpstr>
      <vt:lpstr>TAC Load Shed Conditions Update to OWG</vt:lpstr>
      <vt:lpstr>TAC Load Shed Conditions Update to OWG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d376700</dc:creator>
  <cp:lastModifiedBy>d376700</cp:lastModifiedBy>
  <cp:revision>8</cp:revision>
  <dcterms:created xsi:type="dcterms:W3CDTF">2021-06-16T20:04:47Z</dcterms:created>
  <dcterms:modified xsi:type="dcterms:W3CDTF">2021-06-17T13:04:20Z</dcterms:modified>
</cp:coreProperties>
</file>