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4"/>
    <p:sldMasterId id="2147483666" r:id="rId5"/>
    <p:sldMasterId id="2147483663" r:id="rId6"/>
  </p:sldMasterIdLst>
  <p:notesMasterIdLst>
    <p:notesMasterId r:id="rId16"/>
  </p:notesMasterIdLst>
  <p:handoutMasterIdLst>
    <p:handoutMasterId r:id="rId17"/>
  </p:handoutMasterIdLst>
  <p:sldIdLst>
    <p:sldId id="298" r:id="rId7"/>
    <p:sldId id="325" r:id="rId8"/>
    <p:sldId id="321" r:id="rId9"/>
    <p:sldId id="315" r:id="rId10"/>
    <p:sldId id="320" r:id="rId11"/>
    <p:sldId id="316" r:id="rId12"/>
    <p:sldId id="323" r:id="rId13"/>
    <p:sldId id="326" r:id="rId14"/>
    <p:sldId id="327" r:id="rId1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inojosa, Jose Luis" initials="HJL" lastIdx="1" clrIdx="0">
    <p:extLst>
      <p:ext uri="{19B8F6BF-5375-455C-9EA6-DF929625EA0E}">
        <p15:presenceInfo xmlns:p15="http://schemas.microsoft.com/office/powerpoint/2012/main" userId="S-1-5-21-639947351-343809578-3807592339-37959" providerId="AD"/>
      </p:ext>
    </p:extLst>
  </p:cmAuthor>
  <p:cmAuthor id="2" name="Li, Weifeng" initials="LW" lastIdx="1" clrIdx="1">
    <p:extLst>
      <p:ext uri="{19B8F6BF-5375-455C-9EA6-DF929625EA0E}">
        <p15:presenceInfo xmlns:p15="http://schemas.microsoft.com/office/powerpoint/2012/main" userId="S-1-5-21-639947351-343809578-3807592339-552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90C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5301" autoAdjust="0"/>
  </p:normalViewPr>
  <p:slideViewPr>
    <p:cSldViewPr showGuides="1">
      <p:cViewPr varScale="1">
        <p:scale>
          <a:sx n="132" d="100"/>
          <a:sy n="132" d="100"/>
        </p:scale>
        <p:origin x="964" y="80"/>
      </p:cViewPr>
      <p:guideLst>
        <p:guide orient="horz" pos="2160"/>
        <p:guide pos="2880"/>
      </p:guideLst>
    </p:cSldViewPr>
  </p:slideViewPr>
  <p:notesTextViewPr>
    <p:cViewPr>
      <p:scale>
        <a:sx n="75" d="100"/>
        <a:sy n="75" d="100"/>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6/15/2021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6/15/2021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2750 MW is the</a:t>
            </a:r>
            <a:r>
              <a:rPr lang="en-US" baseline="0" dirty="0" smtClean="0"/>
              <a:t> value of ERCOTs MSSC</a:t>
            </a: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05747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4"/>
          <p:cNvSpPr>
            <a:spLocks noGrp="1"/>
          </p:cNvSpPr>
          <p:nvPr>
            <p:ph type="body" sz="quarter" idx="3"/>
          </p:nvPr>
        </p:nvSpPr>
        <p:spPr>
          <a:xfrm>
            <a:off x="3550883" y="4837176"/>
            <a:ext cx="4465283" cy="649224"/>
          </a:xfrm>
          <a:prstGeom prst="rect">
            <a:avLst/>
          </a:prstGeom>
        </p:spPr>
        <p:txBody>
          <a:bodyPr anchor="t" anchorCtr="0">
            <a:noAutofit/>
          </a:bodyPr>
          <a:lstStyle>
            <a:lvl1pPr marL="0" indent="0">
              <a:lnSpc>
                <a:spcPct val="100000"/>
              </a:lnSpc>
              <a:spcBef>
                <a:spcPts val="0"/>
              </a:spcBef>
              <a:buNone/>
              <a:defRPr sz="18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Text Placeholder 4"/>
          <p:cNvSpPr>
            <a:spLocks noGrp="1"/>
          </p:cNvSpPr>
          <p:nvPr>
            <p:ph type="body" sz="quarter" idx="10"/>
          </p:nvPr>
        </p:nvSpPr>
        <p:spPr>
          <a:xfrm>
            <a:off x="3547872" y="3429000"/>
            <a:ext cx="4465283" cy="923544"/>
          </a:xfrm>
          <a:prstGeom prst="rect">
            <a:avLst/>
          </a:prstGeom>
        </p:spPr>
        <p:txBody>
          <a:bodyPr anchor="t" anchorCtr="0">
            <a:noAutofit/>
          </a:bodyPr>
          <a:lstStyle>
            <a:lvl1pPr marL="0" indent="0">
              <a:lnSpc>
                <a:spcPct val="100000"/>
              </a:lnSpc>
              <a:spcBef>
                <a:spcPts val="0"/>
              </a:spcBef>
              <a:buNone/>
              <a:defRPr sz="1800" b="0" cap="none"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8" name="Text Placeholder 4"/>
          <p:cNvSpPr>
            <a:spLocks noGrp="1"/>
          </p:cNvSpPr>
          <p:nvPr>
            <p:ph type="body" sz="quarter" idx="11"/>
          </p:nvPr>
        </p:nvSpPr>
        <p:spPr>
          <a:xfrm>
            <a:off x="3547872" y="1325880"/>
            <a:ext cx="5519928" cy="2304288"/>
          </a:xfrm>
          <a:prstGeom prst="rect">
            <a:avLst/>
          </a:prstGeom>
        </p:spPr>
        <p:txBody>
          <a:bodyPr anchor="t" anchorCtr="0">
            <a:noAutofit/>
          </a:bodyPr>
          <a:lstStyle>
            <a:lvl1pPr marL="0" indent="0">
              <a:lnSpc>
                <a:spcPct val="100000"/>
              </a:lnSpc>
              <a:spcBef>
                <a:spcPts val="0"/>
              </a:spcBef>
              <a:buNone/>
              <a:defRPr sz="3600" b="1" cap="sm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Tree>
    <p:extLst>
      <p:ext uri="{BB962C8B-B14F-4D97-AF65-F5344CB8AC3E}">
        <p14:creationId xmlns:p14="http://schemas.microsoft.com/office/powerpoint/2010/main" val="17291082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Tree>
    <p:extLst>
      <p:ext uri="{BB962C8B-B14F-4D97-AF65-F5344CB8AC3E}">
        <p14:creationId xmlns:p14="http://schemas.microsoft.com/office/powerpoint/2010/main" val="209669062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4057538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
        <p:nvSpPr>
          <p:cNvPr id="13"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Tree>
    <p:extLst>
      <p:ext uri="{BB962C8B-B14F-4D97-AF65-F5344CB8AC3E}">
        <p14:creationId xmlns:p14="http://schemas.microsoft.com/office/powerpoint/2010/main" val="286744465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dirty="0"/>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dirty="0" smtClean="0"/>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dirty="0" smtClean="0"/>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412480462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dirty="0" smtClean="0"/>
              <a:t>Click to edit Master title style</a:t>
            </a:r>
            <a:endParaRPr lang="en-US" dirty="0"/>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8185864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lvl1pPr>
              <a:defRPr sz="1800">
                <a:solidFill>
                  <a:schemeClr val="tx2"/>
                </a:solidFill>
              </a:defRPr>
            </a:lvl1pPr>
            <a:lvl2pPr>
              <a:defRPr sz="1800">
                <a:solidFill>
                  <a:schemeClr val="tx2"/>
                </a:solidFill>
              </a:defRPr>
            </a:lvl2pPr>
            <a:lvl3pPr>
              <a:defRPr sz="1600">
                <a:solidFill>
                  <a:schemeClr val="tx2"/>
                </a:solidFill>
              </a:defRPr>
            </a:lvl3pPr>
            <a:lvl4pPr>
              <a:defRPr sz="1600">
                <a:solidFill>
                  <a:schemeClr val="tx2"/>
                </a:solidFill>
              </a:defRPr>
            </a:lvl4pPr>
            <a:lvl5pPr>
              <a:defRPr sz="14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4956616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2.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theme" Target="../theme/theme2.xml"/><Relationship Id="rId5" Type="http://schemas.openxmlformats.org/officeDocument/2006/relationships/slideLayout" Target="../slideLayouts/slideLayout6.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2091439879"/>
      </p:ext>
    </p:extLst>
  </p:cSld>
  <p:clrMap bg1="lt1" tx1="dk1" bg2="lt2" tx2="dk2" accent1="accent1" accent2="accent2" accent3="accent3" accent4="accent4" accent5="accent5" accent6="accent6" hlink="hlink" folHlink="folHlink"/>
  <p:sldLayoutIdLst>
    <p:sldLayoutId id="214748366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dirty="0">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dirty="0">
              <a:solidFill>
                <a:schemeClr val="bg1">
                  <a:lumMod val="75000"/>
                </a:schemeClr>
              </a:solidFill>
            </a:endParaRPr>
          </a:p>
        </p:txBody>
      </p:sp>
    </p:spTree>
    <p:extLst>
      <p:ext uri="{BB962C8B-B14F-4D97-AF65-F5344CB8AC3E}">
        <p14:creationId xmlns:p14="http://schemas.microsoft.com/office/powerpoint/2010/main" val="304011159"/>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p:timing>
    <p:tnLst>
      <p:par>
        <p:cTn id="1" dur="indefinite" restart="never" nodeType="tmRoot"/>
      </p:par>
    </p:tnLst>
  </p:timing>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9205963"/>
      </p:ext>
    </p:extLst>
  </p:cSld>
  <p:clrMap bg1="lt1" tx1="dk1" bg2="lt2" tx2="dk2" accent1="accent1" accent2="accent2" accent3="accent3" accent4="accent4" accent5="accent5" accent6="accent6" hlink="hlink" folHlink="folHlink"/>
  <p:sldLayoutIdLst>
    <p:sldLayoutId id="2147483664" r:id="rId1"/>
  </p:sldLayoutIdLst>
  <p:timing>
    <p:tnLst>
      <p:par>
        <p:cTn id="1" dur="indefinite" restart="never" nodeType="tmRoot"/>
      </p:par>
    </p:tnLst>
  </p:timing>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www.ercot.com/content/wcm/key_documents_lists/141324/Inertia_Basic_Concepts_Impacts_On_ERCOT_v0.pdf"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smtClean="0"/>
              <a:t>Key Considerations for NOGRR 226</a:t>
            </a:r>
            <a:endParaRPr lang="en-US" dirty="0"/>
          </a:p>
        </p:txBody>
      </p:sp>
      <p:sp>
        <p:nvSpPr>
          <p:cNvPr id="2" name="Text Placeholder 1"/>
          <p:cNvSpPr>
            <a:spLocks noGrp="1"/>
          </p:cNvSpPr>
          <p:nvPr>
            <p:ph type="body" sz="quarter" idx="3"/>
          </p:nvPr>
        </p:nvSpPr>
        <p:spPr/>
        <p:txBody>
          <a:bodyPr/>
          <a:lstStyle/>
          <a:p>
            <a:r>
              <a:rPr lang="en-US" dirty="0" smtClean="0"/>
              <a:t>June 16, 2021</a:t>
            </a:r>
          </a:p>
          <a:p>
            <a:r>
              <a:rPr lang="en-US" dirty="0" smtClean="0"/>
              <a:t>PDCWG</a:t>
            </a:r>
            <a:endParaRPr lang="en-US" dirty="0"/>
          </a:p>
        </p:txBody>
      </p:sp>
      <p:sp>
        <p:nvSpPr>
          <p:cNvPr id="4" name="Text Placeholder 3"/>
          <p:cNvSpPr>
            <a:spLocks noGrp="1"/>
          </p:cNvSpPr>
          <p:nvPr>
            <p:ph type="body" sz="quarter" idx="10"/>
          </p:nvPr>
        </p:nvSpPr>
        <p:spPr/>
        <p:txBody>
          <a:bodyPr/>
          <a:lstStyle/>
          <a:p>
            <a:r>
              <a:rPr lang="en-US" dirty="0" smtClean="0"/>
              <a:t>ERCOT Staff</a:t>
            </a:r>
            <a:endParaRPr lang="en-US" dirty="0"/>
          </a:p>
        </p:txBody>
      </p:sp>
    </p:spTree>
    <p:extLst>
      <p:ext uri="{BB962C8B-B14F-4D97-AF65-F5344CB8AC3E}">
        <p14:creationId xmlns:p14="http://schemas.microsoft.com/office/powerpoint/2010/main" val="33709249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sz="1600" dirty="0" smtClean="0"/>
              <a:t>NOGRR226 </a:t>
            </a:r>
            <a:r>
              <a:rPr lang="en-US" sz="1600" dirty="0" smtClean="0"/>
              <a:t>proposes to raise </a:t>
            </a:r>
            <a:r>
              <a:rPr lang="en-US" sz="1600" dirty="0"/>
              <a:t>the first 5% Transmission Operator (TO) Load shedding relay set point requirement from 59.3 Hz to 59.4 </a:t>
            </a:r>
            <a:r>
              <a:rPr lang="en-US" sz="1600" dirty="0" smtClean="0"/>
              <a:t>Hz. </a:t>
            </a:r>
          </a:p>
          <a:p>
            <a:endParaRPr lang="en-US" sz="1600" dirty="0" smtClean="0"/>
          </a:p>
          <a:p>
            <a:r>
              <a:rPr lang="en-US" sz="1600" dirty="0" smtClean="0"/>
              <a:t>NOGRR226 also indicates that  when </a:t>
            </a:r>
            <a:r>
              <a:rPr lang="en-US" sz="1600" dirty="0"/>
              <a:t>the frequency falls below 59.4 Hz, there is risk of damage to turbine </a:t>
            </a:r>
            <a:r>
              <a:rPr lang="en-US" sz="1600" dirty="0" smtClean="0"/>
              <a:t>blades</a:t>
            </a:r>
            <a:r>
              <a:rPr lang="en-US" sz="1600" dirty="0"/>
              <a:t> </a:t>
            </a:r>
            <a:r>
              <a:rPr lang="en-US" sz="1600" dirty="0" smtClean="0"/>
              <a:t>and that in </a:t>
            </a:r>
            <a:r>
              <a:rPr lang="en-US" sz="1600" dirty="0"/>
              <a:t>order to avoid this damage, a relay is triggered that will trip the generator Off-Line after nine minutes.  </a:t>
            </a:r>
          </a:p>
          <a:p>
            <a:endParaRPr lang="en-US" sz="1600" dirty="0" smtClean="0"/>
          </a:p>
          <a:p>
            <a:r>
              <a:rPr lang="en-US" sz="1600" dirty="0" smtClean="0"/>
              <a:t>UFLS </a:t>
            </a:r>
            <a:r>
              <a:rPr lang="en-US" sz="1600" dirty="0" smtClean="0"/>
              <a:t>settings </a:t>
            </a:r>
            <a:r>
              <a:rPr lang="en-US" sz="1600" dirty="0" smtClean="0"/>
              <a:t>are part of a interweaving of system operations and </a:t>
            </a:r>
            <a:r>
              <a:rPr lang="en-US" sz="1600" dirty="0" smtClean="0"/>
              <a:t>protection. Hence, </a:t>
            </a:r>
            <a:r>
              <a:rPr lang="en-US" sz="1600" dirty="0" smtClean="0"/>
              <a:t>there are several aspects that need to be considered </a:t>
            </a:r>
            <a:r>
              <a:rPr lang="en-US" sz="1600" dirty="0" smtClean="0"/>
              <a:t>holistically when </a:t>
            </a:r>
            <a:r>
              <a:rPr lang="en-US" sz="1600" dirty="0" smtClean="0"/>
              <a:t>assessing this proposal. The next slides will delve on some of these aspects and the potential impact of this change.</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274336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Nodal Operating </a:t>
            </a:r>
            <a:r>
              <a:rPr lang="en-US" sz="2400" dirty="0" smtClean="0"/>
              <a:t>Guide (NOG) </a:t>
            </a:r>
            <a:r>
              <a:rPr lang="en-US" sz="2400" dirty="0" smtClean="0"/>
              <a:t>2.6.1 – Under Frequency Load Shed (UFLS)</a:t>
            </a:r>
            <a:endParaRPr lang="en-US" sz="2400" dirty="0"/>
          </a:p>
        </p:txBody>
      </p:sp>
      <p:sp>
        <p:nvSpPr>
          <p:cNvPr id="3" name="Content Placeholder 2"/>
          <p:cNvSpPr>
            <a:spLocks noGrp="1"/>
          </p:cNvSpPr>
          <p:nvPr>
            <p:ph idx="1"/>
          </p:nvPr>
        </p:nvSpPr>
        <p:spPr>
          <a:xfrm>
            <a:off x="304800" y="990600"/>
            <a:ext cx="8534400" cy="4929433"/>
          </a:xfrm>
        </p:spPr>
        <p:txBody>
          <a:bodyPr/>
          <a:lstStyle/>
          <a:p>
            <a:r>
              <a:rPr lang="en-US" sz="1600" dirty="0" smtClean="0"/>
              <a:t>UFLS </a:t>
            </a:r>
            <a:r>
              <a:rPr lang="en-US" sz="1600" dirty="0"/>
              <a:t>program is intended to arrest severe frequency </a:t>
            </a:r>
            <a:r>
              <a:rPr lang="en-US" sz="1600" dirty="0" smtClean="0"/>
              <a:t>declines and </a:t>
            </a:r>
            <a:r>
              <a:rPr lang="en-US" sz="1600" dirty="0"/>
              <a:t>to facilitate the operation of the ERCOT interconnection as a single island during severe under-frequency events</a:t>
            </a:r>
            <a:r>
              <a:rPr lang="en-US" sz="1600" dirty="0" smtClean="0"/>
              <a:t>.</a:t>
            </a:r>
          </a:p>
          <a:p>
            <a:endParaRPr lang="en-US" sz="1600" dirty="0"/>
          </a:p>
          <a:p>
            <a:r>
              <a:rPr lang="en-US" sz="1600" dirty="0" smtClean="0"/>
              <a:t>Governed </a:t>
            </a:r>
            <a:r>
              <a:rPr lang="en-US" sz="1600" dirty="0"/>
              <a:t>by </a:t>
            </a:r>
            <a:r>
              <a:rPr lang="en-US" sz="1600" dirty="0" smtClean="0"/>
              <a:t>NERC PRC-006-5 Standard. </a:t>
            </a:r>
          </a:p>
          <a:p>
            <a:pPr lvl="1"/>
            <a:r>
              <a:rPr lang="en-US" sz="1400" dirty="0" smtClean="0"/>
              <a:t>Per this standard ERCOT</a:t>
            </a:r>
            <a:r>
              <a:rPr lang="en-US" sz="1400" dirty="0"/>
              <a:t> </a:t>
            </a:r>
            <a:r>
              <a:rPr lang="en-US" sz="1400" dirty="0" smtClean="0"/>
              <a:t>is requires to </a:t>
            </a:r>
            <a:r>
              <a:rPr lang="en-US" sz="1400" dirty="0"/>
              <a:t>periodically </a:t>
            </a:r>
            <a:r>
              <a:rPr lang="en-US" sz="1400" dirty="0" smtClean="0"/>
              <a:t>assess </a:t>
            </a:r>
            <a:r>
              <a:rPr lang="en-US" sz="1400" dirty="0"/>
              <a:t>whether the UFLS program is adequate through dynamic simulations.  The simulation should demonstrate that the UFLS program can effectively arrest the frequency decline when the system </a:t>
            </a:r>
            <a:r>
              <a:rPr lang="en-US" sz="1400" dirty="0" smtClean="0"/>
              <a:t>is </a:t>
            </a:r>
            <a:r>
              <a:rPr lang="en-US" sz="1400" dirty="0"/>
              <a:t>subjected to severe imbalances </a:t>
            </a:r>
            <a:r>
              <a:rPr lang="en-US" sz="1400" dirty="0" smtClean="0"/>
              <a:t>so </a:t>
            </a:r>
            <a:r>
              <a:rPr lang="en-US" sz="1400" dirty="0"/>
              <a:t>that the frequency and voltage/frequency performance requirements can be satisfied</a:t>
            </a:r>
            <a:r>
              <a:rPr lang="en-US" sz="1400" dirty="0" smtClean="0"/>
              <a:t>.</a:t>
            </a:r>
          </a:p>
          <a:p>
            <a:pPr lvl="1"/>
            <a:endParaRPr lang="en-US" sz="1400" dirty="0"/>
          </a:p>
          <a:p>
            <a:pPr lvl="1"/>
            <a:endParaRPr lang="en-US" sz="1400" dirty="0" smtClean="0"/>
          </a:p>
          <a:p>
            <a:pPr lvl="1"/>
            <a:endParaRPr lang="en-US" sz="1400" dirty="0"/>
          </a:p>
          <a:p>
            <a:pPr lvl="1"/>
            <a:endParaRPr lang="en-US" sz="1400" dirty="0" smtClean="0"/>
          </a:p>
          <a:p>
            <a:pPr lvl="1"/>
            <a:endParaRPr lang="en-US" sz="1400" dirty="0"/>
          </a:p>
          <a:p>
            <a:pPr lvl="1"/>
            <a:endParaRPr lang="en-US" sz="1400" dirty="0" smtClean="0"/>
          </a:p>
          <a:p>
            <a:pPr lvl="1"/>
            <a:endParaRPr lang="en-US" sz="1400" dirty="0"/>
          </a:p>
          <a:p>
            <a:pPr lvl="1"/>
            <a:endParaRPr lang="en-US" sz="1400" dirty="0" smtClean="0"/>
          </a:p>
          <a:p>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4009528712"/>
              </p:ext>
            </p:extLst>
          </p:nvPr>
        </p:nvGraphicFramePr>
        <p:xfrm>
          <a:off x="1714500" y="3352800"/>
          <a:ext cx="5791200" cy="1471368"/>
        </p:xfrm>
        <a:graphic>
          <a:graphicData uri="http://schemas.openxmlformats.org/drawingml/2006/table">
            <a:tbl>
              <a:tblPr firstRow="1" firstCol="1" bandRow="1">
                <a:tableStyleId>{69012ECD-51FC-41F1-AA8D-1B2483CD663E}</a:tableStyleId>
              </a:tblPr>
              <a:tblGrid>
                <a:gridCol w="1676400"/>
                <a:gridCol w="4114800"/>
              </a:tblGrid>
              <a:tr h="327687">
                <a:tc>
                  <a:txBody>
                    <a:bodyPr/>
                    <a:lstStyle/>
                    <a:p>
                      <a:pPr marL="0" marR="0" algn="ctr">
                        <a:lnSpc>
                          <a:spcPct val="107000"/>
                        </a:lnSpc>
                        <a:spcBef>
                          <a:spcPts val="0"/>
                        </a:spcBef>
                        <a:spcAft>
                          <a:spcPts val="800"/>
                        </a:spcAft>
                      </a:pPr>
                      <a:r>
                        <a:rPr lang="en-US" sz="1600" kern="1200" cap="small" baseline="0" dirty="0">
                          <a:solidFill>
                            <a:schemeClr val="bg1"/>
                          </a:solidFill>
                          <a:effectLst/>
                        </a:rPr>
                        <a:t>Threshold</a:t>
                      </a:r>
                      <a:endParaRPr lang="en-US" sz="1600" b="0" kern="1200" cap="small" baseline="0" dirty="0">
                        <a:solidFill>
                          <a:schemeClr val="bg1"/>
                        </a:solidFill>
                        <a:effectLst/>
                        <a:latin typeface="+mn-lt"/>
                        <a:ea typeface="+mn-ea"/>
                        <a:cs typeface="+mn-cs"/>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lnSpc>
                          <a:spcPct val="107000"/>
                        </a:lnSpc>
                        <a:spcBef>
                          <a:spcPts val="0"/>
                        </a:spcBef>
                        <a:spcAft>
                          <a:spcPts val="800"/>
                        </a:spcAft>
                      </a:pPr>
                      <a:r>
                        <a:rPr lang="en-US" sz="1600" kern="1200" cap="small" baseline="0" dirty="0">
                          <a:effectLst/>
                        </a:rPr>
                        <a:t>Load Relief</a:t>
                      </a:r>
                      <a:endParaRPr lang="en-US" sz="1600" b="0" kern="1200" cap="small" baseline="0" dirty="0">
                        <a:solidFill>
                          <a:schemeClr val="tx1"/>
                        </a:solidFill>
                        <a:effectLst/>
                        <a:latin typeface="+mn-lt"/>
                        <a:ea typeface="+mn-ea"/>
                        <a:cs typeface="+mn-cs"/>
                      </a:endParaRPr>
                    </a:p>
                  </a:txBody>
                  <a:tcPr marL="68580" marR="68580" marT="0" marB="0" anchor="ctr">
                    <a:lnL w="12700" cap="flat" cmpd="sng" algn="ctr">
                      <a:solidFill>
                        <a:schemeClr val="accent1"/>
                      </a:solidFill>
                      <a:prstDash val="solid"/>
                      <a:round/>
                      <a:headEnd type="none" w="med" len="med"/>
                      <a:tailEnd type="none" w="med" len="med"/>
                    </a:lnL>
                  </a:tcPr>
                </a:tc>
              </a:tr>
              <a:tr h="381227">
                <a:tc>
                  <a:txBody>
                    <a:bodyPr/>
                    <a:lstStyle/>
                    <a:p>
                      <a:pPr marL="0" marR="0" algn="ctr">
                        <a:lnSpc>
                          <a:spcPct val="107000"/>
                        </a:lnSpc>
                        <a:spcBef>
                          <a:spcPts val="0"/>
                        </a:spcBef>
                        <a:spcAft>
                          <a:spcPts val="800"/>
                        </a:spcAft>
                      </a:pPr>
                      <a:r>
                        <a:rPr lang="en-US" sz="1200" b="0" kern="1200" dirty="0">
                          <a:solidFill>
                            <a:schemeClr val="tx2"/>
                          </a:solidFill>
                          <a:effectLst/>
                        </a:rPr>
                        <a:t>59.3 Hz 	</a:t>
                      </a:r>
                      <a:endParaRPr lang="en-US" sz="1200" b="0" kern="1200" dirty="0">
                        <a:solidFill>
                          <a:schemeClr val="tx2"/>
                        </a:solidFill>
                        <a:effectLst/>
                        <a:latin typeface="+mn-lt"/>
                        <a:ea typeface="+mn-ea"/>
                        <a:cs typeface="+mn-cs"/>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lnSpc>
                          <a:spcPct val="107000"/>
                        </a:lnSpc>
                        <a:spcBef>
                          <a:spcPts val="0"/>
                        </a:spcBef>
                        <a:spcAft>
                          <a:spcPts val="800"/>
                        </a:spcAft>
                      </a:pPr>
                      <a:r>
                        <a:rPr lang="en-US" sz="1200" kern="1200" dirty="0">
                          <a:solidFill>
                            <a:schemeClr val="tx2"/>
                          </a:solidFill>
                          <a:effectLst/>
                        </a:rPr>
                        <a:t>5% of the ERCOT System Load (Total 5%)	</a:t>
                      </a:r>
                      <a:endParaRPr lang="en-US" sz="1200" b="0" kern="1200" dirty="0">
                        <a:solidFill>
                          <a:schemeClr val="tx2"/>
                        </a:solidFill>
                        <a:effectLst/>
                        <a:latin typeface="+mn-lt"/>
                        <a:ea typeface="+mn-ea"/>
                        <a:cs typeface="+mn-cs"/>
                      </a:endParaRPr>
                    </a:p>
                  </a:txBody>
                  <a:tcPr marL="68580" marR="68580" marT="0" marB="0" anchor="ctr">
                    <a:lnL w="12700" cap="flat" cmpd="sng" algn="ctr">
                      <a:solidFill>
                        <a:schemeClr val="accent1"/>
                      </a:solidFill>
                      <a:prstDash val="solid"/>
                      <a:round/>
                      <a:headEnd type="none" w="med" len="med"/>
                      <a:tailEnd type="none" w="med" len="med"/>
                    </a:lnL>
                  </a:tcPr>
                </a:tc>
              </a:tr>
              <a:tr h="381227">
                <a:tc>
                  <a:txBody>
                    <a:bodyPr/>
                    <a:lstStyle/>
                    <a:p>
                      <a:pPr marL="0" marR="0" algn="ctr">
                        <a:lnSpc>
                          <a:spcPct val="107000"/>
                        </a:lnSpc>
                        <a:spcBef>
                          <a:spcPts val="0"/>
                        </a:spcBef>
                        <a:spcAft>
                          <a:spcPts val="800"/>
                        </a:spcAft>
                      </a:pPr>
                      <a:r>
                        <a:rPr lang="en-US" sz="1200" b="0" kern="1200" dirty="0">
                          <a:solidFill>
                            <a:schemeClr val="tx2"/>
                          </a:solidFill>
                          <a:effectLst/>
                        </a:rPr>
                        <a:t>58.9 Hz 	</a:t>
                      </a:r>
                      <a:endParaRPr lang="en-US" sz="1200" b="0" kern="1200" dirty="0">
                        <a:solidFill>
                          <a:schemeClr val="tx2"/>
                        </a:solidFill>
                        <a:effectLst/>
                        <a:latin typeface="+mn-lt"/>
                        <a:ea typeface="+mn-ea"/>
                        <a:cs typeface="+mn-cs"/>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lnSpc>
                          <a:spcPct val="107000"/>
                        </a:lnSpc>
                        <a:spcBef>
                          <a:spcPts val="0"/>
                        </a:spcBef>
                        <a:spcAft>
                          <a:spcPts val="800"/>
                        </a:spcAft>
                      </a:pPr>
                      <a:r>
                        <a:rPr lang="en-US" sz="1200" kern="1200" dirty="0">
                          <a:solidFill>
                            <a:schemeClr val="tx2"/>
                          </a:solidFill>
                          <a:effectLst/>
                        </a:rPr>
                        <a:t>An additional 10% of the ERCOT System Load (Total 15%) </a:t>
                      </a:r>
                      <a:endParaRPr lang="en-US" sz="1200" b="0" kern="1200" dirty="0">
                        <a:solidFill>
                          <a:schemeClr val="tx2"/>
                        </a:solidFill>
                        <a:effectLst/>
                        <a:latin typeface="+mn-lt"/>
                        <a:ea typeface="+mn-ea"/>
                        <a:cs typeface="+mn-cs"/>
                      </a:endParaRPr>
                    </a:p>
                  </a:txBody>
                  <a:tcPr marL="68580" marR="68580" marT="0" marB="0" anchor="ctr">
                    <a:lnL w="12700" cap="flat" cmpd="sng" algn="ctr">
                      <a:solidFill>
                        <a:schemeClr val="accent1"/>
                      </a:solidFill>
                      <a:prstDash val="solid"/>
                      <a:round/>
                      <a:headEnd type="none" w="med" len="med"/>
                      <a:tailEnd type="none" w="med" len="med"/>
                    </a:lnL>
                  </a:tcPr>
                </a:tc>
              </a:tr>
              <a:tr h="381227">
                <a:tc>
                  <a:txBody>
                    <a:bodyPr/>
                    <a:lstStyle/>
                    <a:p>
                      <a:pPr marL="0" marR="0" algn="ctr">
                        <a:lnSpc>
                          <a:spcPct val="107000"/>
                        </a:lnSpc>
                        <a:spcBef>
                          <a:spcPts val="0"/>
                        </a:spcBef>
                        <a:spcAft>
                          <a:spcPts val="800"/>
                        </a:spcAft>
                      </a:pPr>
                      <a:r>
                        <a:rPr lang="en-US" sz="1200" b="0" kern="1200" dirty="0">
                          <a:solidFill>
                            <a:schemeClr val="tx2"/>
                          </a:solidFill>
                          <a:effectLst/>
                        </a:rPr>
                        <a:t>58.5 Hz 	</a:t>
                      </a:r>
                      <a:endParaRPr lang="en-US" sz="1200" b="0" kern="1200" dirty="0">
                        <a:solidFill>
                          <a:schemeClr val="tx2"/>
                        </a:solidFill>
                        <a:effectLst/>
                        <a:latin typeface="+mn-lt"/>
                        <a:ea typeface="+mn-ea"/>
                        <a:cs typeface="+mn-cs"/>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lnSpc>
                          <a:spcPct val="107000"/>
                        </a:lnSpc>
                        <a:spcBef>
                          <a:spcPts val="0"/>
                        </a:spcBef>
                        <a:spcAft>
                          <a:spcPts val="800"/>
                        </a:spcAft>
                      </a:pPr>
                      <a:r>
                        <a:rPr lang="en-US" sz="1200" kern="1200" dirty="0">
                          <a:solidFill>
                            <a:schemeClr val="tx2"/>
                          </a:solidFill>
                          <a:effectLst/>
                        </a:rPr>
                        <a:t>An additional 10% of the ERCOT System Load (Total 25%) </a:t>
                      </a:r>
                      <a:endParaRPr lang="en-US" sz="1200" b="0" kern="1200" dirty="0">
                        <a:solidFill>
                          <a:schemeClr val="tx2"/>
                        </a:solidFill>
                        <a:effectLst/>
                        <a:latin typeface="+mn-lt"/>
                        <a:ea typeface="+mn-ea"/>
                        <a:cs typeface="+mn-cs"/>
                      </a:endParaRPr>
                    </a:p>
                  </a:txBody>
                  <a:tcPr marL="68580" marR="68580" marT="0" marB="0" anchor="ctr">
                    <a:lnL w="12700" cap="flat" cmpd="sng" algn="ctr">
                      <a:solidFill>
                        <a:schemeClr val="accent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073397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Nodal Operating Guide 2.6.2 – Under Frequency Relays for Generators</a:t>
            </a:r>
            <a:endParaRPr lang="en-US" sz="2400" dirty="0"/>
          </a:p>
        </p:txBody>
      </p:sp>
      <p:sp>
        <p:nvSpPr>
          <p:cNvPr id="3" name="Content Placeholder 2"/>
          <p:cNvSpPr>
            <a:spLocks noGrp="1"/>
          </p:cNvSpPr>
          <p:nvPr>
            <p:ph idx="1"/>
          </p:nvPr>
        </p:nvSpPr>
        <p:spPr>
          <a:xfrm>
            <a:off x="304800" y="990600"/>
            <a:ext cx="8534400" cy="4929433"/>
          </a:xfrm>
        </p:spPr>
        <p:txBody>
          <a:bodyPr/>
          <a:lstStyle/>
          <a:p>
            <a:r>
              <a:rPr lang="en-US" sz="1600" dirty="0"/>
              <a:t>If under-frequency relays are installed and activated to trip the unit, these relays shall be set such that the automatic removal of individual Generation Resources from the ERCOT System meets the following requirements</a:t>
            </a:r>
            <a:r>
              <a:rPr lang="en-US" sz="1600" dirty="0" smtClean="0"/>
              <a:t>:</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sz="1600" dirty="0" smtClean="0"/>
              <a:t>Aligned with NERC PRC-024-2 Standard.</a:t>
            </a:r>
            <a:endParaRPr lang="en-US" sz="1600" dirty="0"/>
          </a:p>
          <a:p>
            <a:endParaRPr lang="en-US" sz="16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3996869147"/>
              </p:ext>
            </p:extLst>
          </p:nvPr>
        </p:nvGraphicFramePr>
        <p:xfrm>
          <a:off x="952500" y="2116425"/>
          <a:ext cx="6705600" cy="2204594"/>
        </p:xfrm>
        <a:graphic>
          <a:graphicData uri="http://schemas.openxmlformats.org/drawingml/2006/table">
            <a:tbl>
              <a:tblPr firstRow="1" firstCol="1" bandRow="1">
                <a:tableStyleId>{69012ECD-51FC-41F1-AA8D-1B2483CD663E}</a:tableStyleId>
              </a:tblPr>
              <a:tblGrid>
                <a:gridCol w="3352800"/>
                <a:gridCol w="3352800"/>
              </a:tblGrid>
              <a:tr h="215955">
                <a:tc>
                  <a:txBody>
                    <a:bodyPr/>
                    <a:lstStyle/>
                    <a:p>
                      <a:pPr marL="0" marR="0" algn="ctr">
                        <a:spcBef>
                          <a:spcPts val="0"/>
                        </a:spcBef>
                        <a:spcAft>
                          <a:spcPts val="0"/>
                        </a:spcAft>
                      </a:pPr>
                      <a:r>
                        <a:rPr lang="en-US" sz="1600" cap="small" baseline="0" dirty="0">
                          <a:effectLst/>
                        </a:rPr>
                        <a:t>Frequency Range </a:t>
                      </a:r>
                      <a:endParaRPr lang="en-US" sz="1600" b="0" cap="small" baseline="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600" cap="small" baseline="0" dirty="0">
                          <a:effectLst/>
                        </a:rPr>
                        <a:t>Delay to Trip </a:t>
                      </a:r>
                      <a:endParaRPr lang="en-US" sz="1600" b="0" cap="small" baseline="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r h="435723">
                <a:tc>
                  <a:txBody>
                    <a:bodyPr/>
                    <a:lstStyle/>
                    <a:p>
                      <a:pPr marL="0" marR="0" algn="ctr">
                        <a:spcBef>
                          <a:spcPts val="0"/>
                        </a:spcBef>
                        <a:spcAft>
                          <a:spcPts val="0"/>
                        </a:spcAft>
                      </a:pPr>
                      <a:r>
                        <a:rPr lang="en-US" sz="1200" b="0" dirty="0">
                          <a:solidFill>
                            <a:schemeClr val="tx2"/>
                          </a:solidFill>
                          <a:effectLst/>
                        </a:rPr>
                        <a:t>Above 59.4 Hz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200" dirty="0">
                          <a:solidFill>
                            <a:schemeClr val="tx2"/>
                          </a:solidFill>
                          <a:effectLst/>
                        </a:rPr>
                        <a:t>No automatic tripping </a:t>
                      </a:r>
                    </a:p>
                    <a:p>
                      <a:pPr marL="0" marR="0" algn="ctr">
                        <a:spcBef>
                          <a:spcPts val="0"/>
                        </a:spcBef>
                        <a:spcAft>
                          <a:spcPts val="0"/>
                        </a:spcAft>
                      </a:pPr>
                      <a:r>
                        <a:rPr lang="en-US" sz="1200" dirty="0">
                          <a:solidFill>
                            <a:schemeClr val="tx2"/>
                          </a:solidFill>
                          <a:effectLst/>
                        </a:rPr>
                        <a:t>(Continuous operation)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r h="435723">
                <a:tc>
                  <a:txBody>
                    <a:bodyPr/>
                    <a:lstStyle/>
                    <a:p>
                      <a:pPr marL="0" marR="0" algn="ctr">
                        <a:spcBef>
                          <a:spcPts val="0"/>
                        </a:spcBef>
                        <a:spcAft>
                          <a:spcPts val="0"/>
                        </a:spcAft>
                      </a:pPr>
                      <a:r>
                        <a:rPr lang="en-US" sz="1200" b="0" dirty="0">
                          <a:solidFill>
                            <a:schemeClr val="tx2"/>
                          </a:solidFill>
                          <a:effectLst/>
                        </a:rPr>
                        <a:t>Above 58.4 Hz up to </a:t>
                      </a:r>
                    </a:p>
                    <a:p>
                      <a:pPr marL="0" marR="0" algn="ctr">
                        <a:spcBef>
                          <a:spcPts val="0"/>
                        </a:spcBef>
                        <a:spcAft>
                          <a:spcPts val="0"/>
                        </a:spcAft>
                      </a:pPr>
                      <a:r>
                        <a:rPr lang="en-US" sz="1200" b="0" dirty="0">
                          <a:solidFill>
                            <a:schemeClr val="tx2"/>
                          </a:solidFill>
                          <a:effectLst/>
                        </a:rPr>
                        <a:t>And including 59.4 Hz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200" dirty="0">
                          <a:solidFill>
                            <a:schemeClr val="tx2"/>
                          </a:solidFill>
                          <a:effectLst/>
                        </a:rPr>
                        <a:t>Not less than 9 minutes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r h="435723">
                <a:tc>
                  <a:txBody>
                    <a:bodyPr/>
                    <a:lstStyle/>
                    <a:p>
                      <a:pPr marL="0" marR="0" algn="ctr">
                        <a:spcBef>
                          <a:spcPts val="0"/>
                        </a:spcBef>
                        <a:spcAft>
                          <a:spcPts val="0"/>
                        </a:spcAft>
                      </a:pPr>
                      <a:r>
                        <a:rPr lang="en-US" sz="1200" b="0" dirty="0">
                          <a:solidFill>
                            <a:schemeClr val="tx2"/>
                          </a:solidFill>
                          <a:effectLst/>
                        </a:rPr>
                        <a:t>Above 58.0 Hz up to </a:t>
                      </a:r>
                    </a:p>
                    <a:p>
                      <a:pPr marL="0" marR="0" algn="ctr">
                        <a:spcBef>
                          <a:spcPts val="0"/>
                        </a:spcBef>
                        <a:spcAft>
                          <a:spcPts val="0"/>
                        </a:spcAft>
                      </a:pPr>
                      <a:r>
                        <a:rPr lang="en-US" sz="1200" b="0" dirty="0">
                          <a:solidFill>
                            <a:schemeClr val="tx2"/>
                          </a:solidFill>
                          <a:effectLst/>
                        </a:rPr>
                        <a:t>And including 58.4 Hz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200" dirty="0">
                          <a:solidFill>
                            <a:schemeClr val="tx2"/>
                          </a:solidFill>
                          <a:effectLst/>
                        </a:rPr>
                        <a:t>Not less than 30 seconds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r h="435723">
                <a:tc>
                  <a:txBody>
                    <a:bodyPr/>
                    <a:lstStyle/>
                    <a:p>
                      <a:pPr marL="0" marR="0" algn="ctr">
                        <a:spcBef>
                          <a:spcPts val="0"/>
                        </a:spcBef>
                        <a:spcAft>
                          <a:spcPts val="0"/>
                        </a:spcAft>
                      </a:pPr>
                      <a:r>
                        <a:rPr lang="en-US" sz="1200" b="0" dirty="0">
                          <a:solidFill>
                            <a:schemeClr val="tx2"/>
                          </a:solidFill>
                          <a:effectLst/>
                        </a:rPr>
                        <a:t>Above 57.5 Hz up to </a:t>
                      </a:r>
                    </a:p>
                    <a:p>
                      <a:pPr marL="0" marR="0" algn="ctr">
                        <a:spcBef>
                          <a:spcPts val="0"/>
                        </a:spcBef>
                        <a:spcAft>
                          <a:spcPts val="0"/>
                        </a:spcAft>
                      </a:pPr>
                      <a:r>
                        <a:rPr lang="en-US" sz="1200" b="0" dirty="0">
                          <a:solidFill>
                            <a:schemeClr val="tx2"/>
                          </a:solidFill>
                          <a:effectLst/>
                        </a:rPr>
                        <a:t>And including 58.0 Hz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200" dirty="0">
                          <a:solidFill>
                            <a:schemeClr val="tx2"/>
                          </a:solidFill>
                          <a:effectLst/>
                        </a:rPr>
                        <a:t>Not less than 2 seconds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r h="217862">
                <a:tc>
                  <a:txBody>
                    <a:bodyPr/>
                    <a:lstStyle/>
                    <a:p>
                      <a:pPr marL="0" marR="0" algn="ctr">
                        <a:spcBef>
                          <a:spcPts val="0"/>
                        </a:spcBef>
                        <a:spcAft>
                          <a:spcPts val="0"/>
                        </a:spcAft>
                      </a:pPr>
                      <a:r>
                        <a:rPr lang="en-US" sz="1200" b="0" dirty="0">
                          <a:solidFill>
                            <a:schemeClr val="tx2"/>
                          </a:solidFill>
                          <a:effectLst/>
                        </a:rPr>
                        <a:t>57.5 Hz or below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R w="12700" cap="flat" cmpd="sng" algn="ctr">
                      <a:solidFill>
                        <a:schemeClr val="accent1"/>
                      </a:solidFill>
                      <a:prstDash val="solid"/>
                      <a:round/>
                      <a:headEnd type="none" w="med" len="med"/>
                      <a:tailEnd type="none" w="med" len="med"/>
                    </a:lnR>
                  </a:tcPr>
                </a:tc>
                <a:tc>
                  <a:txBody>
                    <a:bodyPr/>
                    <a:lstStyle/>
                    <a:p>
                      <a:pPr marL="0" marR="0" algn="ctr">
                        <a:spcBef>
                          <a:spcPts val="0"/>
                        </a:spcBef>
                        <a:spcAft>
                          <a:spcPts val="0"/>
                        </a:spcAft>
                      </a:pPr>
                      <a:r>
                        <a:rPr lang="en-US" sz="1200" dirty="0">
                          <a:solidFill>
                            <a:schemeClr val="tx2"/>
                          </a:solidFill>
                          <a:effectLst/>
                        </a:rPr>
                        <a:t>No time delay required </a:t>
                      </a:r>
                      <a:endParaRPr lang="en-US" sz="1200" b="0" dirty="0">
                        <a:solidFill>
                          <a:schemeClr val="tx2"/>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2698308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Ancillary Services and Critical Inertia</a:t>
            </a:r>
            <a:endParaRPr lang="en-US" dirty="0"/>
          </a:p>
        </p:txBody>
      </p:sp>
      <p:sp>
        <p:nvSpPr>
          <p:cNvPr id="3" name="Content Placeholder 2"/>
          <p:cNvSpPr>
            <a:spLocks noGrp="1"/>
          </p:cNvSpPr>
          <p:nvPr>
            <p:ph idx="1"/>
          </p:nvPr>
        </p:nvSpPr>
        <p:spPr/>
        <p:txBody>
          <a:bodyPr/>
          <a:lstStyle/>
          <a:p>
            <a:pPr algn="just"/>
            <a:r>
              <a:rPr lang="en-US" sz="1600" dirty="0"/>
              <a:t>RRS studies are designed </a:t>
            </a:r>
            <a:r>
              <a:rPr lang="en-US" sz="1600" dirty="0" smtClean="0"/>
              <a:t>to meet criteria set forth in NERC </a:t>
            </a:r>
            <a:r>
              <a:rPr lang="en-US" sz="1600" dirty="0"/>
              <a:t>standard </a:t>
            </a:r>
            <a:r>
              <a:rPr lang="en-US" sz="1600" dirty="0" smtClean="0"/>
              <a:t>BAL-003-2, </a:t>
            </a:r>
            <a:r>
              <a:rPr lang="en-US" sz="1600" dirty="0"/>
              <a:t>Interconnection Frequency Response </a:t>
            </a:r>
            <a:r>
              <a:rPr lang="en-US" sz="1600" dirty="0" smtClean="0"/>
              <a:t>Obligation. Per this standard </a:t>
            </a:r>
            <a:r>
              <a:rPr lang="en-US" sz="1600" dirty="0"/>
              <a:t>ERCOT must plan </a:t>
            </a:r>
            <a:r>
              <a:rPr lang="en-US" sz="1600" dirty="0" smtClean="0"/>
              <a:t>to operate such that the </a:t>
            </a:r>
            <a:r>
              <a:rPr lang="en-US" sz="1600" dirty="0"/>
              <a:t>loss of 2805 MW </a:t>
            </a:r>
            <a:r>
              <a:rPr lang="en-US" sz="1600" dirty="0" smtClean="0"/>
              <a:t>does not trigger UFLS (at 59.3 Hz). </a:t>
            </a:r>
          </a:p>
          <a:p>
            <a:pPr lvl="1" algn="just"/>
            <a:r>
              <a:rPr lang="en-US" sz="1600" dirty="0" smtClean="0"/>
              <a:t>ERCOT’s RRS studies are designed with a 0.1 Hz margin i.e. for </a:t>
            </a:r>
            <a:r>
              <a:rPr lang="en-US" sz="1600" dirty="0"/>
              <a:t>loss of 2805 MW of </a:t>
            </a:r>
            <a:r>
              <a:rPr lang="en-US" sz="1600" dirty="0" smtClean="0"/>
              <a:t>generation these studies identify the amount of primary frequency response needed such that the </a:t>
            </a:r>
            <a:r>
              <a:rPr lang="en-US" sz="1600" dirty="0"/>
              <a:t>lowest frequency stays at or above 59.4 </a:t>
            </a:r>
            <a:r>
              <a:rPr lang="en-US" sz="1600" dirty="0" smtClean="0"/>
              <a:t>Hz.</a:t>
            </a:r>
            <a:endParaRPr lang="en-US" sz="1600" dirty="0"/>
          </a:p>
          <a:p>
            <a:pPr algn="just"/>
            <a:endParaRPr lang="en-US" sz="1600" dirty="0" smtClean="0"/>
          </a:p>
          <a:p>
            <a:pPr algn="just"/>
            <a:r>
              <a:rPr lang="en-US" sz="1600" dirty="0" smtClean="0"/>
              <a:t>NERC’s BAL-003-2 also establishes a Frequency Response Obligation (FRO) and measures ERCOT’s performance in meeting this obligation. UFLS trigger frequency is part of the calculations used for establishing FRO.</a:t>
            </a:r>
          </a:p>
          <a:p>
            <a:pPr algn="just"/>
            <a:endParaRPr lang="en-US" sz="1600" dirty="0"/>
          </a:p>
          <a:p>
            <a:pPr algn="just"/>
            <a:r>
              <a:rPr lang="en-US" sz="1600" dirty="0" smtClean="0"/>
              <a:t>Lastly, ERCOT establishes a </a:t>
            </a:r>
            <a:r>
              <a:rPr lang="en-US" sz="1600" dirty="0" smtClean="0">
                <a:hlinkClick r:id="rId3"/>
              </a:rPr>
              <a:t>Critical Inertia level</a:t>
            </a:r>
            <a:r>
              <a:rPr lang="en-US" sz="1600" dirty="0" smtClean="0"/>
              <a:t> based on studies that determine the minimum </a:t>
            </a:r>
            <a:r>
              <a:rPr lang="en-US" sz="1600" dirty="0"/>
              <a:t>level of system inertia that is necessary to ensure ERCOT’s fast frequency responsive resources can be effectively deployed before frequency drops below 59.3 Hz following the simultaneous loss of </a:t>
            </a:r>
            <a:r>
              <a:rPr lang="en-US" sz="1600" dirty="0" smtClean="0"/>
              <a:t>2805 </a:t>
            </a:r>
            <a:r>
              <a:rPr lang="en-US" sz="1600" dirty="0"/>
              <a:t>MW. </a:t>
            </a:r>
            <a:endParaRPr lang="en-US" sz="1600" dirty="0" smtClean="0"/>
          </a:p>
          <a:p>
            <a:pPr algn="just"/>
            <a:endParaRPr lang="en-US" sz="1600" dirty="0"/>
          </a:p>
          <a:p>
            <a:pPr algn="just"/>
            <a:r>
              <a:rPr lang="en-US" sz="1600" i="1" dirty="0" smtClean="0"/>
              <a:t>The proposal will impact </a:t>
            </a:r>
            <a:r>
              <a:rPr lang="en-US" sz="1600" i="1" dirty="0" smtClean="0"/>
              <a:t>RRS </a:t>
            </a:r>
            <a:r>
              <a:rPr lang="en-US" sz="1600" i="1" dirty="0" smtClean="0"/>
              <a:t>quantities, FRO and Critical Inertia.</a:t>
            </a:r>
            <a:endParaRPr lang="en-US" sz="1600" i="1" dirty="0"/>
          </a:p>
          <a:p>
            <a:pPr algn="just"/>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1579036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Events</a:t>
            </a:r>
            <a:endParaRPr lang="en-US" dirty="0"/>
          </a:p>
        </p:txBody>
      </p:sp>
      <p:sp>
        <p:nvSpPr>
          <p:cNvPr id="3" name="Content Placeholder 2"/>
          <p:cNvSpPr>
            <a:spLocks noGrp="1"/>
          </p:cNvSpPr>
          <p:nvPr>
            <p:ph idx="1"/>
          </p:nvPr>
        </p:nvSpPr>
        <p:spPr/>
        <p:txBody>
          <a:bodyPr/>
          <a:lstStyle/>
          <a:p>
            <a:r>
              <a:rPr lang="en-US" sz="1600" dirty="0"/>
              <a:t>ERCOT has had two instances since 2000 wherein frequency has dropped below 59.4 </a:t>
            </a:r>
            <a:r>
              <a:rPr lang="en-US" sz="1600" dirty="0" smtClean="0"/>
              <a:t>Hz</a:t>
            </a:r>
            <a:endParaRPr lang="en-US" sz="1600" dirty="0"/>
          </a:p>
          <a:p>
            <a:pPr lvl="1"/>
            <a:r>
              <a:rPr lang="en-US" sz="1600" dirty="0" smtClean="0"/>
              <a:t>May 15, 2003:  Two Comanche Peak unit tripped causing frequency to drop to 59.29 </a:t>
            </a:r>
            <a:r>
              <a:rPr lang="en-US" sz="1600" dirty="0"/>
              <a:t>H</a:t>
            </a:r>
            <a:r>
              <a:rPr lang="en-US" sz="1600" dirty="0" smtClean="0"/>
              <a:t>z and triggered first stage </a:t>
            </a:r>
            <a:r>
              <a:rPr lang="en-US" sz="1600" dirty="0" smtClean="0"/>
              <a:t>of UFLS; </a:t>
            </a:r>
            <a:r>
              <a:rPr lang="en-US" sz="1600" dirty="0" smtClean="0"/>
              <a:t>Frequency was below 59.4 Hz for a few seconds.</a:t>
            </a:r>
          </a:p>
          <a:p>
            <a:pPr lvl="1"/>
            <a:endParaRPr lang="en-US" sz="1600" dirty="0"/>
          </a:p>
          <a:p>
            <a:pPr lvl="1"/>
            <a:r>
              <a:rPr lang="en-US" sz="1600" dirty="0"/>
              <a:t>Feb 15, 2021: A “slow frequency event” caused by steady loss of generation caused frequency to drop to 59.303 Hz and </a:t>
            </a:r>
            <a:r>
              <a:rPr lang="en-US" sz="1600" dirty="0" smtClean="0"/>
              <a:t>caused 276.24 </a:t>
            </a:r>
            <a:r>
              <a:rPr lang="en-US" sz="1600" dirty="0"/>
              <a:t>MW of </a:t>
            </a:r>
            <a:r>
              <a:rPr lang="en-US" sz="1600" dirty="0" smtClean="0"/>
              <a:t>Load on </a:t>
            </a:r>
            <a:r>
              <a:rPr lang="en-US" sz="1600" dirty="0" smtClean="0"/>
              <a:t>UFLS </a:t>
            </a:r>
            <a:r>
              <a:rPr lang="en-US" sz="1600" dirty="0" smtClean="0"/>
              <a:t>to trip; Frequency was below 59.4 Hz for 4 minutes 24 seconds.</a:t>
            </a:r>
          </a:p>
          <a:p>
            <a:pPr marL="342900" lvl="1" indent="0">
              <a:buNone/>
            </a:pPr>
            <a:endParaRPr lang="en-US" dirty="0" smtClean="0"/>
          </a:p>
          <a:p>
            <a:pPr lvl="1"/>
            <a:endParaRPr lang="en-US" dirty="0" smtClean="0"/>
          </a:p>
          <a:p>
            <a:pPr lvl="1"/>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Tree>
    <p:extLst>
      <p:ext uri="{BB962C8B-B14F-4D97-AF65-F5344CB8AC3E}">
        <p14:creationId xmlns:p14="http://schemas.microsoft.com/office/powerpoint/2010/main" val="3762608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Feb 15, 2021 EEA Event – Generator Outages due to Equipment Issues</a:t>
            </a:r>
            <a:endParaRPr lang="en-US" sz="2400" dirty="0"/>
          </a:p>
        </p:txBody>
      </p:sp>
      <p:sp>
        <p:nvSpPr>
          <p:cNvPr id="3" name="Content Placeholder 2"/>
          <p:cNvSpPr>
            <a:spLocks noGrp="1"/>
          </p:cNvSpPr>
          <p:nvPr>
            <p:ph idx="1"/>
          </p:nvPr>
        </p:nvSpPr>
        <p:spPr>
          <a:xfrm>
            <a:off x="304800" y="1143000"/>
            <a:ext cx="8534400" cy="4777033"/>
          </a:xfrm>
        </p:spPr>
        <p:txBody>
          <a:bodyPr/>
          <a:lstStyle/>
          <a:p>
            <a:r>
              <a:rPr lang="en-US" sz="1600" dirty="0" smtClean="0"/>
              <a:t>Four units (two </a:t>
            </a:r>
            <a:r>
              <a:rPr lang="en-US" sz="1600" dirty="0"/>
              <a:t>C</a:t>
            </a:r>
            <a:r>
              <a:rPr lang="en-US" sz="1600" dirty="0" smtClean="0"/>
              <a:t>oal and two Natural Gas) </a:t>
            </a:r>
            <a:r>
              <a:rPr lang="en-US" sz="1600" dirty="0" err="1" smtClean="0"/>
              <a:t>derated</a:t>
            </a:r>
            <a:r>
              <a:rPr lang="en-US" sz="1600" dirty="0"/>
              <a:t> </a:t>
            </a:r>
            <a:r>
              <a:rPr lang="en-US" sz="1600" dirty="0" smtClean="0"/>
              <a:t>or tripped offline due to equipment issues caused by the </a:t>
            </a:r>
            <a:r>
              <a:rPr lang="en-US" sz="1600" dirty="0" smtClean="0"/>
              <a:t>changes </a:t>
            </a:r>
            <a:r>
              <a:rPr lang="en-US" sz="1600" dirty="0" smtClean="0"/>
              <a:t>in frequency between 1:30 am and 2:45 am on Feb 15, 2021. Below are some anecdotes from the cause information shared with ERCOT.</a:t>
            </a:r>
          </a:p>
          <a:p>
            <a:pPr lvl="1"/>
            <a:r>
              <a:rPr lang="en-US" sz="1600" dirty="0" smtClean="0"/>
              <a:t>Cause </a:t>
            </a:r>
            <a:r>
              <a:rPr lang="en-US" sz="1600" dirty="0"/>
              <a:t>of the trip was a high exhaust back pressure trip on the unit, owing to an unexpected low frequency response owing to extreme cold weather</a:t>
            </a:r>
            <a:r>
              <a:rPr lang="en-US" sz="1600" dirty="0" smtClean="0"/>
              <a:t>.</a:t>
            </a:r>
          </a:p>
          <a:p>
            <a:pPr lvl="2"/>
            <a:endParaRPr lang="en-US" sz="1400" dirty="0" smtClean="0"/>
          </a:p>
          <a:p>
            <a:pPr lvl="1"/>
            <a:r>
              <a:rPr lang="en-US" sz="1600" dirty="0" smtClean="0"/>
              <a:t>When </a:t>
            </a:r>
            <a:r>
              <a:rPr lang="en-US" sz="1600" dirty="0"/>
              <a:t>frequency increased rapidly to </a:t>
            </a:r>
            <a:r>
              <a:rPr lang="en-US" sz="1600" dirty="0" smtClean="0"/>
              <a:t>60.2 Hz, </a:t>
            </a:r>
            <a:r>
              <a:rPr lang="en-US" sz="1600" dirty="0"/>
              <a:t>t</a:t>
            </a:r>
            <a:r>
              <a:rPr lang="en-US" sz="1600" dirty="0" smtClean="0"/>
              <a:t>he </a:t>
            </a:r>
            <a:r>
              <a:rPr lang="en-US" sz="1600" dirty="0"/>
              <a:t>unit rapidly decreased output </a:t>
            </a:r>
            <a:r>
              <a:rPr lang="en-US" sz="1600" dirty="0" smtClean="0"/>
              <a:t> however </a:t>
            </a:r>
            <a:r>
              <a:rPr lang="en-US" sz="1600" dirty="0"/>
              <a:t>the inertia that remained in the machine from the rapid ramp created too much steam in the boiler resulting in the safety valves </a:t>
            </a:r>
            <a:r>
              <a:rPr lang="en-US" sz="1600" dirty="0" smtClean="0"/>
              <a:t>lifting; </a:t>
            </a:r>
            <a:r>
              <a:rPr lang="en-US" sz="1600" dirty="0"/>
              <a:t>ultimately tripping </a:t>
            </a:r>
            <a:r>
              <a:rPr lang="en-US" sz="1600" dirty="0" smtClean="0"/>
              <a:t>(the unit) offline </a:t>
            </a:r>
            <a:r>
              <a:rPr lang="en-US" sz="1600" dirty="0"/>
              <a:t>due to low differential pressure in the boiler water circulating pumps</a:t>
            </a:r>
            <a:r>
              <a:rPr lang="en-US" sz="1600" dirty="0" smtClean="0"/>
              <a:t>.</a:t>
            </a:r>
          </a:p>
          <a:p>
            <a:pPr lvl="1"/>
            <a:endParaRPr lang="en-US" sz="1600" dirty="0" smtClean="0"/>
          </a:p>
          <a:p>
            <a:pPr lvl="1"/>
            <a:r>
              <a:rPr lang="en-US" sz="1600" dirty="0" smtClean="0"/>
              <a:t>After unit was stabilized from throttle pressure impulse line freezing, significant system frequency event caused boiler upset and subsequent trip. </a:t>
            </a:r>
          </a:p>
          <a:p>
            <a:pPr lvl="1"/>
            <a:endParaRPr lang="en-US" sz="1600" dirty="0"/>
          </a:p>
          <a:p>
            <a:r>
              <a:rPr lang="en-US" sz="1600" i="1" dirty="0" smtClean="0"/>
              <a:t>Most resources </a:t>
            </a:r>
            <a:r>
              <a:rPr lang="en-US" sz="1600" i="1" dirty="0"/>
              <a:t>were able to ride through low frequency. </a:t>
            </a:r>
            <a:r>
              <a:rPr lang="en-US" sz="1600" i="1" dirty="0" smtClean="0"/>
              <a:t>Regardless of where the </a:t>
            </a:r>
            <a:r>
              <a:rPr lang="en-US" sz="1600" i="1" dirty="0"/>
              <a:t>UFLS </a:t>
            </a:r>
            <a:r>
              <a:rPr lang="en-US" sz="1600" i="1" dirty="0" err="1"/>
              <a:t>setpoints</a:t>
            </a:r>
            <a:r>
              <a:rPr lang="en-US" sz="1600" i="1" dirty="0"/>
              <a:t> reside, units should be tuned to be able to ride through frequency disturbances prior to the time periods identified in the generator protection requirements </a:t>
            </a:r>
            <a:r>
              <a:rPr lang="en-US" sz="1600" i="1" dirty="0" smtClean="0"/>
              <a:t>(i.e. NOG </a:t>
            </a:r>
            <a:r>
              <a:rPr lang="en-US" sz="1600" i="1" dirty="0"/>
              <a:t>Section 2.6.2).</a:t>
            </a: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Tree>
    <p:extLst>
      <p:ext uri="{BB962C8B-B14F-4D97-AF65-F5344CB8AC3E}">
        <p14:creationId xmlns:p14="http://schemas.microsoft.com/office/powerpoint/2010/main" val="3514569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Moving Forward</a:t>
            </a:r>
            <a:endParaRPr lang="en-US" dirty="0"/>
          </a:p>
        </p:txBody>
      </p:sp>
      <p:sp>
        <p:nvSpPr>
          <p:cNvPr id="3" name="Content Placeholder 2"/>
          <p:cNvSpPr>
            <a:spLocks noGrp="1"/>
          </p:cNvSpPr>
          <p:nvPr>
            <p:ph idx="1"/>
          </p:nvPr>
        </p:nvSpPr>
        <p:spPr/>
        <p:txBody>
          <a:bodyPr/>
          <a:lstStyle/>
          <a:p>
            <a:r>
              <a:rPr lang="en-US" sz="1600" dirty="0"/>
              <a:t>The solution that has been proposed in </a:t>
            </a:r>
            <a:r>
              <a:rPr lang="en-US" sz="1600" dirty="0" smtClean="0"/>
              <a:t>NOGRR226 </a:t>
            </a:r>
            <a:r>
              <a:rPr lang="en-US" sz="1600" dirty="0"/>
              <a:t>has broad reaching implications across TSP/DSP operations, Generation operations and Ancillary Services</a:t>
            </a:r>
            <a:r>
              <a:rPr lang="en-US" sz="1600" dirty="0" smtClean="0"/>
              <a:t>. </a:t>
            </a:r>
          </a:p>
          <a:p>
            <a:endParaRPr lang="en-US" sz="1600" dirty="0"/>
          </a:p>
          <a:p>
            <a:r>
              <a:rPr lang="en-US" sz="1600" dirty="0" smtClean="0"/>
              <a:t>ERCOT </a:t>
            </a:r>
            <a:r>
              <a:rPr lang="en-US" sz="1600" dirty="0"/>
              <a:t>recommends that process of assessing this proposal begin at understanding </a:t>
            </a:r>
            <a:r>
              <a:rPr lang="en-US" sz="1600" dirty="0" smtClean="0"/>
              <a:t>the </a:t>
            </a:r>
            <a:r>
              <a:rPr lang="en-US" sz="1600" dirty="0"/>
              <a:t>underlying issue that this NOGRR is attempting to solve</a:t>
            </a:r>
            <a:r>
              <a:rPr lang="en-US" sz="1600" dirty="0" smtClean="0"/>
              <a:t>. </a:t>
            </a:r>
          </a:p>
          <a:p>
            <a:endParaRPr lang="en-US" sz="1600" dirty="0"/>
          </a:p>
          <a:p>
            <a:r>
              <a:rPr lang="en-US" sz="1600" dirty="0" smtClean="0"/>
              <a:t>ERCOT </a:t>
            </a:r>
            <a:r>
              <a:rPr lang="en-US" sz="1600" dirty="0" smtClean="0"/>
              <a:t>further recommends </a:t>
            </a:r>
            <a:r>
              <a:rPr lang="en-US" sz="1600" dirty="0" smtClean="0"/>
              <a:t>that the stakeholders consider using following approach when responding to this NOGRR.</a:t>
            </a:r>
          </a:p>
          <a:p>
            <a:pPr marL="685800" lvl="1" indent="-342900">
              <a:buFont typeface="+mj-lt"/>
              <a:buAutoNum type="arabicPeriod"/>
            </a:pPr>
            <a:r>
              <a:rPr lang="en-US" sz="1400" dirty="0" smtClean="0"/>
              <a:t>Understand the underlying issue </a:t>
            </a:r>
            <a:r>
              <a:rPr lang="en-US" sz="1400" i="1" dirty="0" smtClean="0"/>
              <a:t>(PDCWG)</a:t>
            </a:r>
          </a:p>
          <a:p>
            <a:pPr marL="685800" lvl="1" indent="-342900">
              <a:buFont typeface="+mj-lt"/>
              <a:buAutoNum type="arabicPeriod"/>
            </a:pPr>
            <a:r>
              <a:rPr lang="en-US" sz="1400" dirty="0" smtClean="0"/>
              <a:t>Document </a:t>
            </a:r>
            <a:r>
              <a:rPr lang="en-US" sz="1400" dirty="0" smtClean="0"/>
              <a:t>the issue </a:t>
            </a:r>
            <a:r>
              <a:rPr lang="en-US" sz="1400" i="1" dirty="0"/>
              <a:t>(PDCWG)</a:t>
            </a:r>
            <a:endParaRPr lang="en-US" sz="1400" dirty="0" smtClean="0"/>
          </a:p>
          <a:p>
            <a:pPr marL="685800" lvl="1" indent="-342900">
              <a:buFont typeface="+mj-lt"/>
              <a:buAutoNum type="arabicPeriod"/>
            </a:pPr>
            <a:r>
              <a:rPr lang="en-US" sz="1400" dirty="0" smtClean="0"/>
              <a:t>Determine </a:t>
            </a:r>
            <a:r>
              <a:rPr lang="en-US" sz="1400" dirty="0" smtClean="0"/>
              <a:t>optimal</a:t>
            </a:r>
            <a:r>
              <a:rPr lang="en-US" sz="1400" dirty="0" smtClean="0"/>
              <a:t> UFLS set points </a:t>
            </a:r>
            <a:r>
              <a:rPr lang="en-US" sz="1400" i="1" dirty="0"/>
              <a:t>(</a:t>
            </a:r>
            <a:r>
              <a:rPr lang="en-US" sz="1400" i="1" dirty="0" smtClean="0"/>
              <a:t>PDCWG, DWG, OWG)</a:t>
            </a:r>
            <a:endParaRPr lang="en-US" sz="1400" dirty="0" smtClean="0"/>
          </a:p>
          <a:p>
            <a:pPr marL="685800" lvl="1" indent="-342900">
              <a:buFont typeface="+mj-lt"/>
              <a:buAutoNum type="arabicPeriod"/>
            </a:pPr>
            <a:r>
              <a:rPr lang="en-US" sz="1400" dirty="0" smtClean="0"/>
              <a:t>Determine adjustments needed to meet </a:t>
            </a:r>
            <a:r>
              <a:rPr lang="en-US" sz="1400" dirty="0" smtClean="0"/>
              <a:t>the optimal UFLS set points </a:t>
            </a:r>
            <a:r>
              <a:rPr lang="en-US" sz="1400" i="1" dirty="0"/>
              <a:t>(PDCWG, DWG, OWG)</a:t>
            </a:r>
            <a:endParaRPr lang="en-US" sz="1400" dirty="0" smtClean="0"/>
          </a:p>
          <a:p>
            <a:pPr marL="685800" lvl="1" indent="-342900">
              <a:buFont typeface="+mj-lt"/>
              <a:buAutoNum type="arabicPeriod"/>
            </a:pPr>
            <a:r>
              <a:rPr lang="en-US" sz="1400" dirty="0" smtClean="0"/>
              <a:t>Draft rule </a:t>
            </a:r>
            <a:r>
              <a:rPr lang="en-US" sz="1400" dirty="0" smtClean="0"/>
              <a:t>changes </a:t>
            </a:r>
            <a:r>
              <a:rPr lang="en-US" sz="1400" dirty="0"/>
              <a:t>for </a:t>
            </a:r>
            <a:r>
              <a:rPr lang="en-US" sz="1400" dirty="0"/>
              <a:t>ERCOT Protocols, Operating Guides, and NERC Standards</a:t>
            </a:r>
            <a:r>
              <a:rPr lang="en-US" sz="1400" dirty="0" smtClean="0"/>
              <a:t>.</a:t>
            </a:r>
            <a:endParaRPr lang="en-US" sz="1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spTree>
    <p:extLst>
      <p:ext uri="{BB962C8B-B14F-4D97-AF65-F5344CB8AC3E}">
        <p14:creationId xmlns:p14="http://schemas.microsoft.com/office/powerpoint/2010/main" val="330922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issue</a:t>
            </a:r>
            <a:endParaRPr lang="en-US" dirty="0"/>
          </a:p>
        </p:txBody>
      </p:sp>
      <p:sp>
        <p:nvSpPr>
          <p:cNvPr id="3" name="Content Placeholder 2"/>
          <p:cNvSpPr>
            <a:spLocks noGrp="1"/>
          </p:cNvSpPr>
          <p:nvPr>
            <p:ph idx="1"/>
          </p:nvPr>
        </p:nvSpPr>
        <p:spPr/>
        <p:txBody>
          <a:bodyPr/>
          <a:lstStyle/>
          <a:p>
            <a:r>
              <a:rPr lang="en-US" sz="1600" dirty="0" smtClean="0"/>
              <a:t>Confirm </a:t>
            </a:r>
            <a:r>
              <a:rPr lang="en-US" sz="1600" dirty="0"/>
              <a:t>at what frequency </a:t>
            </a:r>
            <a:r>
              <a:rPr lang="en-US" sz="1600" dirty="0" smtClean="0"/>
              <a:t>levels and times </a:t>
            </a:r>
            <a:r>
              <a:rPr lang="en-US" sz="1600" dirty="0" smtClean="0"/>
              <a:t>do </a:t>
            </a:r>
            <a:r>
              <a:rPr lang="en-US" sz="1600" dirty="0" smtClean="0"/>
              <a:t>the collective set </a:t>
            </a:r>
            <a:r>
              <a:rPr lang="en-US" sz="1600" dirty="0" smtClean="0"/>
              <a:t>of </a:t>
            </a:r>
            <a:r>
              <a:rPr lang="en-US" sz="1600" dirty="0" smtClean="0"/>
              <a:t>resources experience damage </a:t>
            </a:r>
            <a:r>
              <a:rPr lang="en-US" sz="1600" dirty="0" smtClean="0"/>
              <a:t>(possibly due </a:t>
            </a:r>
            <a:r>
              <a:rPr lang="en-US" sz="1600" dirty="0"/>
              <a:t>to temperature and pressure variations or potentially harmonics causing vibration issues at lower speeds </a:t>
            </a:r>
            <a:r>
              <a:rPr lang="en-US" sz="1600" dirty="0" smtClean="0"/>
              <a:t>or </a:t>
            </a:r>
            <a:r>
              <a:rPr lang="en-US" sz="1600" dirty="0"/>
              <a:t>lower system </a:t>
            </a:r>
            <a:r>
              <a:rPr lang="en-US" sz="1600" dirty="0" smtClean="0"/>
              <a:t>frequencies) or operational concerns. </a:t>
            </a:r>
          </a:p>
          <a:p>
            <a:pPr lvl="1"/>
            <a:r>
              <a:rPr lang="en-US" sz="1600" dirty="0" smtClean="0"/>
              <a:t>Knowing this information will help in understanding </a:t>
            </a:r>
            <a:r>
              <a:rPr lang="en-US" sz="1600" dirty="0"/>
              <a:t>the impact and </a:t>
            </a:r>
            <a:r>
              <a:rPr lang="en-US" sz="1600" dirty="0" smtClean="0"/>
              <a:t>the likelihood </a:t>
            </a:r>
            <a:r>
              <a:rPr lang="en-US" sz="1600" dirty="0"/>
              <a:t>of </a:t>
            </a:r>
            <a:r>
              <a:rPr lang="en-US" sz="1600" dirty="0" smtClean="0"/>
              <a:t>failure </a:t>
            </a:r>
            <a:r>
              <a:rPr lang="en-US" sz="1600" dirty="0" smtClean="0"/>
              <a:t>occurring for all types and sizes of resources for both high and low frequency. </a:t>
            </a:r>
            <a:endParaRPr lang="en-US" sz="1600" dirty="0" smtClean="0"/>
          </a:p>
          <a:p>
            <a:pPr lvl="1"/>
            <a:r>
              <a:rPr lang="en-US" sz="1600" dirty="0" smtClean="0"/>
              <a:t>Any supporting/technical documentation that can be shared with ERCOT on this topic will be helpful. </a:t>
            </a:r>
          </a:p>
          <a:p>
            <a:pPr lvl="1"/>
            <a:r>
              <a:rPr lang="en-US" sz="1600" dirty="0" smtClean="0"/>
              <a:t>Does system </a:t>
            </a:r>
            <a:r>
              <a:rPr lang="en-US" sz="1600" dirty="0"/>
              <a:t>inertia levels have a material impact on the amount of stress imposed on spinning </a:t>
            </a:r>
            <a:r>
              <a:rPr lang="en-US" sz="1600" dirty="0" smtClean="0"/>
              <a:t>machines</a:t>
            </a:r>
            <a:r>
              <a:rPr lang="en-US" sz="1600" dirty="0"/>
              <a:t>? </a:t>
            </a:r>
            <a:endParaRPr lang="en-US" sz="1600" dirty="0" smtClean="0"/>
          </a:p>
          <a:p>
            <a:pPr lvl="1"/>
            <a:r>
              <a:rPr lang="en-US" sz="1600" dirty="0" smtClean="0"/>
              <a:t>Are </a:t>
            </a:r>
            <a:r>
              <a:rPr lang="en-US" sz="1600" dirty="0"/>
              <a:t>generator protection relays set artificially at the table of NOG Section 2.6.2 or are they set at the points where damage begins to occur.</a:t>
            </a:r>
          </a:p>
          <a:p>
            <a:pPr lvl="1"/>
            <a:r>
              <a:rPr lang="en-US" sz="1600" dirty="0"/>
              <a:t>How many generator protection relays are set to trip off prior to NOG Section 2.6.2?</a:t>
            </a:r>
          </a:p>
          <a:p>
            <a:pPr lvl="1"/>
            <a:r>
              <a:rPr lang="en-US" sz="1600" dirty="0"/>
              <a:t>Do the relay timings get adjusted after damage accumulation occurs?</a:t>
            </a:r>
          </a:p>
          <a:p>
            <a:pPr lvl="1"/>
            <a:r>
              <a:rPr lang="en-US" sz="1600" dirty="0"/>
              <a:t>Does the damage accumulation reset after a turbine blade overhaul?</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761937033"/>
      </p:ext>
    </p:extLst>
  </p:cSld>
  <p:clrMapOvr>
    <a:masterClrMapping/>
  </p:clrMapOvr>
</p:sld>
</file>

<file path=ppt/theme/theme1.xml><?xml version="1.0" encoding="utf-8"?>
<a:theme xmlns:a="http://schemas.openxmlformats.org/drawingml/2006/main" name="2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3.xml><?xml version="1.0" encoding="utf-8"?>
<ds:datastoreItem xmlns:ds="http://schemas.openxmlformats.org/officeDocument/2006/customXml" ds:itemID="{B248F63C-08AC-4CDD-B36F-0851B11853CB}">
  <ds:schemaRefs>
    <ds:schemaRef ds:uri="http://purl.org/dc/terms/"/>
    <ds:schemaRef ds:uri="http://schemas.openxmlformats.org/package/2006/metadata/core-propertie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88181</TotalTime>
  <Words>1193</Words>
  <Application>Microsoft Office PowerPoint</Application>
  <PresentationFormat>On-screen Show (4:3)</PresentationFormat>
  <Paragraphs>111</Paragraphs>
  <Slides>9</Slides>
  <Notes>1</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9</vt:i4>
      </vt:variant>
    </vt:vector>
  </HeadingPairs>
  <TitlesOfParts>
    <vt:vector size="17" baseType="lpstr">
      <vt:lpstr>Arial</vt:lpstr>
      <vt:lpstr>Calibri</vt:lpstr>
      <vt:lpstr>Courier New</vt:lpstr>
      <vt:lpstr>Times New Roman</vt:lpstr>
      <vt:lpstr>Wingdings</vt:lpstr>
      <vt:lpstr>2_Custom Design</vt:lpstr>
      <vt:lpstr>1_Office Theme</vt:lpstr>
      <vt:lpstr>3_Custom Design</vt:lpstr>
      <vt:lpstr>PowerPoint Presentation</vt:lpstr>
      <vt:lpstr>Introduction</vt:lpstr>
      <vt:lpstr>Nodal Operating Guide (NOG) 2.6.1 – Under Frequency Load Shed (UFLS)</vt:lpstr>
      <vt:lpstr>Nodal Operating Guide 2.6.2 – Under Frequency Relays for Generators</vt:lpstr>
      <vt:lpstr>Ancillary Services and Critical Inertia</vt:lpstr>
      <vt:lpstr>Past Events</vt:lpstr>
      <vt:lpstr>Feb 15, 2021 EEA Event – Generator Outages due to Equipment Issues</vt:lpstr>
      <vt:lpstr>Moving Forward</vt:lpstr>
      <vt:lpstr>Understanding the issue</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Mago, Nitika</cp:lastModifiedBy>
  <cp:revision>1081</cp:revision>
  <cp:lastPrinted>2016-01-21T20:53:15Z</cp:lastPrinted>
  <dcterms:created xsi:type="dcterms:W3CDTF">2016-01-21T15:20:31Z</dcterms:created>
  <dcterms:modified xsi:type="dcterms:W3CDTF">2021-06-15T21:27:24Z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