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327" r:id="rId2"/>
    <p:sldMasterId id="2147484339" r:id="rId3"/>
  </p:sldMasterIdLst>
  <p:notesMasterIdLst>
    <p:notesMasterId r:id="rId13"/>
  </p:notesMasterIdLst>
  <p:handoutMasterIdLst>
    <p:handoutMasterId r:id="rId14"/>
  </p:handoutMasterIdLst>
  <p:sldIdLst>
    <p:sldId id="256" r:id="rId4"/>
    <p:sldId id="297" r:id="rId5"/>
    <p:sldId id="281" r:id="rId6"/>
    <p:sldId id="296" r:id="rId7"/>
    <p:sldId id="298" r:id="rId8"/>
    <p:sldId id="299" r:id="rId9"/>
    <p:sldId id="300" r:id="rId10"/>
    <p:sldId id="301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4" autoAdjust="0"/>
    <p:restoredTop sz="86855" autoAdjust="0"/>
  </p:normalViewPr>
  <p:slideViewPr>
    <p:cSldViewPr>
      <p:cViewPr varScale="1">
        <p:scale>
          <a:sx n="103" d="100"/>
          <a:sy n="103" d="100"/>
        </p:scale>
        <p:origin x="151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04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6/14/2021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81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01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690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95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98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150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452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09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7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543800" cy="12191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1905000"/>
            <a:ext cx="7810501" cy="4190999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B52CA1D-CD27-4D64-A20B-9072124B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F296ECA-5D9F-4BC6-BFD8-F1029709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927EA4D-8669-4CBF-BBC6-C7E05121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88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9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59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EDB76-CD43-480E-8EA0-CC06EF22C0A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508220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85C669-FB09-4A92-913B-0BA846DAB3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12175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609604"/>
            <a:ext cx="7543800" cy="371550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52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17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7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135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9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5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35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56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135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944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29" r:id="rId1"/>
    <p:sldLayoutId id="2147484328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458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94192/09.__RMTTF_UPDATE_TO_RMS_2020100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June 23, 2021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RMS Update to TAC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 smtClean="0"/>
              <a:t>Jim Lee</a:t>
            </a:r>
            <a:endParaRPr lang="en-US" dirty="0"/>
          </a:p>
          <a:p>
            <a:r>
              <a:rPr lang="en-US" dirty="0"/>
              <a:t>RMS Chair</a:t>
            </a:r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457200"/>
            <a:ext cx="7391401" cy="1219199"/>
          </a:xfrm>
        </p:spPr>
        <p:txBody>
          <a:bodyPr anchor="ctr">
            <a:normAutofit/>
          </a:bodyPr>
          <a:lstStyle/>
          <a:p>
            <a:r>
              <a:rPr lang="en-US" sz="3600" dirty="0" smtClean="0"/>
              <a:t>June 9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Highlights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8000999" cy="4419600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Approved: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/>
              <a:t>RMGRR165, Modify ERCOT Pre-Launch Responsibilities in a Mass transition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/>
              <a:t>RMGRR166, Create Switch Hold Repository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/>
              <a:t>Granted Urgency to file Draft SCR, MarkeTrak Administrative Enhancements  -- in order to make the August BOD to align and sync with ERCOT’s MarkeTrak Tech Refresh timeline</a:t>
            </a:r>
          </a:p>
          <a:p>
            <a:pPr marL="841248" lvl="1" indent="-457200">
              <a:buFont typeface="Wingdings" panose="05000000000000000000" pitchFamily="2" charset="2"/>
              <a:buChar char="ü"/>
            </a:pPr>
            <a:endParaRPr lang="en-US" sz="2100" dirty="0" smtClean="0"/>
          </a:p>
          <a:p>
            <a:pPr lvl="1" indent="0">
              <a:buNone/>
            </a:pPr>
            <a:endParaRPr lang="en-US" sz="2200" dirty="0" smtClean="0"/>
          </a:p>
          <a:p>
            <a:pPr marL="1389888" lvl="4" indent="-45720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01168" lvl="1" indent="0">
              <a:buNone/>
            </a:pPr>
            <a:endParaRPr lang="en-US" sz="2000" dirty="0" smtClean="0"/>
          </a:p>
          <a:p>
            <a:endParaRPr lang="en-US" sz="2400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2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283"/>
            <a:ext cx="8001000" cy="4363917"/>
          </a:xfrm>
        </p:spPr>
        <p:txBody>
          <a:bodyPr>
            <a:normAutofit/>
          </a:bodyPr>
          <a:lstStyle/>
          <a:p>
            <a:pPr fontAlgn="t"/>
            <a:r>
              <a:rPr lang="en-US" sz="2400" u="sng" dirty="0">
                <a:solidFill>
                  <a:srgbClr val="FFC000"/>
                </a:solidFill>
                <a:hlinkClick r:id="rId3"/>
              </a:rPr>
              <a:t>Retail Market Training Task Force (RMTTF</a:t>
            </a:r>
            <a:r>
              <a:rPr lang="en-US" sz="2400" u="sng" dirty="0" smtClean="0">
                <a:solidFill>
                  <a:srgbClr val="FFC000"/>
                </a:solidFill>
                <a:hlinkClick r:id="rId3"/>
              </a:rPr>
              <a:t>)</a:t>
            </a:r>
            <a:r>
              <a:rPr lang="en-US" sz="2400" u="sng" dirty="0" smtClean="0">
                <a:solidFill>
                  <a:srgbClr val="FFC000"/>
                </a:solidFill>
              </a:rPr>
              <a:t>:</a:t>
            </a:r>
          </a:p>
          <a:p>
            <a:pPr fontAlgn="t"/>
            <a:r>
              <a:rPr lang="en-US" sz="2400" dirty="0" smtClean="0"/>
              <a:t>Upcoming Retail training classes:</a:t>
            </a:r>
          </a:p>
          <a:p>
            <a:pPr fontAlgn="t"/>
            <a:endParaRPr lang="en-US" sz="2400" dirty="0" smtClean="0"/>
          </a:p>
          <a:p>
            <a:pPr fontAlgn="t"/>
            <a:endParaRPr lang="en-US" sz="2400" u="sng" dirty="0" smtClean="0">
              <a:solidFill>
                <a:srgbClr val="FFC000"/>
              </a:solidFill>
            </a:endParaRPr>
          </a:p>
          <a:p>
            <a:pPr fontAlgn="t"/>
            <a:endParaRPr lang="en-US" sz="2400" u="sng" dirty="0">
              <a:solidFill>
                <a:srgbClr val="FFC000"/>
              </a:solidFill>
            </a:endParaRPr>
          </a:p>
          <a:p>
            <a:pPr fontAlgn="t"/>
            <a:endParaRPr lang="en-US" sz="2400" u="sng" dirty="0" smtClean="0">
              <a:solidFill>
                <a:srgbClr val="FFC000"/>
              </a:solidFill>
            </a:endParaRPr>
          </a:p>
          <a:p>
            <a:pPr fontAlgn="t"/>
            <a:r>
              <a:rPr lang="en-US" sz="2400" u="sng" dirty="0" smtClean="0">
                <a:solidFill>
                  <a:srgbClr val="FFC000"/>
                </a:solidFill>
              </a:rPr>
              <a:t>Retail </a:t>
            </a:r>
            <a:r>
              <a:rPr lang="en-US" sz="2400" u="sng" dirty="0">
                <a:solidFill>
                  <a:srgbClr val="FFC000"/>
                </a:solidFill>
              </a:rPr>
              <a:t>Emergency Conditions Task Force (RECTF</a:t>
            </a:r>
            <a:r>
              <a:rPr lang="en-US" sz="2400" u="sng" dirty="0" smtClean="0">
                <a:solidFill>
                  <a:srgbClr val="FFC000"/>
                </a:solidFill>
              </a:rPr>
              <a:t>):</a:t>
            </a:r>
          </a:p>
          <a:p>
            <a:pPr marL="726948" lvl="1" indent="-342900" fontAlgn="t">
              <a:buFont typeface="Arial" panose="020B0604020202020204" pitchFamily="34" charset="0"/>
              <a:buChar char="•"/>
            </a:pPr>
            <a:r>
              <a:rPr lang="en-US" dirty="0"/>
              <a:t>Continue ECL discussions</a:t>
            </a:r>
          </a:p>
          <a:p>
            <a:pPr fontAlgn="t"/>
            <a:endParaRPr lang="en-US" dirty="0" smtClean="0"/>
          </a:p>
          <a:p>
            <a:pPr fontAlgn="t"/>
            <a:endParaRPr lang="en-US" dirty="0"/>
          </a:p>
          <a:p>
            <a:pPr fontAlgn="t"/>
            <a:endParaRPr lang="en-US" dirty="0" smtClean="0"/>
          </a:p>
          <a:p>
            <a:pPr fontAlgn="t"/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8F32FB-2F88-4810-9ACC-51C270E4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609600"/>
            <a:ext cx="7543800" cy="1219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RMS </a:t>
            </a:r>
            <a:r>
              <a:rPr lang="en-US" sz="3600" dirty="0"/>
              <a:t>WG/TF Updates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351" y="2895600"/>
            <a:ext cx="4901609" cy="178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82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634" y="1828800"/>
            <a:ext cx="8229600" cy="4419600"/>
          </a:xfrm>
        </p:spPr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FFC000"/>
                </a:solidFill>
              </a:rPr>
              <a:t>TDTMS (TX Data Transport &amp; MarkeTrak Systems):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400" dirty="0" smtClean="0"/>
              <a:t>Adding ERCOT Listserv performance metrics into SLA document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Discuss API architecture request submitted to ERCOT Web Services for ERCOT MIS API</a:t>
            </a:r>
          </a:p>
          <a:p>
            <a:r>
              <a:rPr lang="en-US" sz="2400" u="sng" dirty="0" smtClean="0">
                <a:solidFill>
                  <a:srgbClr val="FFC000"/>
                </a:solidFill>
              </a:rPr>
              <a:t/>
            </a:r>
            <a:br>
              <a:rPr lang="en-US" sz="2400" u="sng" dirty="0" smtClean="0">
                <a:solidFill>
                  <a:srgbClr val="FFC000"/>
                </a:solidFill>
              </a:rPr>
            </a:br>
            <a:r>
              <a:rPr lang="en-US" sz="2400" u="sng" dirty="0" smtClean="0">
                <a:solidFill>
                  <a:srgbClr val="FFC000"/>
                </a:solidFill>
              </a:rPr>
              <a:t>TXSET</a:t>
            </a:r>
            <a:endParaRPr lang="en-US" sz="2000" u="sng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Final review and approval of NPRRs and RMGRRs needed to support TXSET 5.0 release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TXSET 5.0 release details on following slides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609601"/>
            <a:ext cx="7543800" cy="931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RMS WG/TF Updates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70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886" y="1828800"/>
            <a:ext cx="8382000" cy="4419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Inadvertent Switch (IAS) transactional solution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Adds indicators within the Move-In transaction for Inadvertent Gain/Loss “IA” and Customer Rescission “CR” so that TDSP systems can identify and accept the backdated transaction from REP involved in an Inadvertent Gain/Loss scenario without manual intervention. Allows for TDSP automation of subsequent cancel/rebill activities.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Adding Premise Type/ESI ID Attributes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TDSPs will assign a Premise Type identifier to an ESIID for easier identification when REPs enroll or service Customers. Will display on ERCOT MIS and TDSP ESIID Extract for REP consumption.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Bi-Directional RC/DC Notification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Allows REP to issue RC/DC from direct Customer request. Particularly useful during weather or Force Majeure events when Customer contacts the TDSP directly for </a:t>
            </a:r>
            <a:r>
              <a:rPr lang="en-US" sz="1800" dirty="0" smtClean="0"/>
              <a:t>RC/DC </a:t>
            </a:r>
            <a:r>
              <a:rPr lang="en-US" sz="1800" dirty="0" smtClean="0"/>
              <a:t>as opposed to contacting the REP.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1986" y="685802"/>
            <a:ext cx="7543800" cy="931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TXSET 5.0: Summary of Changes (1/3)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06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886" y="1828800"/>
            <a:ext cx="8382000" cy="44196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000" dirty="0" smtClean="0"/>
              <a:t>Add County name to Customer Address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Supports PUCT Subst. R. 25.483(j) for Disconnection during Extreme Weather where a Weather Moratorium is declared by County. Helps REPs identify ESIIDs that are under Disconnect Moratorium.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000" dirty="0" smtClean="0"/>
              <a:t>Adding Construction Hold identifier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TDSP will use “CHP” to add transparency and identify locations for which Construction Hold is needed. Improves Customer experience.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000" dirty="0" smtClean="0"/>
              <a:t>Customer Authorization for TDSP Outage Notification enrollment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Allows REPs to pass Customer’s authorization to enroll for TDSP Outage Notifications. After receiving authorization, TDSP will reach out to Customer to complete enrollment.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200" dirty="0" smtClean="0"/>
              <a:t>Adding Continuous Service Agreement (CSA) Validations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Clean up of CSA transactions, timing and processes between ERCOT, REPs, and TDSPs to improve Customer experience.</a:t>
            </a:r>
          </a:p>
          <a:p>
            <a:pPr marL="457200" indent="-457200">
              <a:buFont typeface="+mj-lt"/>
              <a:buAutoNum type="arabicPeriod" startAt="4"/>
            </a:pP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endParaRPr lang="en-US" sz="2200" dirty="0" smtClean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1986" y="685802"/>
            <a:ext cx="7543800" cy="931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TXSET 5.0: Summary of Changes (2/3)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903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886" y="1828800"/>
            <a:ext cx="8382000" cy="441960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8"/>
            </a:pPr>
            <a:r>
              <a:rPr lang="en-US" sz="2000" dirty="0" smtClean="0"/>
              <a:t>Enhancing point-to-point 650 transactions between TDSP &amp; REP to align transactional communication with real life field activities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Differentiate situations which require standard Move Out vs. Move Out w/ Meter Removal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Specify how a REP shall Reconnect an ESIID when they did not send the Disconnect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TDSP to inform REP when using a meter at a different location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2000" dirty="0" smtClean="0"/>
              <a:t>Reject and Unexecutable Code Clean Up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Instances where a customer has installed DG without an Automatic Transfer Switch (ATS) and/or without a signed IA with the TDSP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TDSP Code Clearance violations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Standardizing common Reject codes that were once “free form” entries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ERCOT reject of Standard Switch when pending MVO exists</a:t>
            </a:r>
          </a:p>
          <a:p>
            <a:pPr marL="1389888" lvl="4" indent="-457200">
              <a:buFont typeface="Wingdings" panose="05000000000000000000" pitchFamily="2" charset="2"/>
              <a:buChar char="Ø"/>
            </a:pPr>
            <a:endParaRPr lang="en-US" sz="1400" dirty="0" smtClean="0"/>
          </a:p>
          <a:p>
            <a:pPr marL="1389888" lvl="4" indent="-457200">
              <a:buFont typeface="Wingdings" panose="05000000000000000000" pitchFamily="2" charset="2"/>
              <a:buChar char="Ø"/>
            </a:pPr>
            <a:endParaRPr lang="en-US" sz="1400" dirty="0" smtClean="0"/>
          </a:p>
          <a:p>
            <a:pPr marL="457200" indent="-457200">
              <a:buFont typeface="+mj-lt"/>
              <a:buAutoNum type="arabicPeriod" startAt="8"/>
            </a:pP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endParaRPr lang="en-US" sz="2200" dirty="0" smtClean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1986" y="685802"/>
            <a:ext cx="7543800" cy="931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TXSET 5.0: Summary of Changes (3/3)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2960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886" y="1828800"/>
            <a:ext cx="8382000" cy="4419600"/>
          </a:xfrm>
        </p:spPr>
        <p:txBody>
          <a:bodyPr>
            <a:normAutofit/>
          </a:bodyPr>
          <a:lstStyle/>
          <a:p>
            <a:pPr marL="1389888" lvl="4" indent="-457200">
              <a:buFont typeface="Wingdings" panose="05000000000000000000" pitchFamily="2" charset="2"/>
              <a:buChar char="Ø"/>
            </a:pPr>
            <a:endParaRPr lang="en-US" sz="1400" dirty="0" smtClean="0"/>
          </a:p>
          <a:p>
            <a:pPr marL="1389888" lvl="4" indent="-457200">
              <a:buFont typeface="Wingdings" panose="05000000000000000000" pitchFamily="2" charset="2"/>
              <a:buChar char="Ø"/>
            </a:pPr>
            <a:endParaRPr lang="en-US" sz="1400" dirty="0" smtClean="0"/>
          </a:p>
          <a:p>
            <a:pPr marL="457200" indent="-457200">
              <a:buFont typeface="+mj-lt"/>
              <a:buAutoNum type="arabicPeriod" startAt="8"/>
            </a:pPr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082" y="990600"/>
            <a:ext cx="9163082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55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787" y="2700337"/>
            <a:ext cx="2143125" cy="21431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69E70B-5620-41BA-81EE-0692A90DD04F}"/>
              </a:ext>
            </a:extLst>
          </p:cNvPr>
          <p:cNvSpPr txBox="1"/>
          <p:nvPr/>
        </p:nvSpPr>
        <p:spPr>
          <a:xfrm>
            <a:off x="914400" y="5715000"/>
            <a:ext cx="5158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Next RMS Meeting </a:t>
            </a:r>
            <a:r>
              <a:rPr lang="en-US" sz="2800" dirty="0" smtClean="0"/>
              <a:t>– July 13, 2021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c5f8eb12-5b27-439d-aaa6-3402af626fa3" value=""/>
</sisl>
</file>

<file path=customXml/itemProps1.xml><?xml version="1.0" encoding="utf-8"?>
<ds:datastoreItem xmlns:ds="http://schemas.openxmlformats.org/officeDocument/2006/customXml" ds:itemID="{66499056-619B-4758-B565-2E0891B063AC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571</Words>
  <Application>Microsoft Office PowerPoint</Application>
  <PresentationFormat>On-screen Show (4:3)</PresentationFormat>
  <Paragraphs>79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Wingdings</vt:lpstr>
      <vt:lpstr>Retrospect</vt:lpstr>
      <vt:lpstr>Custom Design</vt:lpstr>
      <vt:lpstr>June 23, 2021 RMS Update to TAC</vt:lpstr>
      <vt:lpstr>June 9th Highlights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2020-03-06T14:03:31Z</dcterms:created>
  <dcterms:modified xsi:type="dcterms:W3CDTF">2021-06-14T22:54:29Z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2a0cd9c8-1a65-4680-9eef-d28934c2f3dd</vt:lpwstr>
  </property>
  <property fmtid="{D5CDD505-2E9C-101B-9397-08002B2CF9AE}" pid="3" name="bjSaver">
    <vt:lpwstr>hVeZjyyepu7wfUb3kwBo4T82bAn9HrXq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uid="c5f8eb12-5b27-439d-aaa6-3402af626fa3" value="" /&gt;&lt;/sisl&gt;</vt:lpwstr>
  </property>
  <property fmtid="{D5CDD505-2E9C-101B-9397-08002B2CF9AE}" pid="6" name="bjDocumentSecurityLabel">
    <vt:lpwstr>AEP Public</vt:lpwstr>
  </property>
</Properties>
</file>