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1" r:id="rId5"/>
    <p:sldId id="257" r:id="rId6"/>
    <p:sldId id="271" r:id="rId7"/>
    <p:sldId id="278" r:id="rId8"/>
    <p:sldId id="272" r:id="rId9"/>
    <p:sldId id="273" r:id="rId10"/>
    <p:sldId id="274" r:id="rId11"/>
    <p:sldId id="275" r:id="rId12"/>
    <p:sldId id="263" r:id="rId13"/>
    <p:sldId id="276" r:id="rId14"/>
    <p:sldId id="277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" initials="VI" lastIdx="2" clrIdx="0">
    <p:extLst>
      <p:ext uri="{19B8F6BF-5375-455C-9EA6-DF929625EA0E}">
        <p15:presenceInfo xmlns:p15="http://schemas.microsoft.com/office/powerpoint/2012/main" userId="Ivan" providerId="None"/>
      </p:ext>
    </p:extLst>
  </p:cmAuthor>
  <p:cmAuthor id="2" name="Smith, Chase (SPC)" initials="SC(" lastIdx="2" clrIdx="1">
    <p:extLst>
      <p:ext uri="{19B8F6BF-5375-455C-9EA6-DF929625EA0E}">
        <p15:presenceInfo xmlns:p15="http://schemas.microsoft.com/office/powerpoint/2012/main" userId="S::BCSMI@southernco.com::d0fa7ba3-2d33-4d90-9eec-4263ebb491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4706" autoAdjust="0"/>
  </p:normalViewPr>
  <p:slideViewPr>
    <p:cSldViewPr snapToGrid="0">
      <p:cViewPr varScale="1">
        <p:scale>
          <a:sx n="122" d="100"/>
          <a:sy n="122" d="100"/>
        </p:scale>
        <p:origin x="120" y="28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6/14/2021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6/14/2021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6/14/2021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6/14/2021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6/14/2021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6/14/2021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6/14/2021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6/14/2021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Emergency Conditions List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ROS &amp; WMS Update to TAC</a:t>
            </a:r>
          </a:p>
          <a:p>
            <a:r>
              <a:rPr lang="en-US" sz="2400" dirty="0"/>
              <a:t>June 23, 2021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535793"/>
              </p:ext>
            </p:extLst>
          </p:nvPr>
        </p:nvGraphicFramePr>
        <p:xfrm>
          <a:off x="1295400" y="1847850"/>
          <a:ext cx="9686925" cy="428907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74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7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667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WMWG to review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Changed ownership to "ROS/WMS"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8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44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Changed status to "In Progress"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Added WMS comment "planning for a joint meeting with PDCWG in July"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ROS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Update Status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ROS/WMS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Status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Changed status to “In Progress”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ROS/WMS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Update Status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Changed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status to “In Progress”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Delete Item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Deleted Item 51 (review of congestion management during EEA3 covered in Item 86)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Delete Item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Deleted Item 60 (review of </a:t>
                      </a:r>
                      <a:r>
                        <a:rPr lang="en-US" sz="1400" u="none" strike="noStrike" dirty="0" err="1">
                          <a:effectLst/>
                        </a:rPr>
                        <a:t>blackstart</a:t>
                      </a:r>
                      <a:r>
                        <a:rPr lang="en-US" sz="1400" u="none" strike="noStrike" dirty="0">
                          <a:effectLst/>
                        </a:rPr>
                        <a:t> resources covered in Item 34)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31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"Joint OWG / CMWG discussion at 6/14 CMWG meeting"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Added "and assess if changes are warranted" to Item Description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3. Changed ownership to "ROS/WMS"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4. 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1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06132"/>
              </p:ext>
            </p:extLst>
          </p:nvPr>
        </p:nvGraphicFramePr>
        <p:xfrm>
          <a:off x="1295400" y="1857375"/>
          <a:ext cx="9696450" cy="341376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34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8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87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WMS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Update Status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Changed status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to “In Progress”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Delete Item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Deleted Item 90 (review of Ancillary Services covered in Item 44)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Delete Item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Deleted Item 92 (review of RMR and MRA processes covered in Item 43)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99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WMS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Changed status to "In Progress"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Added "Review complete with recommendation to account for load curtailment in ORDC calculation; item will remain open while longer term items continue to be reviewed"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100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ROS/</a:t>
                      </a:r>
                      <a:r>
                        <a:rPr lang="en-US" sz="1400" u="none" strike="noStrike" dirty="0">
                          <a:effectLst/>
                        </a:rPr>
                        <a:t>WMS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u="none" strike="noStrike" dirty="0">
                          <a:effectLst/>
                        </a:rPr>
                        <a:t>1. Changed status to "In Progress"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Changed ownership to “ROS/WMS”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101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ERCOT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Changed status to “Completed”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Added WMS</a:t>
                      </a:r>
                      <a:r>
                        <a:rPr lang="en-US" sz="140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note “Spend $12,455,453 for Feb1-23 and Spend $7,675,163 for Feb 24- May”</a:t>
                      </a:r>
                      <a:endParaRPr lang="en-US" sz="14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7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014904"/>
              </p:ext>
            </p:extLst>
          </p:nvPr>
        </p:nvGraphicFramePr>
        <p:xfrm>
          <a:off x="1295400" y="1857375"/>
          <a:ext cx="9696450" cy="27736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34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8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102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ERCOT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Changed status to “Completed”</a:t>
                      </a:r>
                    </a:p>
                    <a:p>
                      <a:pPr marL="342900" indent="-342900" algn="l" fontAlgn="ctr">
                        <a:buAutoNum type="arabicPeriod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Added WMS note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“ERS Loads generally over-provided 30%-35% above the combined fleet-level obligation during the Winter Event. ERS Generators generally failed to meet their combined obligation during the Winter Event - 50%-55% below the combined fleet-level obligation due to forced outage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Delete Item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Deleted Item 106 (DC Tie Performance review plus policy considerations covered in Item 41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WMS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Update Status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Changed status to “In Progress”</a:t>
                      </a: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DWG to review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OWG to review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WMS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Status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Changed status to “In Progress”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PDCWG to review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6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  <a:p>
            <a:r>
              <a:rPr lang="en-US" dirty="0"/>
              <a:t>Assignment Updates</a:t>
            </a:r>
          </a:p>
          <a:p>
            <a:r>
              <a:rPr lang="en-US" dirty="0"/>
              <a:t>Proposed Deletions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ROS</a:t>
            </a:r>
          </a:p>
          <a:p>
            <a:r>
              <a:rPr lang="en-US" dirty="0"/>
              <a:t>Item #30 (Frequency Relay Points): NOGRR226 has been filed and referred to OWG &amp; PDCWG</a:t>
            </a:r>
          </a:p>
          <a:p>
            <a:r>
              <a:rPr lang="en-US" dirty="0"/>
              <a:t>Item #34 (Black Start Units): BSWG has reviewed resource availability and continues to discuss proposed rule changes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02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WMS</a:t>
            </a:r>
          </a:p>
          <a:p>
            <a:r>
              <a:rPr lang="en-US" dirty="0"/>
              <a:t>Item #99 (ORDC, PRC Convergence): WMWG has completed its review of the reasons for difference between PRC and ORDC. Recommends to account load curtailment in ORDC; ERCOT has submitted NPRR1081; will keep this item open while longer term items continue to be reviewed</a:t>
            </a:r>
          </a:p>
          <a:p>
            <a:r>
              <a:rPr lang="en-US" dirty="0"/>
              <a:t>Item #101(ERS $ spend for Uri ): DSWG review completed – Spend $12,455,453 for Feb1-23 and Spend $7,675,163 for Feb 24- May</a:t>
            </a:r>
          </a:p>
          <a:p>
            <a:r>
              <a:rPr lang="en-US" dirty="0"/>
              <a:t>Item #102 (ERS performance): DSWG review completed - ERS Loads generally over-provided 30%-35% above the combined fleet-level obligation during the Winter Event. ERS Generators generally failed to meet their combined obligation during the Winter Event - 50%-55% below the combined fleet-level obligation due to forced outage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UPDATES, cont.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Joint ROS/WMS Items</a:t>
            </a:r>
          </a:p>
          <a:p>
            <a:r>
              <a:rPr lang="en-US" dirty="0"/>
              <a:t>Item #7 (DER Registration): ERCOT has submitted NPRR1077 (referred to OWG); WMWG continues to review this item</a:t>
            </a:r>
          </a:p>
          <a:p>
            <a:r>
              <a:rPr lang="en-US" dirty="0"/>
              <a:t>WMWG/PDCWG joint meeting being planned for July to discuss item #44 (AS products, AS amounts, market impacts)</a:t>
            </a:r>
          </a:p>
          <a:p>
            <a:r>
              <a:rPr lang="en-US" dirty="0"/>
              <a:t>CMWG/OWG joint discussion was held at CMWG’s June 14</a:t>
            </a:r>
            <a:r>
              <a:rPr lang="en-US" baseline="30000" dirty="0"/>
              <a:t>th</a:t>
            </a:r>
            <a:r>
              <a:rPr lang="en-US" dirty="0"/>
              <a:t> meeting to review item #86 (GTC/constraint management during EEA3)</a:t>
            </a:r>
          </a:p>
        </p:txBody>
      </p:sp>
    </p:spTree>
    <p:extLst>
      <p:ext uri="{BB962C8B-B14F-4D97-AF65-F5344CB8AC3E}">
        <p14:creationId xmlns:p14="http://schemas.microsoft.com/office/powerpoint/2010/main" val="246793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UPDATES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Several list items have been updated to reflect the correct ROS, WMS, or joint ownership along with the appropriate working group assignments</a:t>
            </a:r>
          </a:p>
          <a:p>
            <a:r>
              <a:rPr lang="en-US" dirty="0"/>
              <a:t>Lead contacts have been assigned to several items being reviewed at OWG</a:t>
            </a:r>
          </a:p>
          <a:p>
            <a:r>
              <a:rPr lang="en-US" dirty="0"/>
              <a:t>Recent additions to the list have been assigned to appropriate working groups</a:t>
            </a:r>
          </a:p>
          <a:p>
            <a:pPr lvl="1"/>
            <a:r>
              <a:rPr lang="en-US" sz="2000" dirty="0"/>
              <a:t>Item #121 (Dynamic Stability Assessment of UF scenario – DWG), </a:t>
            </a:r>
            <a:r>
              <a:rPr lang="en-US" sz="2000"/>
              <a:t>Item #122 </a:t>
            </a:r>
            <a:r>
              <a:rPr lang="en-US" sz="2000" dirty="0"/>
              <a:t>(Dynamic Load Shed Ratios – OWG), Item #124 (NFRC vs. PRC Reserves when RRS is released – PDCWG)</a:t>
            </a:r>
          </a:p>
          <a:p>
            <a:r>
              <a:rPr lang="en-US" dirty="0"/>
              <a:t>(See appendix for details)</a:t>
            </a:r>
          </a:p>
        </p:txBody>
      </p:sp>
    </p:spTree>
    <p:extLst>
      <p:ext uri="{BB962C8B-B14F-4D97-AF65-F5344CB8AC3E}">
        <p14:creationId xmlns:p14="http://schemas.microsoft.com/office/powerpoint/2010/main" val="360280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DELETIONS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Several items are essentially duplicates or have been combined for ease of review</a:t>
            </a:r>
          </a:p>
          <a:p>
            <a:pPr marL="0" indent="0">
              <a:buNone/>
            </a:pPr>
            <a:r>
              <a:rPr lang="en-US" dirty="0"/>
              <a:t>ROS, WMS leadership have reviewed each item to ensure the full intent of each proposed deletion is captured in the item to keep</a:t>
            </a:r>
          </a:p>
          <a:p>
            <a:pPr marL="0" indent="0">
              <a:buNone/>
            </a:pPr>
            <a:r>
              <a:rPr lang="en-US" dirty="0"/>
              <a:t>With TAC’s approval, we will delete the following items: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243198"/>
              </p:ext>
            </p:extLst>
          </p:nvPr>
        </p:nvGraphicFramePr>
        <p:xfrm>
          <a:off x="1295401" y="3743325"/>
          <a:ext cx="9696450" cy="2255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651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3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10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Description Summary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# to Keep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# to 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r>
                        <a:rPr lang="en-US" sz="1600" dirty="0"/>
                        <a:t>Review </a:t>
                      </a:r>
                      <a:r>
                        <a:rPr lang="en-US" sz="1600" dirty="0" err="1"/>
                        <a:t>blackstart</a:t>
                      </a:r>
                      <a:r>
                        <a:rPr lang="en-US" sz="1600" baseline="0" dirty="0"/>
                        <a:t> unit availability; consider potential improvements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r>
                        <a:rPr lang="en-US" sz="1600" dirty="0"/>
                        <a:t>Review DC tie performance</a:t>
                      </a:r>
                      <a:r>
                        <a:rPr lang="en-US" sz="1600" baseline="0" dirty="0"/>
                        <a:t>, consider planning assumptions and policies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r>
                        <a:rPr lang="en-US" sz="1600" dirty="0"/>
                        <a:t>Review RMR and</a:t>
                      </a:r>
                      <a:r>
                        <a:rPr lang="en-US" sz="1600" baseline="0" dirty="0"/>
                        <a:t> MRA study processes; consider potential improvements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r>
                        <a:rPr lang="en-US" sz="1600" dirty="0"/>
                        <a:t>Review the suite</a:t>
                      </a:r>
                      <a:r>
                        <a:rPr lang="en-US" sz="1600" baseline="0" dirty="0"/>
                        <a:t> of AS products and amounts; consider potential improvements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795">
                <a:tc>
                  <a:txBody>
                    <a:bodyPr/>
                    <a:lstStyle/>
                    <a:p>
                      <a:r>
                        <a:rPr lang="en-US" sz="1600" dirty="0"/>
                        <a:t>Review GTC Management</a:t>
                      </a:r>
                      <a:r>
                        <a:rPr lang="en-US" sz="1600" baseline="0" dirty="0"/>
                        <a:t> process during EEA3; assess if changes are warranted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2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8147" y="3532256"/>
            <a:ext cx="35157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658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– UPDATE DETAILS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19593"/>
              </p:ext>
            </p:extLst>
          </p:nvPr>
        </p:nvGraphicFramePr>
        <p:xfrm>
          <a:off x="1295400" y="1838325"/>
          <a:ext cx="9686925" cy="4267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269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0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7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Owner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Update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Comment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"Lead OWG Contact: Blake Gross"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"Lead OWG Contact: Ian Haley"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Removed "ROS"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"Lead OWG Contact: Lori Simpson"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5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ROS/WMS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Changed status to "In Progress“</a:t>
                      </a:r>
                    </a:p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Added Other Comment "ERCOT has submitted NPRR1077”</a:t>
                      </a:r>
                    </a:p>
                    <a:p>
                      <a:pPr marL="0" indent="0" algn="l" defTabSz="914400" rtl="0" eaLnBrk="1" fontAlgn="ctr" latinLnBrk="0" hangingPunct="1">
                        <a:buNone/>
                      </a:pP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Removed “ROS WG?” and added OWG to review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4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29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"Joint OWG / CMWG discussion at 6/14 meeting"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1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ROS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Update Comment, Update Status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"NOGRR 226 filed"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Added "Lead OWG Contact: Blake Gross"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ROS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"Reviewed BS resource availability during winter storm; proposed rule changes discussed"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Changed status to "In Progress"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ROS/WMS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Update Comment, Update Status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</a:rPr>
                        <a:t>1. Added SAWG to review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2. Changed ownership to "ROS/WMS"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3. Changed status to "In Progress"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4. Added "Lead OWG Contact: Chad Thompson"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0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890B8D-AF8F-4E35-A82B-32341FED11A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EC82F8-8209-4CE5-9920-7023C6280B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9081FB-CCC2-4F5A-872E-4053BA646E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492</TotalTime>
  <Words>1282</Words>
  <Application>Microsoft Office PowerPoint</Application>
  <PresentationFormat>Widescreen</PresentationFormat>
  <Paragraphs>209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Diamond Grid 16x9</vt:lpstr>
      <vt:lpstr>Emergency Conditions List</vt:lpstr>
      <vt:lpstr>OVERVIEW</vt:lpstr>
      <vt:lpstr>STATUS UPDATES</vt:lpstr>
      <vt:lpstr>STATUS UPDATES</vt:lpstr>
      <vt:lpstr>STATUS UPDATES, cont.</vt:lpstr>
      <vt:lpstr>ASSIGNMENT UPDATES</vt:lpstr>
      <vt:lpstr>PROPOSED DELETIONS</vt:lpstr>
      <vt:lpstr>PowerPoint Presentation</vt:lpstr>
      <vt:lpstr>APPENDIX – UPDATE DETAILS</vt:lpstr>
      <vt:lpstr>APPENDIX – UPDATE DETAILS</vt:lpstr>
      <vt:lpstr>APPENDIX – UPDATE DETAILS</vt:lpstr>
      <vt:lpstr>APPENDIX – UPDATE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Conditions List</dc:title>
  <dc:creator>Ivan</dc:creator>
  <cp:lastModifiedBy>Smith, Chase (SPC)</cp:lastModifiedBy>
  <cp:revision>35</cp:revision>
  <dcterms:created xsi:type="dcterms:W3CDTF">2021-06-13T18:35:38Z</dcterms:created>
  <dcterms:modified xsi:type="dcterms:W3CDTF">2021-06-14T23:51:34Z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