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7"/>
  </p:notesMasterIdLst>
  <p:handoutMasterIdLst>
    <p:handoutMasterId r:id="rId18"/>
  </p:handoutMasterIdLst>
  <p:sldIdLst>
    <p:sldId id="261" r:id="rId5"/>
    <p:sldId id="257" r:id="rId6"/>
    <p:sldId id="271" r:id="rId7"/>
    <p:sldId id="278" r:id="rId8"/>
    <p:sldId id="272" r:id="rId9"/>
    <p:sldId id="273" r:id="rId10"/>
    <p:sldId id="274" r:id="rId11"/>
    <p:sldId id="275" r:id="rId12"/>
    <p:sldId id="263" r:id="rId13"/>
    <p:sldId id="276" r:id="rId14"/>
    <p:sldId id="277" r:id="rId15"/>
    <p:sldId id="279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Ivan" initials="VI" lastIdx="2" clrIdx="0">
    <p:extLst>
      <p:ext uri="{19B8F6BF-5375-455C-9EA6-DF929625EA0E}">
        <p15:presenceInfo xmlns:p15="http://schemas.microsoft.com/office/powerpoint/2012/main" userId="Ivan" providerId="None"/>
      </p:ext>
    </p:extLst>
  </p:cmAuthor>
  <p:cmAuthor id="2" name="Smith, Chase (SPC)" initials="SC(" lastIdx="2" clrIdx="1">
    <p:extLst>
      <p:ext uri="{19B8F6BF-5375-455C-9EA6-DF929625EA0E}">
        <p15:presenceInfo xmlns:p15="http://schemas.microsoft.com/office/powerpoint/2012/main" userId="S::BCSMI@southernco.com::d0fa7ba3-2d33-4d90-9eec-4263ebb491d4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BC89EF96-8CEA-46FF-86C4-4CE0E7609802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569" autoAdjust="0"/>
    <p:restoredTop sz="94706" autoAdjust="0"/>
  </p:normalViewPr>
  <p:slideViewPr>
    <p:cSldViewPr snapToGrid="0">
      <p:cViewPr varScale="1">
        <p:scale>
          <a:sx n="122" d="100"/>
          <a:sy n="122" d="100"/>
        </p:scale>
        <p:origin x="120" y="282"/>
      </p:cViewPr>
      <p:guideLst>
        <p:guide pos="3840"/>
        <p:guide orient="horz"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2" d="100"/>
          <a:sy n="82" d="100"/>
        </p:scale>
        <p:origin x="3852" y="7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commentAuthors" Target="commentAuthor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9041DB8-B66F-4DC8-A96E-33677E0F90FF}" type="datetimeFigureOut">
              <a:rPr lang="en-US" smtClean="0"/>
              <a:t>6/14/2021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04A0D4-B89B-4ADD-AF9E-38636B40EE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3891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B49C4A-65AC-492D-9701-81B46C3AD0E4}" type="datetimeFigureOut">
              <a:rPr lang="en-US" smtClean="0"/>
              <a:t>6/14/2021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0861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869989-EB00-4EE7-BCB5-25BDC5BB29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36361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869989-EB00-4EE7-BCB5-25BDC5BB29F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03039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6" name="Straight Connector 5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Connector 6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3" name="Group 22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1" name="Straight Connector 40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Straight Connector 41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Straight Connector 42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6" name="Group 45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2" name="Straight Connector 51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3" name="Straight Connector 52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" name="Straight Connector 53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7" name="Straight Connector 46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Straight Connector 47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Connector 48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4" name="Group 23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5" name="Straight Connector 24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Straight Connector 25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0" name="Group 29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6" name="Straight Connector 35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" name="Straight Connector 36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" name="Straight Connector 37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1" name="Straight Connector 30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Straight Connector 32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93845" y="1909346"/>
            <a:ext cx="9604310" cy="3383280"/>
          </a:xfrm>
        </p:spPr>
        <p:txBody>
          <a:bodyPr anchor="b">
            <a:normAutofit/>
          </a:bodyPr>
          <a:lstStyle>
            <a:lvl1pPr algn="l">
              <a:lnSpc>
                <a:spcPct val="76000"/>
              </a:lnSpc>
              <a:defRPr sz="8000" cap="none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93845" y="5432564"/>
            <a:ext cx="9604310" cy="457200"/>
          </a:xfrm>
        </p:spPr>
        <p:txBody>
          <a:bodyPr>
            <a:normAutofit/>
          </a:bodyPr>
          <a:lstStyle>
            <a:lvl1pPr marL="0" indent="0" algn="l">
              <a:spcBef>
                <a:spcPts val="0"/>
              </a:spcBef>
              <a:buNone/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cxnSp>
        <p:nvCxnSpPr>
          <p:cNvPr id="58" name="Straight Connector 57"/>
          <p:cNvCxnSpPr/>
          <p:nvPr userDrawn="1"/>
        </p:nvCxnSpPr>
        <p:spPr>
          <a:xfrm>
            <a:off x="1295400" y="5294175"/>
            <a:ext cx="9601200" cy="0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988627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A29A4-78C8-47AB-BA06-22CB45938951}" type="datetime1">
              <a:rPr lang="en-US" smtClean="0"/>
              <a:t>6/14/2021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7154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09314" y="489856"/>
            <a:ext cx="1687286" cy="530134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95399" y="489856"/>
            <a:ext cx="7587344" cy="530134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ED4ACF-2D82-46F2-A8E9-23963AA34E86}" type="datetime1">
              <a:rPr lang="en-US" smtClean="0"/>
              <a:t>6/14/2021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635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74B5B-21A0-4192-BF4C-38187F1A68D8}" type="datetime1">
              <a:rPr lang="en-US" smtClean="0"/>
              <a:t>6/14/2021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24441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gradFill flip="none" rotWithShape="1">
          <a:gsLst>
            <a:gs pos="0">
              <a:schemeClr val="accent1"/>
            </a:gs>
            <a:gs pos="97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8" name="Straight Connector 7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4" name="Group 23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2" name="Straight Connector 41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Straight Connector 42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7" name="Group 46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3" name="Straight Connector 52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" name="Straight Connector 53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Straight Connector 56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8" name="Straight Connector 47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Connector 48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" name="Group 24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6" name="Straight Connector 25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1" name="Group 30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7" name="Straight Connector 36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" name="Straight Connector 37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Connector 40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2" name="Straight Connector 31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Straight Connector 32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2541573"/>
            <a:ext cx="9601200" cy="2743200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6000" cap="none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5431536"/>
            <a:ext cx="9601200" cy="457200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1"/>
                </a:solidFill>
              </a:defRPr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58" name="Straight Connector 57"/>
          <p:cNvCxnSpPr/>
          <p:nvPr userDrawn="1"/>
        </p:nvCxnSpPr>
        <p:spPr>
          <a:xfrm>
            <a:off x="1295400" y="5294175"/>
            <a:ext cx="96012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677804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95400" y="1981199"/>
            <a:ext cx="4572000" cy="3810001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24600" y="1981199"/>
            <a:ext cx="4572000" cy="3810001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B5CF7C-B333-48E1-A4A6-83A3C8B73AC0}" type="datetime1">
              <a:rPr lang="en-US" smtClean="0"/>
              <a:t>6/14/2021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45679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1818322"/>
            <a:ext cx="4572000" cy="64135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95400" y="2503713"/>
            <a:ext cx="4572000" cy="328748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24600" y="1818322"/>
            <a:ext cx="4572000" cy="64135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24600" y="2503713"/>
            <a:ext cx="4572000" cy="328748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0762-5CBF-4210-AB54-376B091119F8}" type="datetime1">
              <a:rPr lang="en-US" smtClean="0"/>
              <a:t>6/14/2021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7906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0DB371-BF5F-4058-A212-1A908E4D2674}" type="datetime1">
              <a:rPr lang="en-US" smtClean="0"/>
              <a:t>6/14/2021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89767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1" name="Group 160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162" name="Straight Connector 161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Straight Connector 162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Straight Connector 163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Straight Connector 166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Straight Connector 167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Straight Connector 169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Straight Connector 170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Straight Connector 171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Straight Connector 173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Straight Connector 174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Straight Connector 175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8" name="Group 177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196" name="Straight Connector 195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7" name="Straight Connector 196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8" name="Straight Connector 197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9" name="Straight Connector 198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0" name="Straight Connector 199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01" name="Group 200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207" name="Straight Connector 206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8" name="Straight Connector 207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9" name="Straight Connector 208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0" name="Straight Connector 209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1" name="Straight Connector 210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202" name="Straight Connector 201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3" name="Straight Connector 202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4" name="Straight Connector 203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5" name="Straight Connector 204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6" name="Straight Connector 205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79" name="Group 178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180" name="Straight Connector 179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1" name="Straight Connector 180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2" name="Straight Connector 181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3" name="Straight Connector 182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4" name="Straight Connector 183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85" name="Group 184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91" name="Straight Connector 190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2" name="Straight Connector 191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3" name="Straight Connector 192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4" name="Straight Connector 193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5" name="Straight Connector 194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86" name="Straight Connector 185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" name="Straight Connector 186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" name="Straight Connector 187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9" name="Straight Connector 188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0" name="Straight Connector 189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13" name="Footer Placeholder 21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212" name="Date Placeholder 2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A4083B-90AA-48CF-BAD5-00AA24D7F288}" type="datetime1">
              <a:rPr lang="en-US" smtClean="0"/>
              <a:t>6/14/2021</a:t>
            </a:fld>
            <a:endParaRPr lang="en-US"/>
          </a:p>
        </p:txBody>
      </p:sp>
      <p:sp>
        <p:nvSpPr>
          <p:cNvPr id="214" name="Slide Number Placeholder 2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817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Pr>
        <a:gradFill flip="none" rotWithShape="1">
          <a:gsLst>
            <a:gs pos="0">
              <a:schemeClr val="accent1"/>
            </a:gs>
            <a:gs pos="100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10" name="Straight Connector 9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" name="Group 25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4" name="Straight Connector 43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Straight Connector 46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Straight Connector 47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9" name="Group 48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Straight Connector 56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8" name="Straight Connector 57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9" name="Straight Connector 58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" name="Straight Connector 53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7" name="Group 26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8" name="Straight Connector 27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3" name="Group 32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Connector 40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" name="Straight Connector 41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" name="Straight Connector 42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Straight Connector 36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Straight Connector 37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7" name="Rectangle 6"/>
          <p:cNvSpPr/>
          <p:nvPr userDrawn="1"/>
        </p:nvSpPr>
        <p:spPr>
          <a:xfrm>
            <a:off x="0" y="0"/>
            <a:ext cx="7315200" cy="6858000"/>
          </a:xfrm>
          <a:prstGeom prst="rect">
            <a:avLst/>
          </a:prstGeom>
          <a:gradFill>
            <a:gsLst>
              <a:gs pos="69000">
                <a:schemeClr val="bg1"/>
              </a:gs>
              <a:gs pos="0">
                <a:schemeClr val="bg1"/>
              </a:gs>
              <a:gs pos="100000">
                <a:schemeClr val="bg1">
                  <a:lumMod val="95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13152" y="571500"/>
            <a:ext cx="3657600" cy="2197100"/>
          </a:xfrm>
        </p:spPr>
        <p:txBody>
          <a:bodyPr anchor="b">
            <a:normAutofit/>
          </a:bodyPr>
          <a:lstStyle>
            <a:lvl1pPr>
              <a:defRPr sz="26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3197" y="571500"/>
            <a:ext cx="6217920" cy="5715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913152" y="2995012"/>
            <a:ext cx="3657600" cy="2285950"/>
          </a:xfrm>
        </p:spPr>
        <p:txBody>
          <a:bodyPr>
            <a:normAutofit/>
          </a:bodyPr>
          <a:lstStyle>
            <a:lvl1pPr marL="0" indent="0">
              <a:spcBef>
                <a:spcPts val="12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60" name="Straight Connector 59"/>
          <p:cNvCxnSpPr/>
          <p:nvPr userDrawn="1"/>
        </p:nvCxnSpPr>
        <p:spPr>
          <a:xfrm>
            <a:off x="7923089" y="2895600"/>
            <a:ext cx="3659311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F5BAF629-ECA2-4CF3-B790-9D9BDED98269}" type="datetime1">
              <a:rPr lang="en-US" smtClean="0"/>
              <a:pPr/>
              <a:t>6/14/2021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E31375A4-56A4-47D6-9801-1991572033F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73741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Pr>
        <a:gradFill flip="none" rotWithShape="1">
          <a:gsLst>
            <a:gs pos="0">
              <a:schemeClr val="accent1"/>
            </a:gs>
            <a:gs pos="100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9" name="Straight Connector 8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5" name="Group 24"/>
            <p:cNvGrpSpPr/>
            <p:nvPr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3" name="Straight Connector 42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Straight Connector 46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8" name="Group 47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4" name="Straight Connector 53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Straight Connector 56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8" name="Straight Connector 57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9" name="Straight Connector 48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6" name="Group 25"/>
            <p:cNvGrpSpPr/>
            <p:nvPr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7" name="Straight Connector 26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2" name="Group 31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8" name="Straight Connector 37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Connector 40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" name="Straight Connector 41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3" name="Straight Connector 32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Straight Connector 36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60" name="Rectangle 59"/>
          <p:cNvSpPr/>
          <p:nvPr/>
        </p:nvSpPr>
        <p:spPr>
          <a:xfrm>
            <a:off x="0" y="0"/>
            <a:ext cx="7315200" cy="6858000"/>
          </a:xfrm>
          <a:prstGeom prst="rect">
            <a:avLst/>
          </a:prstGeom>
          <a:gradFill>
            <a:gsLst>
              <a:gs pos="69000">
                <a:schemeClr val="bg1"/>
              </a:gs>
              <a:gs pos="0">
                <a:schemeClr val="bg1"/>
              </a:gs>
              <a:gs pos="100000">
                <a:schemeClr val="bg1">
                  <a:lumMod val="95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9" name="Straight Connector 58"/>
          <p:cNvCxnSpPr/>
          <p:nvPr/>
        </p:nvCxnSpPr>
        <p:spPr>
          <a:xfrm>
            <a:off x="7923089" y="2895600"/>
            <a:ext cx="3659311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09560" y="576072"/>
            <a:ext cx="3657600" cy="2194560"/>
          </a:xfrm>
        </p:spPr>
        <p:txBody>
          <a:bodyPr anchor="b">
            <a:normAutofit/>
          </a:bodyPr>
          <a:lstStyle>
            <a:lvl1pPr>
              <a:defRPr sz="26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 descr="An empty placeholder to add an image. Click on the placeholder and select the image that you wish to add."/>
          <p:cNvSpPr>
            <a:spLocks noGrp="1"/>
          </p:cNvSpPr>
          <p:nvPr>
            <p:ph type="pic" idx="1"/>
          </p:nvPr>
        </p:nvSpPr>
        <p:spPr>
          <a:xfrm>
            <a:off x="4412" y="-159"/>
            <a:ext cx="7315200" cy="6858000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909560" y="2999232"/>
            <a:ext cx="3657600" cy="2286000"/>
          </a:xfrm>
        </p:spPr>
        <p:txBody>
          <a:bodyPr/>
          <a:lstStyle>
            <a:lvl1pPr marL="0" indent="0">
              <a:spcBef>
                <a:spcPts val="12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20318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53000">
              <a:schemeClr val="bg1"/>
            </a:gs>
            <a:gs pos="0">
              <a:schemeClr val="bg1">
                <a:lumMod val="100000"/>
              </a:schemeClr>
            </a:gs>
            <a:gs pos="100000">
              <a:schemeClr val="bg1">
                <a:lumMod val="95000"/>
                <a:alpha val="65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6" name="Group 95"/>
          <p:cNvGrpSpPr/>
          <p:nvPr userDrawn="1"/>
        </p:nvGrpSpPr>
        <p:grpSpPr bwMode="hidden">
          <a:xfrm>
            <a:off x="-1" y="-195943"/>
            <a:ext cx="12192002" cy="6858000"/>
            <a:chOff x="-1" y="0"/>
            <a:chExt cx="12192002" cy="6858000"/>
          </a:xfrm>
        </p:grpSpPr>
        <p:cxnSp>
          <p:nvCxnSpPr>
            <p:cNvPr id="97" name="Straight Connector 96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Straight Connector 97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Connector 98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Connector 99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Connector 100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Connector 101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Straight Connector 102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Straight Connector 103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Straight Connector 104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Straight Connector 105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Straight Connector 106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Straight Connector 108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Straight Connector 109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Straight Connector 110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Connector 111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13" name="Group 112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131" name="Straight Connector 130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2" name="Straight Connector 131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3" name="Straight Connector 132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4" name="Straight Connector 133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5" name="Straight Connector 134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36" name="Group 135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42" name="Straight Connector 141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3" name="Straight Connector 142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4" name="Straight Connector 143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5" name="Straight Connector 144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6" name="Straight Connector 145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37" name="Straight Connector 136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8" name="Straight Connector 137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9" name="Straight Connector 138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0" name="Straight Connector 139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1" name="Straight Connector 140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14" name="Group 113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115" name="Straight Connector 114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6" name="Straight Connector 115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" name="Straight Connector 116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Straight Connector 117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" name="Straight Connector 118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20" name="Group 119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26" name="Straight Connector 125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7" name="Straight Connector 126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8" name="Straight Connector 127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9" name="Straight Connector 128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30" name="Straight Connector 129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21" name="Straight Connector 120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2" name="Straight Connector 121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3" name="Straight Connector 122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4" name="Straight Connector 123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5" name="Straight Connector 124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95400" y="503853"/>
            <a:ext cx="9601200" cy="114238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1981201"/>
            <a:ext cx="9601200" cy="38099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cxnSp>
        <p:nvCxnSpPr>
          <p:cNvPr id="148" name="Straight Connector 147"/>
          <p:cNvCxnSpPr/>
          <p:nvPr userDrawn="1"/>
        </p:nvCxnSpPr>
        <p:spPr>
          <a:xfrm>
            <a:off x="609600" y="6172200"/>
            <a:ext cx="10972800" cy="0"/>
          </a:xfrm>
          <a:prstGeom prst="line">
            <a:avLst/>
          </a:prstGeom>
          <a:ln w="1270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601" y="6289679"/>
            <a:ext cx="6128030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294042" y="6289679"/>
            <a:ext cx="965946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fld id="{B51B2453-8663-4C69-AF73-9FD7B1DEC5D0}" type="datetime1">
              <a:rPr lang="en-US" smtClean="0"/>
              <a:pPr/>
              <a:t>6/14/2021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65311" y="6289679"/>
            <a:ext cx="918882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fld id="{E31375A4-56A4-47D6-9801-1991572033F7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3259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9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1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8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179388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0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143000" indent="-179388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600200" indent="-179388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800" indent="-182880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878012" indent="0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None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Emergency Conditions List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en-US" sz="2400" dirty="0"/>
              <a:t>ROS &amp; WMS Update to TAC</a:t>
            </a:r>
          </a:p>
          <a:p>
            <a:r>
              <a:rPr lang="en-US" sz="2400" dirty="0"/>
              <a:t>June 23, 2021</a:t>
            </a:r>
          </a:p>
        </p:txBody>
      </p:sp>
    </p:spTree>
    <p:extLst>
      <p:ext uri="{BB962C8B-B14F-4D97-AF65-F5344CB8AC3E}">
        <p14:creationId xmlns:p14="http://schemas.microsoft.com/office/powerpoint/2010/main" val="10690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APPENDIX – UPDATE DETAILS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0535793"/>
              </p:ext>
            </p:extLst>
          </p:nvPr>
        </p:nvGraphicFramePr>
        <p:xfrm>
          <a:off x="1295400" y="1847850"/>
          <a:ext cx="9686925" cy="4289076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67426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783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6755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66679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3828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Owner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Update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Comment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43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1. Added WMWG to review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2. Changed ownership to "ROS/WMS"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1484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44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ROS/WMS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1. Changed status to "In Progress"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2. Added WMS comment "planning for a joint meeting with PDCWG in July"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47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</a:rPr>
                        <a:t>ROS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</a:rPr>
                        <a:t>Update Status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Changed status to "In Progress"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48</a:t>
                      </a: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ROS/WMS</a:t>
                      </a: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Update Status</a:t>
                      </a: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Changed status to “In Progress”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50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ROS/WMS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Update Status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Changed</a:t>
                      </a:r>
                      <a:r>
                        <a:rPr lang="en-US" sz="14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 status to “In Progress”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51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Delete Item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Deleted Item 51 (review of congestion management during EEA3 covered in Item 86)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60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Delete Item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Deleted Item 60 (review of </a:t>
                      </a:r>
                      <a:r>
                        <a:rPr lang="en-US" sz="1400" u="none" strike="noStrike" dirty="0" err="1">
                          <a:effectLst/>
                        </a:rPr>
                        <a:t>blackstart</a:t>
                      </a:r>
                      <a:r>
                        <a:rPr lang="en-US" sz="1400" u="none" strike="noStrike" dirty="0">
                          <a:effectLst/>
                        </a:rPr>
                        <a:t> resources covered in Item 34)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95312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86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1. Added "Joint OWG / CMWG discussion at 6/14 CMWG meeting"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2. Added "and assess if changes are warranted" to Item Description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3. Changed ownership to "ROS/WMS"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4. Changed status to "In Progress"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741358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APPENDIX – UPDATE DETAILS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206132"/>
              </p:ext>
            </p:extLst>
          </p:nvPr>
        </p:nvGraphicFramePr>
        <p:xfrm>
          <a:off x="1295400" y="1857375"/>
          <a:ext cx="9696450" cy="3413760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7341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3275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2135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082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7470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Owner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Update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Comment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87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WMS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Update Status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Changed status</a:t>
                      </a:r>
                      <a:r>
                        <a:rPr lang="en-US" sz="14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 to “In Progress”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90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Delete Item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Deleted Item 90 (review of Ancillary Services covered in Item 44)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92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Delete Item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Deleted Item 92 (review of RMR and MRA processes covered in Item 43)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93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Status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Changed status to "In Progress"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94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Status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Changed status to "In Progress"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96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WMS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Status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Changed status to "In Progress"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99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WMS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1. Changed status to "In Progress"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2. Added "Review complete with recommendation to account for load curtailment in ORDC calculation; item will remain open while longer term items continue to be reviewed"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100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ROS/</a:t>
                      </a:r>
                      <a:r>
                        <a:rPr lang="en-US" sz="1400" u="none" strike="noStrike" dirty="0">
                          <a:effectLst/>
                        </a:rPr>
                        <a:t>WMS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en-US" sz="1400" u="none" strike="noStrike" dirty="0">
                          <a:effectLst/>
                        </a:rPr>
                        <a:t>1. Changed status to "In Progress"</a:t>
                      </a:r>
                    </a:p>
                    <a:p>
                      <a:pPr marL="0" indent="0" algn="l" fontAlgn="ctr">
                        <a:buNone/>
                      </a:pPr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 Changed ownership to “ROS/WMS”</a:t>
                      </a: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101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ERCOT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j-lt"/>
                          <a:ea typeface="+mn-ea"/>
                          <a:cs typeface="+mn-cs"/>
                        </a:rPr>
                        <a:t>Changed status to “Completed”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j-lt"/>
                          <a:ea typeface="+mn-ea"/>
                          <a:cs typeface="+mn-cs"/>
                        </a:rPr>
                        <a:t>Added WMS</a:t>
                      </a:r>
                      <a:r>
                        <a:rPr lang="en-US" sz="1400" u="none" strike="noStrike" kern="1200" baseline="0" dirty="0">
                          <a:solidFill>
                            <a:schemeClr val="tx1"/>
                          </a:solidFill>
                          <a:effectLst/>
                          <a:latin typeface="+mj-lt"/>
                          <a:ea typeface="+mn-ea"/>
                          <a:cs typeface="+mn-cs"/>
                        </a:rPr>
                        <a:t> note “Spend $12,455,453 for Feb1-23 and Spend $7,675,163 for Feb 24- May”</a:t>
                      </a:r>
                      <a:endParaRPr lang="en-US" sz="1400" u="none" strike="noStrike" kern="1200" dirty="0">
                        <a:solidFill>
                          <a:schemeClr val="tx1"/>
                        </a:solidFill>
                        <a:effectLst/>
                        <a:latin typeface="+mj-lt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31701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APPENDIX – UPDATE DETAILS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9014904"/>
              </p:ext>
            </p:extLst>
          </p:nvPr>
        </p:nvGraphicFramePr>
        <p:xfrm>
          <a:off x="1295400" y="1857375"/>
          <a:ext cx="9696450" cy="2773680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7341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3275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2135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082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7470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Owner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Update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Comment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102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ERCOT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Changed status to “Completed”</a:t>
                      </a:r>
                    </a:p>
                    <a:p>
                      <a:pPr marL="342900" indent="-342900" algn="l" fontAlgn="ctr">
                        <a:buAutoNum type="arabicPeriod"/>
                      </a:pP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Added WMS note</a:t>
                      </a:r>
                      <a:r>
                        <a:rPr lang="en-US" sz="1400" b="0" i="0" u="none" strike="noStrike" baseline="0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 “ERS Loads generally over-provided 30%-35% above the combined fleet-level obligation during the Winter Event. ERS Generators generally failed to meet their combined obligation during the Winter Event - 50%-55% below the combined fleet-level obligation due to forced outage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106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ROS/WMS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Delete Item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Deleted Item 106 (DC Tie Performance review plus policy considerations covered in Item 41</a:t>
                      </a:r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107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WMS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Update Status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Changed status to “In Progress”</a:t>
                      </a: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121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Added DWG to review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122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Added OWG to review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123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WMS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Update Status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Changed status to “In Progress”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124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Added PDCWG to review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00164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Status Updates</a:t>
            </a:r>
          </a:p>
          <a:p>
            <a:r>
              <a:rPr lang="en-US" dirty="0"/>
              <a:t>Assignment Updates</a:t>
            </a:r>
          </a:p>
          <a:p>
            <a:r>
              <a:rPr lang="en-US" dirty="0"/>
              <a:t>Proposed Deletions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46177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UPDATES</a:t>
            </a: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/>
              <a:t>ROS</a:t>
            </a:r>
          </a:p>
          <a:p>
            <a:r>
              <a:rPr lang="en-US" dirty="0"/>
              <a:t>Item #30 (Frequency Relay Points): NOGRR226 has been filed and referred to OWG &amp; PDCWG</a:t>
            </a:r>
          </a:p>
          <a:p>
            <a:r>
              <a:rPr lang="en-US" dirty="0"/>
              <a:t>Item #34 (Black Start Units): BSWG has reviewed resource availability and continues to discuss proposed rule changes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40226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UPDATES</a:t>
            </a: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/>
              <a:t>WMS</a:t>
            </a:r>
          </a:p>
          <a:p>
            <a:r>
              <a:rPr lang="en-US" dirty="0"/>
              <a:t>Item #99 (ORDC, PRC Convergence): WMWG has completed its review of the reasons for difference between PRC and ORDC. Recommends to account load curtailment in ORDC; ERCOT has submitted NPRR1081; will keep this item open while longer term items continue to be reviewed</a:t>
            </a:r>
          </a:p>
          <a:p>
            <a:r>
              <a:rPr lang="en-US" dirty="0"/>
              <a:t>Item #101(ERS $ spend for Uri ): DSWG review completed – Spend $12,455,453 for Feb1-23 and Spend $7,675,163 for Feb 24- May</a:t>
            </a:r>
          </a:p>
          <a:p>
            <a:r>
              <a:rPr lang="en-US" dirty="0"/>
              <a:t>Item #102 (ERS performance): DSWG review completed - ERS Loads generally over-provided 30%-35% above the combined fleet-level obligation during the Winter Event. ERS Generators generally failed to meet their combined obligation during the Winter Event - 50%-55% below the combined fleet-level obligation due to forced outage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1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UPDATES, cont.</a:t>
            </a: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/>
              <a:t>Joint ROS/WMS Items</a:t>
            </a:r>
          </a:p>
          <a:p>
            <a:r>
              <a:rPr lang="en-US" dirty="0"/>
              <a:t>Item #7 (DER Registration): ERCOT has submitted NPRR1077 (referred to OWG); WMWG continues to review this item</a:t>
            </a:r>
          </a:p>
          <a:p>
            <a:r>
              <a:rPr lang="en-US" dirty="0"/>
              <a:t>WMWG/PDCWG joint meeting being planned for July to discuss item #44 (AS products, AS amounts, market impacts)</a:t>
            </a:r>
          </a:p>
          <a:p>
            <a:r>
              <a:rPr lang="en-US" dirty="0"/>
              <a:t>CMWG/OWG joint discussion was held at CMWG’s June 14</a:t>
            </a:r>
            <a:r>
              <a:rPr lang="en-US" baseline="30000" dirty="0"/>
              <a:t>th</a:t>
            </a:r>
            <a:r>
              <a:rPr lang="en-US" dirty="0"/>
              <a:t> meeting to review item #86 (GTC/constraint management during EEA3)</a:t>
            </a:r>
          </a:p>
        </p:txBody>
      </p:sp>
    </p:spTree>
    <p:extLst>
      <p:ext uri="{BB962C8B-B14F-4D97-AF65-F5344CB8AC3E}">
        <p14:creationId xmlns:p14="http://schemas.microsoft.com/office/powerpoint/2010/main" val="2467939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ASSIGNMENT UPDATES</a:t>
            </a: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Several list items have been updated to reflect the correct ROS, WMS, or joint ownership along with the appropriate working group assignments</a:t>
            </a:r>
          </a:p>
          <a:p>
            <a:r>
              <a:rPr lang="en-US" dirty="0"/>
              <a:t>Lead contacts have been assigned to several items being reviewed at OWG</a:t>
            </a:r>
          </a:p>
          <a:p>
            <a:r>
              <a:rPr lang="en-US" dirty="0"/>
              <a:t>Recent additions to the list have been assigned to appropriate working groups</a:t>
            </a:r>
          </a:p>
          <a:p>
            <a:pPr lvl="1"/>
            <a:r>
              <a:rPr lang="en-US" sz="2000" dirty="0"/>
              <a:t>Item #121 (Dynamic Stability Assessment of UF scenario – DWG), </a:t>
            </a:r>
            <a:r>
              <a:rPr lang="en-US" sz="2000"/>
              <a:t>Item #122 </a:t>
            </a:r>
            <a:r>
              <a:rPr lang="en-US" sz="2000" dirty="0"/>
              <a:t>(Dynamic Load Shed Ratios – OWG), Item #124 (NFRC vs. PRC Reserves when RRS is released – PDCWG)</a:t>
            </a:r>
          </a:p>
          <a:p>
            <a:r>
              <a:rPr lang="en-US" dirty="0"/>
              <a:t>(See appendix for details)</a:t>
            </a:r>
          </a:p>
        </p:txBody>
      </p:sp>
    </p:spTree>
    <p:extLst>
      <p:ext uri="{BB962C8B-B14F-4D97-AF65-F5344CB8AC3E}">
        <p14:creationId xmlns:p14="http://schemas.microsoft.com/office/powerpoint/2010/main" val="36028011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DELETIONS</a:t>
            </a:r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dirty="0"/>
              <a:t>Several items are essentially duplicates or have been combined for ease of review</a:t>
            </a:r>
          </a:p>
          <a:p>
            <a:pPr marL="0" indent="0">
              <a:buNone/>
            </a:pPr>
            <a:r>
              <a:rPr lang="en-US" dirty="0"/>
              <a:t>ROS, WMS leadership have reviewed each item to ensure the full intent of each proposed deletion is captured in the item to keep</a:t>
            </a:r>
          </a:p>
          <a:p>
            <a:pPr marL="0" indent="0">
              <a:buNone/>
            </a:pPr>
            <a:r>
              <a:rPr lang="en-US" dirty="0"/>
              <a:t>With TAC’s approval, we will delete the following items: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2243198"/>
              </p:ext>
            </p:extLst>
          </p:nvPr>
        </p:nvGraphicFramePr>
        <p:xfrm>
          <a:off x="1295401" y="3743325"/>
          <a:ext cx="9696450" cy="2255520"/>
        </p:xfrm>
        <a:graphic>
          <a:graphicData uri="http://schemas.openxmlformats.org/drawingml/2006/table">
            <a:tbl>
              <a:tblPr firstRow="1" bandRow="1">
                <a:tableStyleId>{BC89EF96-8CEA-46FF-86C4-4CE0E7609802}</a:tableStyleId>
              </a:tblPr>
              <a:tblGrid>
                <a:gridCol w="765103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1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6130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51061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Description Summary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Item # to Keep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Item # to Delete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r>
                        <a:rPr lang="en-US" sz="1600" dirty="0"/>
                        <a:t>Review </a:t>
                      </a:r>
                      <a:r>
                        <a:rPr lang="en-US" sz="1600" dirty="0" err="1"/>
                        <a:t>blackstart</a:t>
                      </a:r>
                      <a:r>
                        <a:rPr lang="en-US" sz="1600" baseline="0" dirty="0"/>
                        <a:t> unit availability; consider potential improvements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r>
                        <a:rPr lang="en-US" sz="1600" dirty="0"/>
                        <a:t>Review DC tie performance</a:t>
                      </a:r>
                      <a:r>
                        <a:rPr lang="en-US" sz="1600" baseline="0" dirty="0"/>
                        <a:t>, consider planning assumptions and policies 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106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r>
                        <a:rPr lang="en-US" sz="1600" dirty="0"/>
                        <a:t>Review RMR and</a:t>
                      </a:r>
                      <a:r>
                        <a:rPr lang="en-US" sz="1600" baseline="0" dirty="0"/>
                        <a:t> MRA study processes; consider potential improvements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92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r>
                        <a:rPr lang="en-US" sz="1600" dirty="0"/>
                        <a:t>Review the suite</a:t>
                      </a:r>
                      <a:r>
                        <a:rPr lang="en-US" sz="1600" baseline="0" dirty="0"/>
                        <a:t> of AS products and amounts; consider potential improvements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90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20795">
                <a:tc>
                  <a:txBody>
                    <a:bodyPr/>
                    <a:lstStyle/>
                    <a:p>
                      <a:r>
                        <a:rPr lang="en-US" sz="1600" dirty="0"/>
                        <a:t>Review GTC Management</a:t>
                      </a:r>
                      <a:r>
                        <a:rPr lang="en-US" sz="1600" baseline="0" dirty="0"/>
                        <a:t> process during EEA3; assess if changes are warranted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86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51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922818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4338147" y="3532256"/>
            <a:ext cx="3515706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000" b="1" dirty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2465842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APPENDIX – UPDATE DETAILS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5219593"/>
              </p:ext>
            </p:extLst>
          </p:nvPr>
        </p:nvGraphicFramePr>
        <p:xfrm>
          <a:off x="1295400" y="1838325"/>
          <a:ext cx="9686925" cy="4267200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72690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399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8905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4309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7470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Owner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Update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Comment</a:t>
                      </a:r>
                      <a:endParaRPr lang="en-US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4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Added "Lead OWG Contact: Blake Gross"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4941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</a:rPr>
                        <a:t>5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1. Added "Lead OWG Contact: Ian Haley"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2. Removed "ROS"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Added "Lead OWG Contact: Lori Simpson"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352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</a:rPr>
                        <a:t>7</a:t>
                      </a:r>
                      <a:endParaRPr lang="en-US" sz="1400" b="1" i="0" u="none" strike="noStrike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ROS/WMS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indent="0" algn="l" defTabSz="914400" rtl="0" eaLnBrk="1" fontAlgn="ctr" latinLnBrk="0" hangingPunct="1">
                        <a:buNone/>
                      </a:pPr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 Changed status to "In Progress“</a:t>
                      </a:r>
                    </a:p>
                    <a:p>
                      <a:pPr marL="0" indent="0" algn="l" defTabSz="914400" rtl="0" eaLnBrk="1" fontAlgn="ctr" latinLnBrk="0" hangingPunct="1">
                        <a:buNone/>
                      </a:pPr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 Added Other Comment "ERCOT has submitted NPRR1077”</a:t>
                      </a:r>
                    </a:p>
                    <a:p>
                      <a:pPr marL="0" indent="0" algn="l" defTabSz="914400" rtl="0" eaLnBrk="1" fontAlgn="ctr" latinLnBrk="0" hangingPunct="1">
                        <a:buNone/>
                      </a:pPr>
                      <a:r>
                        <a:rPr lang="en-US" sz="140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3. Removed “ROS WG?” and added OWG to review</a:t>
                      </a: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4941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29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1. Added "Joint OWG / CMWG discussion at 6/14 meeting"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2. Changed status to "In Progress"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2411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</a:rPr>
                        <a:t>30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</a:rPr>
                        <a:t>ROS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</a:rPr>
                        <a:t>Update Comment, Update Status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1. Added "NOGRR 226 filed"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2. Changed status to "In Progress"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4706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33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Added "Lead OWG Contact: Blake Gross"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</a:rPr>
                        <a:t>34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ROS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1. Added "Reviewed BS resource availability during winter storm; proposed rule changes discussed"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2. Changed status to "In Progress"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9882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41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>
                          <a:effectLst/>
                        </a:rPr>
                        <a:t>ROS/WMS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u="none" strike="noStrike" dirty="0">
                          <a:effectLst/>
                        </a:rPr>
                        <a:t>Update Comment, Update Status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u="none" strike="noStrike" dirty="0">
                          <a:effectLst/>
                        </a:rPr>
                        <a:t>1. Added SAWG to review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2. Changed ownership to "ROS/WMS"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3. Changed status to "In Progress"</a:t>
                      </a:r>
                      <a:br>
                        <a:rPr lang="en-US" sz="1400" u="none" strike="noStrike" dirty="0">
                          <a:effectLst/>
                        </a:rPr>
                      </a:br>
                      <a:r>
                        <a:rPr lang="en-US" sz="1400" u="none" strike="noStrike" dirty="0">
                          <a:effectLst/>
                        </a:rPr>
                        <a:t>4. Added "Lead OWG Contact: Chad Thompson"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750927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Diamond Grid 16x9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usiness diamond grid presentation (widescreen).potx" id="{B2221865-AD13-4DF0-B68E-BF08E8CC5659}" vid="{BAA0C488-98B6-4F47-8E1C-5C7CD9605F73}"/>
    </a:ext>
  </a:extLst>
</a:theme>
</file>

<file path=ppt/theme/theme2.xml><?xml version="1.0" encoding="utf-8"?>
<a:theme xmlns:a="http://schemas.openxmlformats.org/drawingml/2006/main" name="Office Theme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atMod val="100000"/>
                <a:shade val="0"/>
              </a:schemeClr>
            </a:gs>
            <a:gs pos="0">
              <a:scrgbClr r="0" g="0" b="0"/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atMod val="100000"/>
                <a:shade val="0"/>
              </a:schemeClr>
            </a:gs>
            <a:gs pos="0">
              <a:scrgbClr r="0" g="0" b="0"/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550AB4A1B11D40BA93648E453A38A9" ma:contentTypeVersion="10" ma:contentTypeDescription="Create a new document." ma:contentTypeScope="" ma:versionID="a23f2b49f195ed5706c0043339cf2995">
  <xsd:schema xmlns:xsd="http://www.w3.org/2001/XMLSchema" xmlns:xs="http://www.w3.org/2001/XMLSchema" xmlns:p="http://schemas.microsoft.com/office/2006/metadata/properties" xmlns:ns3="60b3afc9-a72a-4286-a1f6-3c61aad5d6c4" targetNamespace="http://schemas.microsoft.com/office/2006/metadata/properties" ma:root="true" ma:fieldsID="25f05895d88c426d0858f9f4f1a8fcf0" ns3:_="">
    <xsd:import namespace="60b3afc9-a72a-4286-a1f6-3c61aad5d6c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3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0b3afc9-a72a-4286-a1f6-3c61aad5d6c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MediaServiceAutoTags" ma:internalName="MediaServiceAutoTags" ma:readOnly="true">
      <xsd:simpleType>
        <xsd:restriction base="dms:Text"/>
      </xsd:simpleType>
    </xsd:element>
    <xsd:element name="MediaServiceOCR" ma:index="11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9890B8D-AF8F-4E35-A82B-32341FED11AF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9DEC82F8-8209-4CE5-9920-7023C6280B3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0b3afc9-a72a-4286-a1f6-3c61aad5d6c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AB9081FB-CCC2-4F5A-872E-4053BA646E1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Business diamond grid presentation (widescreen)</Template>
  <TotalTime>492</TotalTime>
  <Words>1282</Words>
  <Application>Microsoft Office PowerPoint</Application>
  <PresentationFormat>Widescreen</PresentationFormat>
  <Paragraphs>209</Paragraphs>
  <Slides>12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Arial</vt:lpstr>
      <vt:lpstr>Calibri</vt:lpstr>
      <vt:lpstr>Diamond Grid 16x9</vt:lpstr>
      <vt:lpstr>Emergency Conditions List</vt:lpstr>
      <vt:lpstr>OVERVIEW</vt:lpstr>
      <vt:lpstr>STATUS UPDATES</vt:lpstr>
      <vt:lpstr>STATUS UPDATES</vt:lpstr>
      <vt:lpstr>STATUS UPDATES, cont.</vt:lpstr>
      <vt:lpstr>ASSIGNMENT UPDATES</vt:lpstr>
      <vt:lpstr>PROPOSED DELETIONS</vt:lpstr>
      <vt:lpstr>PowerPoint Presentation</vt:lpstr>
      <vt:lpstr>APPENDIX – UPDATE DETAILS</vt:lpstr>
      <vt:lpstr>APPENDIX – UPDATE DETAILS</vt:lpstr>
      <vt:lpstr>APPENDIX – UPDATE DETAILS</vt:lpstr>
      <vt:lpstr>APPENDIX – UPDATE DETAILS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Emergency Conditions List</dc:title>
  <dc:creator>Ivan</dc:creator>
  <cp:lastModifiedBy>Smith, Chase (SPC)</cp:lastModifiedBy>
  <cp:revision>35</cp:revision>
  <dcterms:created xsi:type="dcterms:W3CDTF">2021-06-13T18:35:38Z</dcterms:created>
  <dcterms:modified xsi:type="dcterms:W3CDTF">2021-06-14T23:51:34Z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0x0101000E550AB4A1B11D40BA93648E453A38A9</vt:lpwstr>
  </property>
  <property fmtid="{D5CDD505-2E9C-101B-9397-08002B2CF9AE}" pid="3" name="InternalTags">
    <vt:lpwstr/>
  </property>
  <property fmtid="{D5CDD505-2E9C-101B-9397-08002B2CF9AE}" pid="4" name="FeatureTags">
    <vt:lpwstr/>
  </property>
  <property fmtid="{D5CDD505-2E9C-101B-9397-08002B2CF9AE}" pid="5" name="LocalizationTags">
    <vt:lpwstr/>
  </property>
  <property fmtid="{D5CDD505-2E9C-101B-9397-08002B2CF9AE}" pid="6" name="ScenarioTags">
    <vt:lpwstr/>
  </property>
  <property fmtid="{D5CDD505-2E9C-101B-9397-08002B2CF9AE}" pid="7" name="CampaignTags">
    <vt:lpwstr/>
  </property>
</Properties>
</file>