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302" r:id="rId8"/>
    <p:sldId id="300" r:id="rId9"/>
    <p:sldId id="301" r:id="rId10"/>
    <p:sldId id="303" r:id="rId11"/>
    <p:sldId id="304" r:id="rId12"/>
    <p:sldId id="305" r:id="rId13"/>
    <p:sldId id="26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66827" autoAdjust="0"/>
  </p:normalViewPr>
  <p:slideViewPr>
    <p:cSldViewPr showGuides="1">
      <p:cViewPr varScale="1">
        <p:scale>
          <a:sx n="90" d="100"/>
          <a:sy n="90" d="100"/>
        </p:scale>
        <p:origin x="1992" y="5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Unit</a:t>
            </a:r>
            <a:r>
              <a:rPr lang="en-US" baseline="0" dirty="0" smtClean="0"/>
              <a:t> </a:t>
            </a:r>
            <a:r>
              <a:rPr lang="en-US" baseline="0" dirty="0" smtClean="0"/>
              <a:t>tripped offline while carrying 360 MW.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Starting Frequency: </a:t>
            </a:r>
            <a:r>
              <a:rPr lang="en-US" baseline="0" dirty="0" smtClean="0"/>
              <a:t>59.992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Minimum Frequency: </a:t>
            </a:r>
            <a:r>
              <a:rPr lang="en-US" baseline="0" dirty="0" smtClean="0"/>
              <a:t>59.909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A-C Time: </a:t>
            </a:r>
            <a:r>
              <a:rPr lang="en-US" baseline="0" dirty="0" smtClean="0"/>
              <a:t>6 </a:t>
            </a:r>
            <a:r>
              <a:rPr lang="en-US" baseline="0" dirty="0" smtClean="0"/>
              <a:t>seconds</a:t>
            </a:r>
          </a:p>
          <a:p>
            <a:r>
              <a:rPr lang="en-US" baseline="0" dirty="0" smtClean="0"/>
              <a:t>Recovery Time 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</a:t>
            </a:r>
            <a:r>
              <a:rPr lang="en-US" baseline="0" dirty="0" smtClean="0"/>
              <a:t>4 </a:t>
            </a:r>
            <a:r>
              <a:rPr lang="en-US" baseline="0" dirty="0" smtClean="0"/>
              <a:t>minutes and </a:t>
            </a:r>
            <a:r>
              <a:rPr lang="en-US" baseline="0" dirty="0" smtClean="0"/>
              <a:t>49 </a:t>
            </a:r>
            <a:r>
              <a:rPr lang="en-US" baseline="0" dirty="0" smtClean="0"/>
              <a:t>seconds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RRS Deployed: 0 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Unit </a:t>
            </a:r>
            <a:r>
              <a:rPr lang="en-US" baseline="0" dirty="0" smtClean="0"/>
              <a:t>tripped due to feed pump and voltage issues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Contextual Information: </a:t>
            </a:r>
            <a:r>
              <a:rPr lang="en-US" baseline="0" dirty="0" smtClean="0"/>
              <a:t>A total of 508 MW of regulation up was deployed during the event.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No Selection Reason</a:t>
            </a:r>
            <a:r>
              <a:rPr lang="en-US" baseline="0" dirty="0" smtClean="0"/>
              <a:t>: Net MW lost is too small and frequency is not stable before unit tripped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Several units tripped offline or reduced their output totaling a generation loss of approximately 1300 MW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Starting Frequency: </a:t>
            </a:r>
            <a:r>
              <a:rPr lang="en-US" baseline="0" dirty="0" smtClean="0"/>
              <a:t>60.003Hz</a:t>
            </a:r>
            <a:endParaRPr lang="en-US" baseline="0" dirty="0" smtClean="0"/>
          </a:p>
          <a:p>
            <a:r>
              <a:rPr lang="en-US" baseline="0" dirty="0" smtClean="0"/>
              <a:t>Minimum Frequency: </a:t>
            </a:r>
            <a:r>
              <a:rPr lang="en-US" baseline="0" dirty="0" smtClean="0"/>
              <a:t>59.817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A-C Time: </a:t>
            </a:r>
            <a:r>
              <a:rPr lang="en-US" baseline="0" dirty="0" smtClean="0"/>
              <a:t>7 </a:t>
            </a:r>
            <a:r>
              <a:rPr lang="en-US" baseline="0" dirty="0" smtClean="0"/>
              <a:t>seconds</a:t>
            </a:r>
          </a:p>
          <a:p>
            <a:r>
              <a:rPr lang="en-US" baseline="0" dirty="0" smtClean="0"/>
              <a:t>Recovery Time(back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</a:t>
            </a:r>
            <a:r>
              <a:rPr lang="en-US" baseline="0" dirty="0" smtClean="0"/>
              <a:t>2 </a:t>
            </a:r>
            <a:r>
              <a:rPr lang="en-US" baseline="0" dirty="0" smtClean="0"/>
              <a:t>minutes and </a:t>
            </a:r>
            <a:r>
              <a:rPr lang="en-US" baseline="0" dirty="0" smtClean="0"/>
              <a:t>49 </a:t>
            </a:r>
            <a:r>
              <a:rPr lang="en-US" baseline="0" dirty="0" smtClean="0"/>
              <a:t>seconds </a:t>
            </a:r>
          </a:p>
          <a:p>
            <a:r>
              <a:rPr lang="en-US" baseline="0" dirty="0" smtClean="0"/>
              <a:t>RRS Deployed: </a:t>
            </a:r>
            <a:r>
              <a:rPr lang="en-US" baseline="0" dirty="0" smtClean="0"/>
              <a:t>859.13 MW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Trip Reason: </a:t>
            </a:r>
            <a:r>
              <a:rPr lang="en-US" baseline="0" dirty="0" smtClean="0"/>
              <a:t>Low voltage event on the grid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Contextual Information: A total of </a:t>
            </a:r>
            <a:r>
              <a:rPr lang="en-US" baseline="0" dirty="0" smtClean="0"/>
              <a:t>462 MW </a:t>
            </a:r>
            <a:r>
              <a:rPr lang="en-US" baseline="0" dirty="0" smtClean="0"/>
              <a:t>of regulation up was deployed during the </a:t>
            </a:r>
            <a:r>
              <a:rPr lang="en-US" baseline="0" dirty="0" smtClean="0"/>
              <a:t>event </a:t>
            </a:r>
          </a:p>
          <a:p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 Selection Reason: The frequency was oscillating at the lower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 prior to the event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Notes: RFI’s were sent out for this event.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units tripped</a:t>
            </a:r>
            <a:r>
              <a:rPr lang="en-US" baseline="0" dirty="0" smtClean="0"/>
              <a:t> offline while carrying a total of 420 MW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Starting Frequency: </a:t>
            </a:r>
            <a:r>
              <a:rPr lang="en-US" baseline="0" dirty="0" smtClean="0"/>
              <a:t>59.974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Minimum Frequency: </a:t>
            </a:r>
            <a:r>
              <a:rPr lang="en-US" baseline="0" dirty="0" smtClean="0"/>
              <a:t>59.887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A-C Time: </a:t>
            </a:r>
            <a:r>
              <a:rPr lang="en-US" baseline="0" dirty="0" smtClean="0"/>
              <a:t>6 </a:t>
            </a:r>
            <a:r>
              <a:rPr lang="en-US" baseline="0" dirty="0" smtClean="0"/>
              <a:t>seconds</a:t>
            </a:r>
          </a:p>
          <a:p>
            <a:r>
              <a:rPr lang="en-US" baseline="0" dirty="0" smtClean="0"/>
              <a:t>Recovery Time 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3 minutes and </a:t>
            </a:r>
            <a:r>
              <a:rPr lang="en-US" baseline="0" dirty="0" smtClean="0"/>
              <a:t>38 </a:t>
            </a:r>
            <a:r>
              <a:rPr lang="en-US" baseline="0" dirty="0" smtClean="0"/>
              <a:t>seconds</a:t>
            </a:r>
          </a:p>
          <a:p>
            <a:r>
              <a:rPr lang="en-US" baseline="0" dirty="0" smtClean="0"/>
              <a:t>RRS Deployed: </a:t>
            </a:r>
            <a:r>
              <a:rPr lang="en-US" baseline="0" dirty="0" smtClean="0"/>
              <a:t>514.42 </a:t>
            </a:r>
            <a:r>
              <a:rPr lang="en-US" baseline="0" dirty="0" smtClean="0"/>
              <a:t>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Unknown at this time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Contextual Information: Total of </a:t>
            </a:r>
            <a:r>
              <a:rPr lang="en-US" baseline="0" dirty="0" smtClean="0"/>
              <a:t>497 </a:t>
            </a:r>
            <a:r>
              <a:rPr lang="en-US" baseline="0" dirty="0" smtClean="0"/>
              <a:t>MW of regulation up was deployed during the event. </a:t>
            </a:r>
            <a:endParaRPr lang="en-US" baseline="0" dirty="0" smtClean="0"/>
          </a:p>
          <a:p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 Selection Reason: The starting frequency is outside the lower </a:t>
            </a:r>
            <a:r>
              <a:rPr lang="en-US" baseline="0" dirty="0" err="1" smtClean="0"/>
              <a:t>deadband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Unit tripped offline while carrying 823 MW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Starting Frequency: </a:t>
            </a:r>
            <a:r>
              <a:rPr lang="en-US" baseline="0" dirty="0" smtClean="0"/>
              <a:t>59.988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Minimum Frequency: </a:t>
            </a:r>
            <a:r>
              <a:rPr lang="en-US" baseline="0" dirty="0" smtClean="0"/>
              <a:t>59.851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A-C Time: </a:t>
            </a:r>
            <a:r>
              <a:rPr lang="en-US" baseline="0" dirty="0" smtClean="0"/>
              <a:t>8 </a:t>
            </a:r>
            <a:r>
              <a:rPr lang="en-US" baseline="0" dirty="0" smtClean="0"/>
              <a:t>seconds</a:t>
            </a:r>
          </a:p>
          <a:p>
            <a:r>
              <a:rPr lang="en-US" baseline="0" dirty="0" smtClean="0"/>
              <a:t>Recovery Time 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</a:t>
            </a:r>
            <a:r>
              <a:rPr lang="en-US" baseline="0" dirty="0" smtClean="0"/>
              <a:t>5 </a:t>
            </a:r>
            <a:r>
              <a:rPr lang="en-US" baseline="0" dirty="0" smtClean="0"/>
              <a:t>minutes and </a:t>
            </a:r>
            <a:r>
              <a:rPr lang="en-US" baseline="0" dirty="0" smtClean="0"/>
              <a:t>10 </a:t>
            </a:r>
            <a:r>
              <a:rPr lang="en-US" baseline="0" dirty="0" smtClean="0"/>
              <a:t>seconds</a:t>
            </a:r>
          </a:p>
          <a:p>
            <a:r>
              <a:rPr lang="en-US" baseline="0" dirty="0" smtClean="0"/>
              <a:t>RRS Deployed: </a:t>
            </a:r>
            <a:r>
              <a:rPr lang="en-US" baseline="0" dirty="0" smtClean="0"/>
              <a:t>913.44 </a:t>
            </a:r>
            <a:r>
              <a:rPr lang="en-US" baseline="0" dirty="0" smtClean="0"/>
              <a:t>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</a:t>
            </a:r>
            <a:r>
              <a:rPr lang="en-US" baseline="0" dirty="0" smtClean="0"/>
              <a:t>Reheat protection trip due to an intercept valve issue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Contextual Information: Total of </a:t>
            </a:r>
            <a:r>
              <a:rPr lang="en-US" baseline="0" dirty="0" smtClean="0"/>
              <a:t>253 </a:t>
            </a:r>
            <a:r>
              <a:rPr lang="en-US" baseline="0" dirty="0" smtClean="0"/>
              <a:t>MW of regulation up was deployed during the event. </a:t>
            </a:r>
            <a:endParaRPr lang="en-US" baseline="0" dirty="0" smtClean="0"/>
          </a:p>
          <a:p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 Selection Reason: The unit trip is not clean.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14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Unit tripped offline while carrying 480 MW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Starting Frequency: </a:t>
            </a:r>
            <a:r>
              <a:rPr lang="en-US" baseline="0" dirty="0" smtClean="0"/>
              <a:t>59.967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Minimum Frequency: </a:t>
            </a:r>
            <a:r>
              <a:rPr lang="en-US" baseline="0" dirty="0" smtClean="0"/>
              <a:t>59.85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A-C Time: </a:t>
            </a:r>
            <a:r>
              <a:rPr lang="en-US" baseline="0" dirty="0" smtClean="0"/>
              <a:t>6 </a:t>
            </a:r>
            <a:r>
              <a:rPr lang="en-US" baseline="0" dirty="0" smtClean="0"/>
              <a:t>seconds</a:t>
            </a:r>
          </a:p>
          <a:p>
            <a:r>
              <a:rPr lang="en-US" baseline="0" dirty="0" smtClean="0"/>
              <a:t>Recovery Time 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</a:t>
            </a:r>
            <a:r>
              <a:rPr lang="en-US" baseline="0" dirty="0" smtClean="0"/>
              <a:t>4 minutes </a:t>
            </a:r>
            <a:r>
              <a:rPr lang="en-US" baseline="0" dirty="0" smtClean="0"/>
              <a:t>and </a:t>
            </a:r>
            <a:r>
              <a:rPr lang="en-US" baseline="0" dirty="0" smtClean="0"/>
              <a:t>46 </a:t>
            </a:r>
            <a:r>
              <a:rPr lang="en-US" baseline="0" dirty="0" smtClean="0"/>
              <a:t>seconds</a:t>
            </a:r>
          </a:p>
          <a:p>
            <a:r>
              <a:rPr lang="en-US" baseline="0" dirty="0" smtClean="0"/>
              <a:t>RRS Deployed: </a:t>
            </a:r>
            <a:r>
              <a:rPr lang="en-US" baseline="0" dirty="0" smtClean="0"/>
              <a:t>1145.6 </a:t>
            </a:r>
            <a:r>
              <a:rPr lang="en-US" baseline="0" dirty="0" smtClean="0"/>
              <a:t>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</a:t>
            </a:r>
            <a:r>
              <a:rPr lang="en-US" baseline="0" dirty="0" smtClean="0"/>
              <a:t>Unknown at this time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Contextual Information: </a:t>
            </a:r>
            <a:r>
              <a:rPr lang="en-US" baseline="0" dirty="0" smtClean="0"/>
              <a:t>Regulation up was exhausted before the event and 450 MW of manual offset was applied</a:t>
            </a:r>
          </a:p>
          <a:p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 Selection Reason: The starting frequency is outside the lower </a:t>
            </a:r>
            <a:r>
              <a:rPr lang="en-US" baseline="0" dirty="0" err="1" smtClean="0"/>
              <a:t>deadband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51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Unit experienced</a:t>
            </a:r>
            <a:r>
              <a:rPr lang="en-US" baseline="0" dirty="0" smtClean="0"/>
              <a:t> runback and tripped offline while carrying 475 MW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Starting Frequency: </a:t>
            </a:r>
            <a:r>
              <a:rPr lang="en-US" baseline="0" dirty="0" smtClean="0"/>
              <a:t>59.96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Minimum Frequency: </a:t>
            </a:r>
            <a:r>
              <a:rPr lang="en-US" baseline="0" dirty="0" smtClean="0"/>
              <a:t>59.864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A-C Time: </a:t>
            </a:r>
            <a:r>
              <a:rPr lang="en-US" baseline="0" dirty="0" smtClean="0"/>
              <a:t>6 </a:t>
            </a:r>
            <a:r>
              <a:rPr lang="en-US" baseline="0" dirty="0" smtClean="0"/>
              <a:t>seconds</a:t>
            </a:r>
          </a:p>
          <a:p>
            <a:r>
              <a:rPr lang="en-US" baseline="0" dirty="0" smtClean="0"/>
              <a:t>Recovery Time 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</a:t>
            </a:r>
            <a:r>
              <a:rPr lang="en-US" baseline="0" dirty="0" smtClean="0"/>
              <a:t>3 minutes </a:t>
            </a:r>
            <a:r>
              <a:rPr lang="en-US" baseline="0" dirty="0" smtClean="0"/>
              <a:t>and </a:t>
            </a:r>
            <a:r>
              <a:rPr lang="en-US" baseline="0" dirty="0" smtClean="0"/>
              <a:t>8 </a:t>
            </a:r>
            <a:r>
              <a:rPr lang="en-US" baseline="0" dirty="0" smtClean="0"/>
              <a:t>seconds</a:t>
            </a:r>
          </a:p>
          <a:p>
            <a:r>
              <a:rPr lang="en-US" baseline="0" dirty="0" smtClean="0"/>
              <a:t>RRS Deployed: </a:t>
            </a:r>
            <a:r>
              <a:rPr lang="en-US" baseline="0" dirty="0" smtClean="0"/>
              <a:t>955.28 </a:t>
            </a:r>
            <a:r>
              <a:rPr lang="en-US" baseline="0" dirty="0" smtClean="0"/>
              <a:t>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</a:t>
            </a:r>
            <a:r>
              <a:rPr lang="en-US" baseline="0" dirty="0" smtClean="0"/>
              <a:t>The plant reported hydrogen leak before tripping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Contextual Information: </a:t>
            </a:r>
            <a:r>
              <a:rPr lang="en-US" baseline="0" dirty="0" smtClean="0"/>
              <a:t>Regulation up was exhausted before the event and 500 MW of manual offset was applied</a:t>
            </a:r>
          </a:p>
          <a:p>
            <a:endParaRPr lang="en-US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 Selection Reason: The starting frequency is outside the lower </a:t>
            </a:r>
            <a:r>
              <a:rPr lang="en-US" baseline="0" dirty="0" err="1" smtClean="0"/>
              <a:t>deadband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8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 smtClean="0">
                <a:solidFill>
                  <a:srgbClr val="5B6770"/>
                </a:solidFill>
              </a:rPr>
              <a:t>May</a:t>
            </a:r>
            <a:r>
              <a:rPr lang="en-US" b="1" dirty="0" smtClean="0">
                <a:solidFill>
                  <a:srgbClr val="5B6770"/>
                </a:solidFill>
              </a:rPr>
              <a:t> </a:t>
            </a:r>
            <a:r>
              <a:rPr lang="en-US" b="1" dirty="0" smtClean="0">
                <a:solidFill>
                  <a:srgbClr val="5B6770"/>
                </a:solidFill>
              </a:rPr>
              <a:t>2021</a:t>
            </a:r>
            <a:endParaRPr lang="en-US" b="1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ERCOT</a:t>
            </a:r>
          </a:p>
          <a:p>
            <a:r>
              <a:rPr lang="en-US" dirty="0" smtClean="0">
                <a:solidFill>
                  <a:srgbClr val="5B6770"/>
                </a:solidFill>
              </a:rPr>
              <a:t>Operations Planning</a:t>
            </a:r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PDCWG | </a:t>
            </a:r>
            <a:r>
              <a:rPr lang="en-US" dirty="0" smtClean="0">
                <a:solidFill>
                  <a:srgbClr val="5B6770"/>
                </a:solidFill>
              </a:rPr>
              <a:t>June</a:t>
            </a:r>
            <a:r>
              <a:rPr lang="en-US" dirty="0" smtClean="0">
                <a:solidFill>
                  <a:srgbClr val="5B6770"/>
                </a:solidFill>
              </a:rPr>
              <a:t> 16</a:t>
            </a:r>
            <a:r>
              <a:rPr lang="en-US" baseline="30000" dirty="0" smtClean="0">
                <a:solidFill>
                  <a:srgbClr val="5B6770"/>
                </a:solidFill>
              </a:rPr>
              <a:t>th</a:t>
            </a:r>
            <a:r>
              <a:rPr lang="en-US" dirty="0" smtClean="0">
                <a:solidFill>
                  <a:srgbClr val="5B6770"/>
                </a:solidFill>
              </a:rPr>
              <a:t>, 2021</a:t>
            </a:r>
            <a:endParaRPr lang="en-US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/>
              <a:t>/5/2021 12:39:04 </a:t>
            </a:r>
            <a:r>
              <a:rPr lang="en-US" dirty="0" smtClean="0"/>
              <a:t>(Non-FME)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528" y="1295400"/>
            <a:ext cx="8825143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/>
              <a:t>/9/2021 </a:t>
            </a:r>
            <a:r>
              <a:rPr lang="en-US" dirty="0" smtClean="0"/>
              <a:t>1</a:t>
            </a:r>
            <a:r>
              <a:rPr lang="en-US" dirty="0" smtClean="0"/>
              <a:t>1:21:37 (Non-FME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335" y="990600"/>
            <a:ext cx="8615630" cy="496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/>
              <a:t>/19/2021 12:06:56 (Non-FME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19200"/>
            <a:ext cx="8686800" cy="443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/>
              <a:t>/24/2021 20:03:13 (Non-FME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6" y="1219200"/>
            <a:ext cx="8837434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81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/>
              <a:t>/25/2021 7:02:17 (Non-FME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295400"/>
            <a:ext cx="862538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13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dirty="0" smtClean="0"/>
              <a:t>/26/2021 </a:t>
            </a:r>
            <a:r>
              <a:rPr lang="en-US" dirty="0" smtClean="0"/>
              <a:t>23</a:t>
            </a:r>
            <a:r>
              <a:rPr lang="en-US" dirty="0" smtClean="0"/>
              <a:t>:14:28 (Non-FME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143000"/>
            <a:ext cx="8846137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39375</TotalTime>
  <Words>558</Words>
  <Application>Microsoft Office PowerPoint</Application>
  <PresentationFormat>On-screen Show (4:3)</PresentationFormat>
  <Paragraphs>108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5/5/2021 12:39:04 (Non-FME) </vt:lpstr>
      <vt:lpstr>5/9/2021 11:21:37 (Non-FME) </vt:lpstr>
      <vt:lpstr>5/19/2021 12:06:56 (Non-FME) </vt:lpstr>
      <vt:lpstr>5/24/2021 20:03:13 (Non-FME) </vt:lpstr>
      <vt:lpstr>5/25/2021 7:02:17 (Non-FME) </vt:lpstr>
      <vt:lpstr>5/26/2021 23:14:28 (Non-FME)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646</cp:revision>
  <cp:lastPrinted>2016-01-21T20:53:15Z</cp:lastPrinted>
  <dcterms:created xsi:type="dcterms:W3CDTF">2016-01-21T15:20:31Z</dcterms:created>
  <dcterms:modified xsi:type="dcterms:W3CDTF">2021-06-15T17:57:32Z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