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330" r:id="rId8"/>
    <p:sldId id="322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ne, Mark" initials="RM" lastIdx="11" clrIdx="0">
    <p:extLst>
      <p:ext uri="{19B8F6BF-5375-455C-9EA6-DF929625EA0E}">
        <p15:presenceInfo xmlns:p15="http://schemas.microsoft.com/office/powerpoint/2012/main" userId="S-1-5-21-639947351-343809578-3807592339-28078" providerId="AD"/>
      </p:ext>
    </p:extLst>
  </p:cmAuthor>
  <p:cmAuthor id="2" name="Papudesi, Spoorthy" initials="PS" lastIdx="14" clrIdx="1">
    <p:extLst>
      <p:ext uri="{19B8F6BF-5375-455C-9EA6-DF929625EA0E}">
        <p15:presenceInfo xmlns:p15="http://schemas.microsoft.com/office/powerpoint/2012/main" userId="S-1-5-21-639947351-343809578-3807592339-42261" providerId="AD"/>
      </p:ext>
    </p:extLst>
  </p:cmAuthor>
  <p:cmAuthor id="3" name="Spells, Vanessa" initials="SV" lastIdx="8" clrIdx="2">
    <p:extLst>
      <p:ext uri="{19B8F6BF-5375-455C-9EA6-DF929625EA0E}">
        <p15:presenceInfo xmlns:p15="http://schemas.microsoft.com/office/powerpoint/2012/main" userId="S-1-5-21-639947351-343809578-3807592339-4322" providerId="AD"/>
      </p:ext>
    </p:extLst>
  </p:cmAuthor>
  <p:cmAuthor id="4" name="Zapanta, Zaldy" initials="ZZ" lastIdx="11" clrIdx="3">
    <p:extLst>
      <p:ext uri="{19B8F6BF-5375-455C-9EA6-DF929625EA0E}">
        <p15:presenceInfo xmlns:p15="http://schemas.microsoft.com/office/powerpoint/2012/main" userId="S-1-5-21-639947351-343809578-3807592339-384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EC7"/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49" autoAdjust="0"/>
    <p:restoredTop sz="94660" autoAdjust="0"/>
  </p:normalViewPr>
  <p:slideViewPr>
    <p:cSldViewPr showGuides="1">
      <p:cViewPr varScale="1">
        <p:scale>
          <a:sx n="74" d="100"/>
          <a:sy n="74" d="100"/>
        </p:scale>
        <p:origin x="109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06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092"/>
    </p:cViewPr>
  </p:sorterViewPr>
  <p:notesViewPr>
    <p:cSldViewPr showGuides="1">
      <p:cViewPr varScale="1">
        <p:scale>
          <a:sx n="75" d="100"/>
          <a:sy n="75" d="100"/>
        </p:scale>
        <p:origin x="205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802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085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617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438400"/>
            <a:ext cx="56460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ISO Default Uplift Practices</a:t>
            </a:r>
          </a:p>
          <a:p>
            <a:r>
              <a:rPr lang="en-US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Vanessa Spells</a:t>
            </a:r>
            <a:endParaRPr lang="en-US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endParaRPr lang="en-US" dirty="0"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352800" y="32766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Credit Work Group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ERCOT Public</a:t>
            </a:r>
          </a:p>
          <a:p>
            <a:r>
              <a:rPr lang="en-US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Jun 16, 2021</a:t>
            </a:r>
            <a:endParaRPr lang="en-US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442118"/>
          </a:xfrm>
        </p:spPr>
        <p:txBody>
          <a:bodyPr/>
          <a:lstStyle/>
          <a:p>
            <a:r>
              <a:rPr lang="en-US" sz="1800" dirty="0" smtClean="0">
                <a:latin typeface="+mn-lt"/>
                <a:cs typeface="Times New Roman" panose="02020603050405020304" pitchFamily="18" charset="0"/>
              </a:rPr>
              <a:t>ISO Default Uplift Practices</a:t>
            </a:r>
            <a:endParaRPr lang="en-US" sz="1800" b="1" dirty="0">
              <a:solidFill>
                <a:schemeClr val="accent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6241849"/>
              </p:ext>
            </p:extLst>
          </p:nvPr>
        </p:nvGraphicFramePr>
        <p:xfrm>
          <a:off x="457200" y="808493"/>
          <a:ext cx="8305800" cy="48300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2477"/>
                <a:gridCol w="1398005"/>
                <a:gridCol w="1398005"/>
                <a:gridCol w="1315771"/>
                <a:gridCol w="1315771"/>
                <a:gridCol w="1315771"/>
              </a:tblGrid>
              <a:tr h="312767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ERCOT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ISO NE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MISO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CAISO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PJM</a:t>
                      </a:r>
                      <a:endParaRPr lang="en-US" sz="1400" dirty="0"/>
                    </a:p>
                  </a:txBody>
                  <a:tcPr/>
                </a:tc>
              </a:tr>
              <a:tr h="2079140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Short</a:t>
                      </a:r>
                      <a:r>
                        <a:rPr lang="en-US" sz="900" baseline="0" dirty="0" smtClean="0"/>
                        <a:t> </a:t>
                      </a:r>
                      <a:r>
                        <a:rPr lang="en-US" sz="900" dirty="0" smtClean="0"/>
                        <a:t>Payment Funding</a:t>
                      </a:r>
                    </a:p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use of financial security, withheld payments due to defaulting entity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use of offset, liquid collateral, late payment account;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Payment Default Short Payment Fund ($4MM)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use of prepayment account and financial security; use of CAISO Reserve Account or CAISO Penalty Reserve Account (includes proceeds of drawings under banking facilities); interest is also assessed on overdue amount from due date until payment is received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</a:tr>
              <a:tr h="1309650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Default Uplift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based on maximum MWh activity; no more than $2.5 MM on each invoice; invoice issued at least 30d apart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allocated among all participants 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based on absolute value of market charges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aseline="0" dirty="0" smtClean="0"/>
                        <a:t>based on 1) % share to total no. of participants weighted at 10%  (not exceeding $10,000); and 2) % share to total market </a:t>
                      </a:r>
                      <a:r>
                        <a:rPr lang="en-US" sz="900" baseline="0" dirty="0" smtClean="0"/>
                        <a:t>over </a:t>
                      </a:r>
                      <a:r>
                        <a:rPr lang="en-US" sz="900" baseline="0" dirty="0" smtClean="0"/>
                        <a:t>last 3 </a:t>
                      </a:r>
                      <a:r>
                        <a:rPr lang="en-US" sz="900" baseline="0" dirty="0" smtClean="0"/>
                        <a:t>months </a:t>
                      </a:r>
                      <a:endParaRPr lang="en-US" sz="900" dirty="0" smtClean="0"/>
                    </a:p>
                  </a:txBody>
                  <a:tcPr/>
                </a:tc>
              </a:tr>
              <a:tr h="543365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Default Uplift Billing Timeline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no earlier than 90 days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subsequent weekly bill following the default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no prescribed timeline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next practicable invoices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</a:tr>
              <a:tr h="58516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Potential Uplift Collateralization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up to $2.5MMM per month or $30MM per year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none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none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048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 smtClean="0"/>
          </a:p>
          <a:p>
            <a:pPr marL="0" indent="0" algn="ctr">
              <a:buNone/>
            </a:pPr>
            <a:r>
              <a:rPr lang="en-US" sz="4000" dirty="0" smtClean="0">
                <a:solidFill>
                  <a:srgbClr val="00AEC7"/>
                </a:solidFill>
              </a:rPr>
              <a:t>Questions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92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115652</TotalTime>
  <Words>211</Words>
  <Application>Microsoft Office PowerPoint</Application>
  <PresentationFormat>On-screen Show (4:3)</PresentationFormat>
  <Paragraphs>37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Times New Roman</vt:lpstr>
      <vt:lpstr>1_Custom Design</vt:lpstr>
      <vt:lpstr>Office Theme</vt:lpstr>
      <vt:lpstr>Custom Design</vt:lpstr>
      <vt:lpstr>PowerPoint Presentation</vt:lpstr>
      <vt:lpstr>ISO Default Uplift Practices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Spells, Vanessa</cp:lastModifiedBy>
  <cp:revision>763</cp:revision>
  <cp:lastPrinted>2019-06-18T19:02:16Z</cp:lastPrinted>
  <dcterms:created xsi:type="dcterms:W3CDTF">2016-01-21T15:20:31Z</dcterms:created>
  <dcterms:modified xsi:type="dcterms:W3CDTF">2021-06-15T14:46:14Z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