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30" r:id="rId8"/>
    <p:sldId id="32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4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ISO Default Uplift Practices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Vanessa Spells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Jun 16, 2021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ISO Default Uplift Practices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41849"/>
              </p:ext>
            </p:extLst>
          </p:nvPr>
        </p:nvGraphicFramePr>
        <p:xfrm>
          <a:off x="457200" y="808493"/>
          <a:ext cx="8305800" cy="483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77"/>
                <a:gridCol w="1398005"/>
                <a:gridCol w="1398005"/>
                <a:gridCol w="1315771"/>
                <a:gridCol w="1315771"/>
                <a:gridCol w="1315771"/>
              </a:tblGrid>
              <a:tr h="3127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ERCOT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ISO 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CAISO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PJM</a:t>
                      </a:r>
                      <a:endParaRPr lang="en-US" sz="1400" dirty="0"/>
                    </a:p>
                  </a:txBody>
                  <a:tcPr/>
                </a:tc>
              </a:tr>
              <a:tr h="20791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Short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Payment Funding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use of financial security, withheld payments due to defaulting entity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use of offset, liquid collateral, late payment account;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Payment Default Short Payment Fund ($4MM)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use of prepayment account and financial security; use of CAISO Reserve Account or CAISO Penalty Reserve Account (includes proceeds of drawings under banking facilities); interest is also assessed on overdue amount from due date until payment is received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30965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Default Uplift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based on maximum MWh activity; no more than $2.5 MM on each invoice; invoice issued at least 30d apart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allocated among all participants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based on absolute value of market charges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based on 1) % share to total no. of participants weighted at 10%  (not exceeding $10,000); and 2) % share to total market </a:t>
                      </a:r>
                      <a:r>
                        <a:rPr lang="en-US" sz="900" baseline="0" dirty="0" smtClean="0"/>
                        <a:t>over </a:t>
                      </a:r>
                      <a:r>
                        <a:rPr lang="en-US" sz="900" baseline="0" dirty="0" smtClean="0"/>
                        <a:t>last 3 </a:t>
                      </a:r>
                      <a:r>
                        <a:rPr lang="en-US" sz="900" baseline="0" dirty="0" smtClean="0"/>
                        <a:t>months </a:t>
                      </a:r>
                      <a:endParaRPr lang="en-US" sz="900" dirty="0" smtClean="0"/>
                    </a:p>
                  </a:txBody>
                  <a:tcPr/>
                </a:tc>
              </a:tr>
              <a:tr h="54336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Default Uplift Billing Timeline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 earlier than 90 days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subsequent weekly bill following the default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 prescribed timeline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next practicable invoices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58516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Potential Uplift Collateralization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up to $2.5MMM per month or $30MM per year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none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none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115652</TotalTime>
  <Words>211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ISO Default Uplift Practices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763</cp:revision>
  <cp:lastPrinted>2019-06-18T19:02:16Z</cp:lastPrinted>
  <dcterms:created xsi:type="dcterms:W3CDTF">2016-01-21T15:20:31Z</dcterms:created>
  <dcterms:modified xsi:type="dcterms:W3CDTF">2021-06-15T14:46:14Z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