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7" r:id="rId8"/>
    <p:sldId id="322" r:id="rId9"/>
    <p:sldId id="324" r:id="rId10"/>
    <p:sldId id="325" r:id="rId11"/>
    <p:sldId id="320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 La Garza, Mario" initials="DLGM" lastIdx="4" clrIdx="0">
    <p:extLst>
      <p:ext uri="{19B8F6BF-5375-455C-9EA6-DF929625EA0E}">
        <p15:presenceInfo xmlns:p15="http://schemas.microsoft.com/office/powerpoint/2012/main" userId="S-1-5-21-639947351-343809578-3807592339-466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4419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45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794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810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261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2828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79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600200"/>
            <a:ext cx="5486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RLR Reminder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Mario Alberto de la Garza</a:t>
            </a:r>
          </a:p>
          <a:p>
            <a:endParaRPr lang="en-US" dirty="0"/>
          </a:p>
          <a:p>
            <a:r>
              <a:rPr lang="en-US" dirty="0"/>
              <a:t>6/9/2021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Background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Modeling Expectations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Next Steps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Background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NPRR 953 required for TSPs and REs to provide the Relay </a:t>
            </a:r>
            <a:r>
              <a:rPr lang="en-US" sz="2800" dirty="0" err="1"/>
              <a:t>Loadability</a:t>
            </a:r>
            <a:r>
              <a:rPr lang="en-US" sz="2800" dirty="0"/>
              <a:t> Rating (RLR) for the Network Operations Model (NOM).</a:t>
            </a:r>
          </a:p>
          <a:p>
            <a:endParaRPr lang="en-US" sz="2800" dirty="0"/>
          </a:p>
          <a:p>
            <a:r>
              <a:rPr lang="en-US" sz="2800" dirty="0"/>
              <a:t>ERCOT assisted TSPs and REs in the initial modeling of the RLR in the NOM.</a:t>
            </a:r>
          </a:p>
          <a:p>
            <a:endParaRPr lang="en-US" sz="2800" dirty="0"/>
          </a:p>
          <a:p>
            <a:r>
              <a:rPr lang="en-US" sz="2800" dirty="0"/>
              <a:t>ERCOT RLR implementation in Real Time Analysis went live on September 2020.</a:t>
            </a:r>
          </a:p>
        </p:txBody>
      </p:sp>
    </p:spTree>
    <p:extLst>
      <p:ext uri="{BB962C8B-B14F-4D97-AF65-F5344CB8AC3E}">
        <p14:creationId xmlns:p14="http://schemas.microsoft.com/office/powerpoint/2010/main" val="4193478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Modeling Expectations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After discussions at the Jan 2020 RLR Workshops and at NDSWG meetings, the following criteria was agreed by TSPs and ERCOT on when to submit RLR updates.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Included in the Modeling Expectations document on ERCOT.com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84CA4B1-6C4B-442F-86C0-AE10F1F8B8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618542"/>
              </p:ext>
            </p:extLst>
          </p:nvPr>
        </p:nvGraphicFramePr>
        <p:xfrm>
          <a:off x="813907" y="2971800"/>
          <a:ext cx="7592386" cy="17365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0614">
                  <a:extLst>
                    <a:ext uri="{9D8B030D-6E8A-4147-A177-3AD203B41FA5}">
                      <a16:colId xmlns:a16="http://schemas.microsoft.com/office/drawing/2014/main" val="3953797277"/>
                    </a:ext>
                  </a:extLst>
                </a:gridCol>
                <a:gridCol w="3121989">
                  <a:extLst>
                    <a:ext uri="{9D8B030D-6E8A-4147-A177-3AD203B41FA5}">
                      <a16:colId xmlns:a16="http://schemas.microsoft.com/office/drawing/2014/main" val="269773908"/>
                    </a:ext>
                  </a:extLst>
                </a:gridCol>
                <a:gridCol w="2529783">
                  <a:extLst>
                    <a:ext uri="{9D8B030D-6E8A-4147-A177-3AD203B41FA5}">
                      <a16:colId xmlns:a16="http://schemas.microsoft.com/office/drawing/2014/main" val="3168720820"/>
                    </a:ext>
                  </a:extLst>
                </a:gridCol>
              </a:tblGrid>
              <a:tr h="20000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0" algn="l"/>
                        </a:tabLst>
                      </a:pPr>
                      <a:r>
                        <a:rPr lang="en-US" sz="1100" dirty="0">
                          <a:effectLst/>
                        </a:rPr>
                        <a:t>Criteria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0" algn="l"/>
                        </a:tabLst>
                      </a:pPr>
                      <a:r>
                        <a:rPr lang="en-US" sz="1100" dirty="0">
                          <a:effectLst/>
                        </a:rPr>
                        <a:t>Submission Type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0510066"/>
                  </a:ext>
                </a:extLst>
              </a:tr>
              <a:tr h="7682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0" algn="l"/>
                        </a:tabLst>
                      </a:pPr>
                      <a:r>
                        <a:rPr lang="en-US" sz="1100">
                          <a:effectLst/>
                        </a:rPr>
                        <a:t>Actively Maintained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0" algn="l"/>
                        </a:tabLst>
                      </a:pPr>
                      <a:r>
                        <a:rPr lang="en-US" sz="1100" dirty="0">
                          <a:effectLst/>
                        </a:rPr>
                        <a:t>Value &lt; 150% of Static Emergency Rating (2 Hour Rating) for all Transmission Facilities.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0" algn="l"/>
                        </a:tabLst>
                      </a:pPr>
                      <a:r>
                        <a:rPr lang="en-US" sz="1100" dirty="0">
                          <a:effectLst/>
                        </a:rPr>
                        <a:t>Or Value &lt; 125% of Static 15 Minute Rating.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0" algn="l"/>
                        </a:tabLst>
                      </a:pPr>
                      <a:r>
                        <a:rPr lang="en-US" sz="1100" dirty="0">
                          <a:effectLst/>
                        </a:rPr>
                        <a:t>Standard or Interim Submission.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7418086"/>
                  </a:ext>
                </a:extLst>
              </a:tr>
              <a:tr h="7682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0" algn="l"/>
                        </a:tabLst>
                      </a:pPr>
                      <a:r>
                        <a:rPr lang="en-US" sz="1100">
                          <a:effectLst/>
                        </a:rPr>
                        <a:t>Periodically Maintained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0" algn="l"/>
                        </a:tabLst>
                      </a:pPr>
                      <a:r>
                        <a:rPr lang="en-US" sz="1100" dirty="0">
                          <a:effectLst/>
                        </a:rPr>
                        <a:t>Any Transmission Facility not meeting the Actively Maintained criteria.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0" algn="l"/>
                        </a:tabLst>
                      </a:pPr>
                      <a:r>
                        <a:rPr lang="en-US" sz="1100" dirty="0">
                          <a:effectLst/>
                        </a:rPr>
                        <a:t>At least annually.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7614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4454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Next Steps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Review your periodically maintained list.</a:t>
            </a:r>
          </a:p>
          <a:p>
            <a:pPr lvl="1"/>
            <a:r>
              <a:rPr lang="en-US" dirty="0"/>
              <a:t>Reports are available in the NMMS_REPORT folder</a:t>
            </a:r>
            <a:r>
              <a:rPr lang="en-US" b="1" i="1" dirty="0"/>
              <a:t> </a:t>
            </a:r>
            <a:r>
              <a:rPr lang="en-US" dirty="0"/>
              <a:t>in the NMMS_POSTINGS (Citrix).</a:t>
            </a:r>
            <a:endParaRPr lang="en-US" sz="2400" dirty="0"/>
          </a:p>
          <a:p>
            <a:endParaRPr lang="en-US" sz="2800" dirty="0"/>
          </a:p>
          <a:p>
            <a:r>
              <a:rPr lang="en-US" sz="2800" dirty="0"/>
              <a:t>Submit NOMCRs as needed.</a:t>
            </a:r>
          </a:p>
        </p:txBody>
      </p:sp>
    </p:spTree>
    <p:extLst>
      <p:ext uri="{BB962C8B-B14F-4D97-AF65-F5344CB8AC3E}">
        <p14:creationId xmlns:p14="http://schemas.microsoft.com/office/powerpoint/2010/main" val="610226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79D0603-25C7-4730-8F0F-19F319AED2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1428750"/>
            <a:ext cx="2743200" cy="2743200"/>
          </a:xfrm>
          <a:prstGeom prst="rect">
            <a:avLst/>
          </a:prstGeom>
        </p:spPr>
      </p:pic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11B1C3D3-E90C-4FC8-A0FE-B5E0227F51D4}"/>
              </a:ext>
            </a:extLst>
          </p:cNvPr>
          <p:cNvSpPr txBox="1">
            <a:spLocks/>
          </p:cNvSpPr>
          <p:nvPr/>
        </p:nvSpPr>
        <p:spPr>
          <a:xfrm>
            <a:off x="1614488" y="4171950"/>
            <a:ext cx="5915025" cy="152288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5400" b="1" dirty="0">
                <a:solidFill>
                  <a:schemeClr val="accent1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43990256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5026</TotalTime>
  <Words>207</Words>
  <Application>Microsoft Office PowerPoint</Application>
  <PresentationFormat>On-screen Show (4:3)</PresentationFormat>
  <Paragraphs>49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1_Office Theme</vt:lpstr>
      <vt:lpstr>PowerPoint Presentation</vt:lpstr>
      <vt:lpstr>Topics</vt:lpstr>
      <vt:lpstr>Background</vt:lpstr>
      <vt:lpstr>Modeling Expectations</vt:lpstr>
      <vt:lpstr>Next Steps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De La Garza, Mario</cp:lastModifiedBy>
  <cp:revision>156</cp:revision>
  <cp:lastPrinted>2019-07-08T21:45:38Z</cp:lastPrinted>
  <dcterms:created xsi:type="dcterms:W3CDTF">2016-01-21T15:20:31Z</dcterms:created>
  <dcterms:modified xsi:type="dcterms:W3CDTF">2021-06-14T14:37:38Z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