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23"/>
  </p:notesMasterIdLst>
  <p:handoutMasterIdLst>
    <p:handoutMasterId r:id="rId24"/>
  </p:handoutMasterIdLst>
  <p:sldIdLst>
    <p:sldId id="275" r:id="rId6"/>
    <p:sldId id="274" r:id="rId7"/>
    <p:sldId id="278" r:id="rId8"/>
    <p:sldId id="279" r:id="rId9"/>
    <p:sldId id="280" r:id="rId10"/>
    <p:sldId id="277" r:id="rId11"/>
    <p:sldId id="267" r:id="rId12"/>
    <p:sldId id="269" r:id="rId13"/>
    <p:sldId id="268" r:id="rId14"/>
    <p:sldId id="271" r:id="rId15"/>
    <p:sldId id="272" r:id="rId16"/>
    <p:sldId id="273" r:id="rId17"/>
    <p:sldId id="281" r:id="rId18"/>
    <p:sldId id="286" r:id="rId19"/>
    <p:sldId id="283" r:id="rId20"/>
    <p:sldId id="284" r:id="rId21"/>
    <p:sldId id="285" r:id="rId22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00AEC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109" d="100"/>
          <a:sy n="109" d="100"/>
        </p:scale>
        <p:origin x="636" y="108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6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handoutMaster" Target="handoutMasters/handoutMaster1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6/14/2021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6/14/2021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6400" y="696913"/>
            <a:ext cx="61976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93434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79200" y="6561138"/>
            <a:ext cx="7112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6400" y="990601"/>
            <a:ext cx="11379200" cy="5052221"/>
          </a:xfrm>
          <a:prstGeom prst="rect">
            <a:avLst/>
          </a:prstGeom>
        </p:spPr>
        <p:txBody>
          <a:bodyPr/>
          <a:lstStyle>
            <a:lvl1pPr>
              <a:defRPr sz="2600">
                <a:solidFill>
                  <a:schemeClr val="tx2"/>
                </a:solidFill>
              </a:defRPr>
            </a:lvl1pPr>
            <a:lvl2pPr>
              <a:defRPr sz="2400">
                <a:solidFill>
                  <a:schemeClr val="tx2"/>
                </a:solidFill>
              </a:defRPr>
            </a:lvl2pPr>
            <a:lvl3pPr>
              <a:defRPr sz="2200">
                <a:solidFill>
                  <a:schemeClr val="tx2"/>
                </a:solidFill>
              </a:defRPr>
            </a:lvl3pPr>
            <a:lvl4pPr>
              <a:defRPr sz="2100">
                <a:solidFill>
                  <a:schemeClr val="tx2"/>
                </a:solidFill>
              </a:defRPr>
            </a:lvl4pPr>
            <a:lvl5pPr>
              <a:defRPr sz="2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57600" y="6553200"/>
            <a:ext cx="5384800" cy="228600"/>
          </a:xfrm>
        </p:spPr>
        <p:txBody>
          <a:bodyPr/>
          <a:lstStyle/>
          <a:p>
            <a:r>
              <a:rPr lang="en-US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79200" y="6561138"/>
            <a:ext cx="7112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Footer text goes here.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838200" y="990601"/>
            <a:ext cx="51816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6172200" y="990601"/>
            <a:ext cx="51816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764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4673600" y="0"/>
            <a:ext cx="75184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3349" y="2876278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57600" y="6553200"/>
            <a:ext cx="5384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Footer text goes here.</a:t>
            </a: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101600" y="6477000"/>
            <a:ext cx="100584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667000" y="6477001"/>
            <a:ext cx="950976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2734" y="6248400"/>
            <a:ext cx="1181866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72901" y="6553200"/>
            <a:ext cx="94310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79200" y="6561138"/>
            <a:ext cx="7112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6.emf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2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65C43A-D367-4276-B1D6-AF7BD4C845F3}"/>
              </a:ext>
            </a:extLst>
          </p:cNvPr>
          <p:cNvSpPr txBox="1">
            <a:spLocks/>
          </p:cNvSpPr>
          <p:nvPr/>
        </p:nvSpPr>
        <p:spPr>
          <a:xfrm>
            <a:off x="5029200" y="2438401"/>
            <a:ext cx="6248400" cy="685800"/>
          </a:xfrm>
          <a:prstGeom prst="rect">
            <a:avLst/>
          </a:prstGeom>
        </p:spPr>
        <p:txBody>
          <a:bodyPr/>
          <a:lstStyle>
            <a:lvl1pPr algn="ctr">
              <a:spcBef>
                <a:spcPct val="0"/>
              </a:spcBef>
              <a:buNone/>
              <a:defRPr sz="44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dirty="0"/>
              <a:t>NDSWG: ECEII and ICCP Handbook</a:t>
            </a:r>
          </a:p>
          <a:p>
            <a:endParaRPr lang="en-US" sz="2800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488C94BA-6794-42F9-9C3E-3C693EFB0220}"/>
              </a:ext>
            </a:extLst>
          </p:cNvPr>
          <p:cNvSpPr txBox="1">
            <a:spLocks/>
          </p:cNvSpPr>
          <p:nvPr/>
        </p:nvSpPr>
        <p:spPr>
          <a:xfrm>
            <a:off x="5029200" y="2895600"/>
            <a:ext cx="6248400" cy="685800"/>
          </a:xfrm>
          <a:prstGeom prst="rect">
            <a:avLst/>
          </a:prstGeom>
        </p:spPr>
        <p:txBody>
          <a:bodyPr/>
          <a:lstStyle>
            <a:lvl1pPr algn="ctr">
              <a:spcBef>
                <a:spcPct val="0"/>
              </a:spcBef>
              <a:buNone/>
              <a:defRPr sz="44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400" b="0" dirty="0"/>
              <a:t>Koepke – 06/14/21</a:t>
            </a:r>
          </a:p>
        </p:txBody>
      </p:sp>
    </p:spTree>
    <p:extLst>
      <p:ext uri="{BB962C8B-B14F-4D97-AF65-F5344CB8AC3E}">
        <p14:creationId xmlns:p14="http://schemas.microsoft.com/office/powerpoint/2010/main" val="19218085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254F54-7AA2-485E-B246-14692EBD3C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Attempt #1 – Sample ICCP Sections Referenced by NOG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9E9139-F8C6-446E-AAAF-279DE529DD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73200" y="864729"/>
            <a:ext cx="2794000" cy="609599"/>
          </a:xfrm>
        </p:spPr>
        <p:txBody>
          <a:bodyPr/>
          <a:lstStyle/>
          <a:p>
            <a:pPr marL="0" indent="0" algn="r">
              <a:buNone/>
            </a:pPr>
            <a:r>
              <a:rPr lang="en-US" dirty="0"/>
              <a:t>Quality Codes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B7F581C-09D3-41E3-96BB-CD70BB965E2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10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32E23BC-FF92-4686-9648-03292BF155A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08191" y="762000"/>
            <a:ext cx="6007409" cy="2457576"/>
          </a:xfrm>
          <a:prstGeom prst="rect">
            <a:avLst/>
          </a:prstGeom>
          <a:ln>
            <a:solidFill>
              <a:srgbClr val="00AEC7"/>
            </a:solidFill>
          </a:ln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3FCCADAD-674C-4CE2-A60C-B099EEE9721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200" y="3425034"/>
            <a:ext cx="7848600" cy="2832792"/>
          </a:xfrm>
          <a:prstGeom prst="rect">
            <a:avLst/>
          </a:prstGeom>
          <a:ln>
            <a:solidFill>
              <a:srgbClr val="00AEC7"/>
            </a:solidFill>
          </a:ln>
        </p:spPr>
      </p:pic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475E7280-2D8F-4CAE-A6AD-7CC23A9130BA}"/>
              </a:ext>
            </a:extLst>
          </p:cNvPr>
          <p:cNvSpPr txBox="1">
            <a:spLocks/>
          </p:cNvSpPr>
          <p:nvPr/>
        </p:nvSpPr>
        <p:spPr>
          <a:xfrm>
            <a:off x="8686800" y="5457826"/>
            <a:ext cx="2794000" cy="609599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1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dirty="0"/>
              <a:t>Data Exchange Tables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862C334-46A3-4FB7-8788-75AD9B9B5397}"/>
              </a:ext>
            </a:extLst>
          </p:cNvPr>
          <p:cNvSpPr txBox="1"/>
          <p:nvPr/>
        </p:nvSpPr>
        <p:spPr>
          <a:xfrm>
            <a:off x="1593696" y="1971738"/>
            <a:ext cx="279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rgbClr val="FF0000"/>
                </a:solidFill>
              </a:rPr>
              <a:t>Not all systems send every quality code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63F786D-F7E6-4D0A-8398-9877C8E89851}"/>
              </a:ext>
            </a:extLst>
          </p:cNvPr>
          <p:cNvSpPr txBox="1"/>
          <p:nvPr/>
        </p:nvSpPr>
        <p:spPr>
          <a:xfrm>
            <a:off x="8763000" y="4487487"/>
            <a:ext cx="3124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rgbClr val="FF0000"/>
                </a:solidFill>
              </a:rPr>
              <a:t>Object name syntax is a suggestion and not a rule</a:t>
            </a:r>
          </a:p>
        </p:txBody>
      </p:sp>
    </p:spTree>
    <p:extLst>
      <p:ext uri="{BB962C8B-B14F-4D97-AF65-F5344CB8AC3E}">
        <p14:creationId xmlns:p14="http://schemas.microsoft.com/office/powerpoint/2010/main" val="1066641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F32E54-90D1-458A-9398-B72F15A053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Update references to Handbook to properly reflect that is should be use as a guide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Review Handbook to identify candidate language to add to a new binding document.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  <p:pic>
        <p:nvPicPr>
          <p:cNvPr id="20" name="Picture 19">
            <a:extLst>
              <a:ext uri="{FF2B5EF4-FFF2-40B4-BE49-F238E27FC236}">
                <a16:creationId xmlns:a16="http://schemas.microsoft.com/office/drawing/2014/main" id="{34F753A1-79BD-469C-B80D-C7A5BB5A86B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12886" y="2987621"/>
            <a:ext cx="2293937" cy="2835721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663FB6B1-5BF5-4BFA-AF83-E5A7C22933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Current Attempt – Identify Binding Language in ICCP Handbook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07A2B40-6BC9-4700-AEEE-53369CB4E72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5B008D5-5B4B-4A17-89AB-8E202A6F762F}"/>
              </a:ext>
            </a:extLst>
          </p:cNvPr>
          <p:cNvSpPr/>
          <p:nvPr/>
        </p:nvSpPr>
        <p:spPr>
          <a:xfrm>
            <a:off x="8458201" y="2751672"/>
            <a:ext cx="2819400" cy="3496728"/>
          </a:xfrm>
          <a:prstGeom prst="rect">
            <a:avLst/>
          </a:prstGeom>
          <a:solidFill>
            <a:srgbClr val="FFFF00">
              <a:alpha val="78039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30DD7889-B23C-47EC-A42B-8C1999F6D45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29200" y="2971800"/>
            <a:ext cx="2306735" cy="2851542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BC9E1C98-8C36-4626-A765-6803B9865CB7}"/>
              </a:ext>
            </a:extLst>
          </p:cNvPr>
          <p:cNvSpPr/>
          <p:nvPr/>
        </p:nvSpPr>
        <p:spPr>
          <a:xfrm>
            <a:off x="5124451" y="3371476"/>
            <a:ext cx="1989186" cy="17788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131B25C-BB88-4746-9FBC-34FBB559B57B}"/>
              </a:ext>
            </a:extLst>
          </p:cNvPr>
          <p:cNvSpPr txBox="1"/>
          <p:nvPr/>
        </p:nvSpPr>
        <p:spPr>
          <a:xfrm>
            <a:off x="1522460" y="5754047"/>
            <a:ext cx="13954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Binding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6260793A-CA8E-4D26-8ED3-9C48DB9B0FF9}"/>
              </a:ext>
            </a:extLst>
          </p:cNvPr>
          <p:cNvSpPr txBox="1"/>
          <p:nvPr/>
        </p:nvSpPr>
        <p:spPr>
          <a:xfrm>
            <a:off x="5241973" y="5770477"/>
            <a:ext cx="18716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Non-Binding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E6BAE3DD-14A0-4400-B726-0E9E7B9646CD}"/>
              </a:ext>
            </a:extLst>
          </p:cNvPr>
          <p:cNvSpPr txBox="1"/>
          <p:nvPr/>
        </p:nvSpPr>
        <p:spPr>
          <a:xfrm>
            <a:off x="9204373" y="5754047"/>
            <a:ext cx="13954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Binding</a:t>
            </a:r>
          </a:p>
        </p:txBody>
      </p:sp>
      <p:pic>
        <p:nvPicPr>
          <p:cNvPr id="21" name="Picture 20">
            <a:extLst>
              <a:ext uri="{FF2B5EF4-FFF2-40B4-BE49-F238E27FC236}">
                <a16:creationId xmlns:a16="http://schemas.microsoft.com/office/drawing/2014/main" id="{60DC4150-5C63-421D-A7B4-FA5EC414460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813005" y="3078262"/>
            <a:ext cx="2178148" cy="2708864"/>
          </a:xfrm>
          <a:prstGeom prst="rect">
            <a:avLst/>
          </a:prstGeom>
        </p:spPr>
      </p:pic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1F3A1336-01F6-4AD8-80EF-62C7DCF0110A}"/>
              </a:ext>
            </a:extLst>
          </p:cNvPr>
          <p:cNvCxnSpPr>
            <a:cxnSpLocks/>
          </p:cNvCxnSpPr>
          <p:nvPr/>
        </p:nvCxnSpPr>
        <p:spPr>
          <a:xfrm>
            <a:off x="7113636" y="3460416"/>
            <a:ext cx="1762125" cy="464611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5558DCE3-3DAC-4D38-8998-56C3C14BF96F}"/>
              </a:ext>
            </a:extLst>
          </p:cNvPr>
          <p:cNvCxnSpPr>
            <a:cxnSpLocks/>
            <a:endCxn id="21" idx="1"/>
          </p:cNvCxnSpPr>
          <p:nvPr/>
        </p:nvCxnSpPr>
        <p:spPr>
          <a:xfrm>
            <a:off x="7113636" y="4251604"/>
            <a:ext cx="1699369" cy="181090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ectangle 21">
            <a:extLst>
              <a:ext uri="{FF2B5EF4-FFF2-40B4-BE49-F238E27FC236}">
                <a16:creationId xmlns:a16="http://schemas.microsoft.com/office/drawing/2014/main" id="{7EB982B4-40F3-436C-83EE-02B80D69F38D}"/>
              </a:ext>
            </a:extLst>
          </p:cNvPr>
          <p:cNvSpPr/>
          <p:nvPr/>
        </p:nvSpPr>
        <p:spPr>
          <a:xfrm>
            <a:off x="5124451" y="4160637"/>
            <a:ext cx="1989186" cy="17788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2F42A15D-3B00-4266-9092-BF5A6F08C7D8}"/>
              </a:ext>
            </a:extLst>
          </p:cNvPr>
          <p:cNvSpPr/>
          <p:nvPr/>
        </p:nvSpPr>
        <p:spPr>
          <a:xfrm>
            <a:off x="5124451" y="4734563"/>
            <a:ext cx="1989186" cy="17788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2C4B2B95-37AD-4803-B206-FC804EC53A22}"/>
              </a:ext>
            </a:extLst>
          </p:cNvPr>
          <p:cNvSpPr/>
          <p:nvPr/>
        </p:nvSpPr>
        <p:spPr>
          <a:xfrm>
            <a:off x="5124451" y="5333054"/>
            <a:ext cx="1989186" cy="17788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F8C42FF5-6096-4AFD-9F1D-96C9A331E8F2}"/>
              </a:ext>
            </a:extLst>
          </p:cNvPr>
          <p:cNvCxnSpPr>
            <a:cxnSpLocks/>
          </p:cNvCxnSpPr>
          <p:nvPr/>
        </p:nvCxnSpPr>
        <p:spPr>
          <a:xfrm flipV="1">
            <a:off x="7113636" y="4803633"/>
            <a:ext cx="1699369" cy="52750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8AE77B3A-9A1E-4110-BA82-08EF13B93C1A}"/>
              </a:ext>
            </a:extLst>
          </p:cNvPr>
          <p:cNvCxnSpPr>
            <a:cxnSpLocks/>
          </p:cNvCxnSpPr>
          <p:nvPr/>
        </p:nvCxnSpPr>
        <p:spPr>
          <a:xfrm flipV="1">
            <a:off x="7123236" y="5333054"/>
            <a:ext cx="1689769" cy="127545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Rectangle 32">
            <a:extLst>
              <a:ext uri="{FF2B5EF4-FFF2-40B4-BE49-F238E27FC236}">
                <a16:creationId xmlns:a16="http://schemas.microsoft.com/office/drawing/2014/main" id="{B6721DFD-4148-4445-9DC2-2820BD619717}"/>
              </a:ext>
            </a:extLst>
          </p:cNvPr>
          <p:cNvSpPr/>
          <p:nvPr/>
        </p:nvSpPr>
        <p:spPr>
          <a:xfrm>
            <a:off x="1525048" y="4166325"/>
            <a:ext cx="1080992" cy="110070"/>
          </a:xfrm>
          <a:prstGeom prst="rect">
            <a:avLst/>
          </a:prstGeom>
          <a:solidFill>
            <a:srgbClr val="FFFF00">
              <a:alpha val="52941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DE85C6D0-8A48-4636-ACE8-8C0D7E460494}"/>
              </a:ext>
            </a:extLst>
          </p:cNvPr>
          <p:cNvSpPr/>
          <p:nvPr/>
        </p:nvSpPr>
        <p:spPr>
          <a:xfrm>
            <a:off x="1555528" y="4850116"/>
            <a:ext cx="1080992" cy="110070"/>
          </a:xfrm>
          <a:prstGeom prst="rect">
            <a:avLst/>
          </a:prstGeom>
          <a:solidFill>
            <a:srgbClr val="FFFF00">
              <a:alpha val="52941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356884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5DB4D0-1F57-4020-ACF1-EB9ADB5CF2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EMSWG Requested Action Items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C26048-36B5-4D8F-8DEE-C4ED0FC50C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Review the ICCP Handbook for concepts or language that may be candidates to become binding</a:t>
            </a:r>
          </a:p>
          <a:p>
            <a:endParaRPr lang="en-US" dirty="0"/>
          </a:p>
          <a:p>
            <a:r>
              <a:rPr lang="en-US" dirty="0"/>
              <a:t>Discuss the above findings at future EMSWG and NDSWG meetings</a:t>
            </a:r>
          </a:p>
          <a:p>
            <a:pPr lvl="1"/>
            <a:r>
              <a:rPr lang="en-US" dirty="0"/>
              <a:t>If desired, more frequent meetings can be held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0A490E3-A526-4539-BC38-3C83287A0D6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740185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3F086DA7-1A3A-4C02-A812-F745A2AE052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SCR813 – Jointly-Rated Coordination</a:t>
            </a:r>
          </a:p>
        </p:txBody>
      </p:sp>
      <p:sp>
        <p:nvSpPr>
          <p:cNvPr id="6" name="Subtitle 5">
            <a:extLst>
              <a:ext uri="{FF2B5EF4-FFF2-40B4-BE49-F238E27FC236}">
                <a16:creationId xmlns:a16="http://schemas.microsoft.com/office/drawing/2014/main" id="{D7EAE577-2516-446E-AA97-1DD6E7C8838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28BC1C2-B6D1-43BD-90CD-6B389E7EFAF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154279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078598-2A03-491C-AB88-DD1B3CB1FF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SCR813 Recap – 06/15/21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307AE2-5796-4A31-A172-2B8B8D48F7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Basic summary of changes to NMMS: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“Checkbox” requesting confirmation of coordination when jointly-rated equipment changes are detected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Improved NOMCR Status emails to all parties of a jointly-rated device</a:t>
            </a:r>
          </a:p>
          <a:p>
            <a:r>
              <a:rPr lang="en-US" dirty="0"/>
              <a:t>ROS awaiting NDSWG feedback on initial ERCOT proposal</a:t>
            </a:r>
          </a:p>
          <a:p>
            <a:pPr lvl="1"/>
            <a:r>
              <a:rPr lang="en-US" dirty="0"/>
              <a:t>Keep SCR as is?</a:t>
            </a:r>
          </a:p>
          <a:p>
            <a:pPr lvl="1"/>
            <a:r>
              <a:rPr lang="en-US" dirty="0"/>
              <a:t>Reject SCR?</a:t>
            </a:r>
          </a:p>
          <a:p>
            <a:pPr lvl="1"/>
            <a:r>
              <a:rPr lang="en-US" dirty="0"/>
              <a:t>Propose modifications to SCR (could kick off new round of Impact Analysis)?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6D8A3F8-4540-4D65-B158-69315D42E68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052753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1CF54895-4D5C-4FC1-B0EC-59DDA2CDBAB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0" y="1219200"/>
            <a:ext cx="8033163" cy="488340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SCR813 - Submitter Shown Jointly-Rated Equipment and Coordination Confirmation Requested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789603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SCR813 - Enhanced Notifications – “Walking the Tree”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6400" y="990601"/>
            <a:ext cx="11379200" cy="1066799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Add functionality to send notifications to model-instance owners when “nearby” changes are made.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768432" y="2286000"/>
            <a:ext cx="6045200" cy="411480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1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/>
              <a:t>Currently notifications are only sent to owners of modified instances</a:t>
            </a:r>
          </a:p>
          <a:p>
            <a:r>
              <a:rPr lang="en-US" sz="2400" dirty="0"/>
              <a:t>Ratings sets are only owned by one company</a:t>
            </a:r>
          </a:p>
          <a:p>
            <a:pPr lvl="1"/>
            <a:r>
              <a:rPr lang="en-US" sz="2000" dirty="0"/>
              <a:t>Each company will have their own ratings set if jointly owned</a:t>
            </a:r>
          </a:p>
          <a:p>
            <a:r>
              <a:rPr lang="en-US" sz="2400" dirty="0"/>
              <a:t>Example</a:t>
            </a:r>
          </a:p>
          <a:p>
            <a:pPr lvl="1"/>
            <a:r>
              <a:rPr lang="en-US" sz="2200" dirty="0"/>
              <a:t>A notification would be sent to </a:t>
            </a:r>
            <a:r>
              <a:rPr lang="en-US" sz="2200" dirty="0">
                <a:solidFill>
                  <a:srgbClr val="00B050"/>
                </a:solidFill>
              </a:rPr>
              <a:t>Company B</a:t>
            </a:r>
            <a:r>
              <a:rPr lang="en-US" sz="2200" dirty="0"/>
              <a:t> if Ratings Set #1 were modified by </a:t>
            </a:r>
            <a:r>
              <a:rPr lang="en-US" sz="2200" dirty="0">
                <a:solidFill>
                  <a:srgbClr val="00B0F0"/>
                </a:solidFill>
              </a:rPr>
              <a:t>Company A</a:t>
            </a:r>
          </a:p>
          <a:p>
            <a:endParaRPr lang="en-US" sz="2400" dirty="0"/>
          </a:p>
          <a:p>
            <a:pPr marL="0" indent="0">
              <a:buFont typeface="Arial" panose="020B0604020202020204" pitchFamily="34" charset="0"/>
              <a:buNone/>
            </a:pPr>
            <a:endParaRPr lang="en-US" sz="2400" dirty="0"/>
          </a:p>
          <a:p>
            <a:endParaRPr lang="en-US" sz="240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51641" y="2076450"/>
            <a:ext cx="2923519" cy="4264418"/>
          </a:xfrm>
          <a:prstGeom prst="rect">
            <a:avLst/>
          </a:prstGeom>
        </p:spPr>
      </p:pic>
      <p:sp>
        <p:nvSpPr>
          <p:cNvPr id="7" name="Content Placeholder 5"/>
          <p:cNvSpPr txBox="1">
            <a:spLocks/>
          </p:cNvSpPr>
          <p:nvPr/>
        </p:nvSpPr>
        <p:spPr>
          <a:xfrm>
            <a:off x="7823241" y="2457451"/>
            <a:ext cx="3324922" cy="49745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1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1200" i="1" dirty="0"/>
              <a:t>Changing the impedance will send a notification to </a:t>
            </a:r>
            <a:r>
              <a:rPr lang="en-US" sz="1200" i="1" dirty="0">
                <a:solidFill>
                  <a:srgbClr val="00B0F0"/>
                </a:solidFill>
              </a:rPr>
              <a:t>Company A</a:t>
            </a:r>
            <a:r>
              <a:rPr lang="en-US" sz="1200" i="1" dirty="0"/>
              <a:t> and </a:t>
            </a:r>
            <a:r>
              <a:rPr lang="en-US" sz="1200" i="1" dirty="0">
                <a:solidFill>
                  <a:srgbClr val="00B050"/>
                </a:solidFill>
              </a:rPr>
              <a:t>Company B</a:t>
            </a:r>
          </a:p>
          <a:p>
            <a:endParaRPr lang="en-US" sz="1200" i="1" dirty="0"/>
          </a:p>
        </p:txBody>
      </p:sp>
      <p:sp>
        <p:nvSpPr>
          <p:cNvPr id="8" name="Content Placeholder 5"/>
          <p:cNvSpPr txBox="1">
            <a:spLocks/>
          </p:cNvSpPr>
          <p:nvPr/>
        </p:nvSpPr>
        <p:spPr>
          <a:xfrm>
            <a:off x="9361180" y="3911226"/>
            <a:ext cx="2811770" cy="49745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1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1200" i="1" dirty="0"/>
              <a:t>Changing the ratings in Ratings Set #1 will only send a notification to </a:t>
            </a:r>
            <a:r>
              <a:rPr lang="en-US" sz="1200" i="1" dirty="0">
                <a:solidFill>
                  <a:srgbClr val="00B0F0"/>
                </a:solidFill>
              </a:rPr>
              <a:t>Company A</a:t>
            </a:r>
            <a:endParaRPr lang="en-US" sz="1200" i="1" dirty="0">
              <a:solidFill>
                <a:srgbClr val="00B050"/>
              </a:solidFill>
            </a:endParaRPr>
          </a:p>
          <a:p>
            <a:endParaRPr lang="en-US" sz="1200" i="1" dirty="0"/>
          </a:p>
        </p:txBody>
      </p:sp>
      <p:sp>
        <p:nvSpPr>
          <p:cNvPr id="9" name="Content Placeholder 5"/>
          <p:cNvSpPr txBox="1">
            <a:spLocks/>
          </p:cNvSpPr>
          <p:nvPr/>
        </p:nvSpPr>
        <p:spPr>
          <a:xfrm>
            <a:off x="9342130" y="5442592"/>
            <a:ext cx="2811770" cy="49745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1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1200" i="1" dirty="0"/>
              <a:t>Changing the ratings in Ratings Set #1 will only send a notification to </a:t>
            </a:r>
            <a:r>
              <a:rPr lang="en-US" sz="1200" i="1" dirty="0">
                <a:solidFill>
                  <a:srgbClr val="00B050"/>
                </a:solidFill>
              </a:rPr>
              <a:t>Company B</a:t>
            </a:r>
          </a:p>
          <a:p>
            <a:endParaRPr lang="en-US" sz="1200" i="1" dirty="0"/>
          </a:p>
        </p:txBody>
      </p:sp>
    </p:spTree>
    <p:extLst>
      <p:ext uri="{BB962C8B-B14F-4D97-AF65-F5344CB8AC3E}">
        <p14:creationId xmlns:p14="http://schemas.microsoft.com/office/powerpoint/2010/main" val="402452686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7EC2CF-D4A3-4CB2-B269-936D1D45D9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SCR813 - Additional Notification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FA5E09-950C-49E9-A323-348F809F3B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6400" y="2895600"/>
            <a:ext cx="5461000" cy="3147222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The notification currently sent when a NOMCR is submitted would also be sent to all associated companies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2089CA7-D100-449E-B6DF-D55565913E1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17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4EBD3BB2-7566-4167-B676-76EC50587FD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0" y="1424066"/>
            <a:ext cx="5638800" cy="41852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17638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1DB89D-F61F-40E5-AD29-A81090FC278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/>
              <a:t>ECEII Implementation in NMMS_POSTINGS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511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04DCE0-5A0B-40F7-A7CB-32496705FD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New ECEII Folder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0C405A-5ACD-4740-800A-ED09F3DF3B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92300" y="697523"/>
            <a:ext cx="8509000" cy="5052221"/>
          </a:xfrm>
        </p:spPr>
        <p:txBody>
          <a:bodyPr/>
          <a:lstStyle/>
          <a:p>
            <a:pPr marL="0" indent="0" algn="ctr">
              <a:buNone/>
            </a:pPr>
            <a:r>
              <a:rPr lang="en-US" sz="2400" dirty="0"/>
              <a:t>Digital certificate must have the role NMMS_POSTINGS_ECEII to access new folder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7373926-EC34-475D-8B2D-DE806147385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  <p:pic>
        <p:nvPicPr>
          <p:cNvPr id="1026" name="Picture 8">
            <a:extLst>
              <a:ext uri="{FF2B5EF4-FFF2-40B4-BE49-F238E27FC236}">
                <a16:creationId xmlns:a16="http://schemas.microsoft.com/office/drawing/2014/main" id="{20733FC7-AC15-4CAA-8257-FDAEED9F30F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0" y="1551557"/>
            <a:ext cx="6781800" cy="4350589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E4C09153-655C-4B49-A33B-3AE9A2CAFA78}"/>
              </a:ext>
            </a:extLst>
          </p:cNvPr>
          <p:cNvSpPr txBox="1">
            <a:spLocks/>
          </p:cNvSpPr>
          <p:nvPr/>
        </p:nvSpPr>
        <p:spPr>
          <a:xfrm>
            <a:off x="56662" y="4724399"/>
            <a:ext cx="2991338" cy="1025345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1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1600" dirty="0"/>
              <a:t>A “Network Access” error will be show if permissions have not been provisioned</a:t>
            </a:r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E368ADF3-9795-4761-B24B-7697CA4C537D}"/>
              </a:ext>
            </a:extLst>
          </p:cNvPr>
          <p:cNvCxnSpPr/>
          <p:nvPr/>
        </p:nvCxnSpPr>
        <p:spPr>
          <a:xfrm flipV="1">
            <a:off x="2971800" y="4495800"/>
            <a:ext cx="762000" cy="457200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776241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89C237-D92C-4F87-82A0-99505A0DA7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Changes to “NMMS_POSTINGS” Folder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457112-7C41-43B0-90B2-0E460C2EFF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General Cleanup</a:t>
            </a:r>
          </a:p>
          <a:p>
            <a:pPr lvl="1"/>
            <a:r>
              <a:rPr lang="en-US" dirty="0"/>
              <a:t>Old folders and miscellaneous files have been removed</a:t>
            </a:r>
          </a:p>
          <a:p>
            <a:pPr lvl="1"/>
            <a:r>
              <a:rPr lang="en-US" dirty="0"/>
              <a:t>Reorganization of content</a:t>
            </a:r>
          </a:p>
          <a:p>
            <a:r>
              <a:rPr lang="en-US" dirty="0"/>
              <a:t>Moved to ECEII</a:t>
            </a:r>
          </a:p>
          <a:p>
            <a:pPr lvl="1"/>
            <a:r>
              <a:rPr lang="en-US" dirty="0"/>
              <a:t>Market Models</a:t>
            </a:r>
          </a:p>
          <a:p>
            <a:pPr lvl="2"/>
            <a:r>
              <a:rPr lang="en-US" i="1" u="sng" dirty="0"/>
              <a:t>NMMS_45_DAY_POSTINGS</a:t>
            </a:r>
            <a:r>
              <a:rPr lang="en-US" i="1" dirty="0"/>
              <a:t> </a:t>
            </a:r>
            <a:r>
              <a:rPr lang="en-US" dirty="0"/>
              <a:t>to</a:t>
            </a:r>
            <a:r>
              <a:rPr lang="en-US" i="1" dirty="0"/>
              <a:t> </a:t>
            </a:r>
            <a:r>
              <a:rPr lang="en-US" i="1" u="sng" dirty="0"/>
              <a:t>ECEII_NMMS_45_DAY_POSTINGS</a:t>
            </a:r>
            <a:endParaRPr lang="en-US" u="sng" dirty="0"/>
          </a:p>
          <a:p>
            <a:pPr lvl="1"/>
            <a:r>
              <a:rPr lang="en-US" dirty="0"/>
              <a:t>Production Models</a:t>
            </a:r>
          </a:p>
          <a:p>
            <a:pPr lvl="2"/>
            <a:r>
              <a:rPr lang="en-US" i="1" u="sng" dirty="0"/>
              <a:t>NMMS_MODELS</a:t>
            </a:r>
            <a:r>
              <a:rPr lang="en-US" i="1" dirty="0"/>
              <a:t> </a:t>
            </a:r>
            <a:r>
              <a:rPr lang="en-US" dirty="0"/>
              <a:t>to</a:t>
            </a:r>
            <a:r>
              <a:rPr lang="en-US" i="1" dirty="0"/>
              <a:t> </a:t>
            </a:r>
            <a:r>
              <a:rPr lang="en-US" i="1" u="sng" dirty="0"/>
              <a:t>ECEII_NMMS_MODELS</a:t>
            </a:r>
          </a:p>
          <a:p>
            <a:pPr lvl="1"/>
            <a:r>
              <a:rPr lang="en-US" dirty="0"/>
              <a:t>“Raw” Models </a:t>
            </a:r>
          </a:p>
          <a:p>
            <a:pPr lvl="2"/>
            <a:r>
              <a:rPr lang="en-US" i="1" u="sng" dirty="0"/>
              <a:t>SCRATCH</a:t>
            </a:r>
            <a:r>
              <a:rPr lang="en-US" dirty="0"/>
              <a:t> to </a:t>
            </a:r>
            <a:r>
              <a:rPr lang="en-US" i="1" u="sng" dirty="0"/>
              <a:t>ECEII_RAW_MODELS</a:t>
            </a:r>
            <a:endParaRPr lang="en-US" u="sng" dirty="0"/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B11CCAD-6CD3-411D-BCF2-93987AC94F8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70032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B92D05-7063-490B-B6C1-BA9FEB14F8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Before and After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D97791-120C-4EC9-B764-BE1EF7FCDC7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/>
          </a:p>
        </p:txBody>
      </p:sp>
      <p:pic>
        <p:nvPicPr>
          <p:cNvPr id="2050" name="Picture 1">
            <a:extLst>
              <a:ext uri="{FF2B5EF4-FFF2-40B4-BE49-F238E27FC236}">
                <a16:creationId xmlns:a16="http://schemas.microsoft.com/office/drawing/2014/main" id="{D5066986-1E8D-4654-A08E-C772C10D830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1676400"/>
            <a:ext cx="5297603" cy="41814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89887C12-1E09-4882-9E46-E4B67F722A3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20000" y="1272005"/>
            <a:ext cx="2435264" cy="1579356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12A98CBF-574F-4C76-A11D-2F666BF81A2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772400" y="4495800"/>
            <a:ext cx="2469292" cy="838200"/>
          </a:xfrm>
          <a:prstGeom prst="rect">
            <a:avLst/>
          </a:prstGeom>
        </p:spPr>
      </p:pic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CAAF7792-1426-433C-BB50-D6D7585C6689}"/>
              </a:ext>
            </a:extLst>
          </p:cNvPr>
          <p:cNvCxnSpPr>
            <a:cxnSpLocks/>
          </p:cNvCxnSpPr>
          <p:nvPr/>
        </p:nvCxnSpPr>
        <p:spPr>
          <a:xfrm flipV="1">
            <a:off x="5715000" y="2209800"/>
            <a:ext cx="1600200" cy="533400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37FB075E-CE75-44B4-9D4C-5D57B4ACAE1C}"/>
              </a:ext>
            </a:extLst>
          </p:cNvPr>
          <p:cNvCxnSpPr>
            <a:cxnSpLocks/>
          </p:cNvCxnSpPr>
          <p:nvPr/>
        </p:nvCxnSpPr>
        <p:spPr>
          <a:xfrm>
            <a:off x="5697894" y="4953000"/>
            <a:ext cx="1922106" cy="76200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87056165-64D3-456A-9C4C-9A3EA0FECA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61232" y="776705"/>
            <a:ext cx="3352800" cy="419100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/>
              <a:t>NMMS_POSTINGS</a:t>
            </a:r>
          </a:p>
        </p:txBody>
      </p:sp>
      <p:sp>
        <p:nvSpPr>
          <p:cNvPr id="16" name="Content Placeholder 2">
            <a:extLst>
              <a:ext uri="{FF2B5EF4-FFF2-40B4-BE49-F238E27FC236}">
                <a16:creationId xmlns:a16="http://schemas.microsoft.com/office/drawing/2014/main" id="{C3816E59-DFF1-4E9E-85AF-8320A4DFC853}"/>
              </a:ext>
            </a:extLst>
          </p:cNvPr>
          <p:cNvSpPr txBox="1">
            <a:spLocks/>
          </p:cNvSpPr>
          <p:nvPr/>
        </p:nvSpPr>
        <p:spPr>
          <a:xfrm>
            <a:off x="6713037" y="3981450"/>
            <a:ext cx="4588017" cy="41910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1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dirty="0"/>
              <a:t>NMMS_POSTINGS_ECEII</a:t>
            </a:r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F1016C38-A3DD-4903-B7DF-FAD964942B62}"/>
              </a:ext>
            </a:extLst>
          </p:cNvPr>
          <p:cNvSpPr txBox="1">
            <a:spLocks/>
          </p:cNvSpPr>
          <p:nvPr/>
        </p:nvSpPr>
        <p:spPr>
          <a:xfrm>
            <a:off x="522654" y="1195805"/>
            <a:ext cx="4588017" cy="41910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1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dirty="0"/>
              <a:t>Original NMMS_POSTINGS</a:t>
            </a:r>
          </a:p>
        </p:txBody>
      </p:sp>
    </p:spTree>
    <p:extLst>
      <p:ext uri="{BB962C8B-B14F-4D97-AF65-F5344CB8AC3E}">
        <p14:creationId xmlns:p14="http://schemas.microsoft.com/office/powerpoint/2010/main" val="28772207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1DB89D-F61F-40E5-AD29-A81090FC278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/>
              <a:t>Review ICCP Handbook for Binding Language</a:t>
            </a:r>
            <a:br>
              <a:rPr lang="en-US" b="1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25320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Background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06400" y="801095"/>
            <a:ext cx="11379200" cy="5241727"/>
          </a:xfrm>
        </p:spPr>
        <p:txBody>
          <a:bodyPr/>
          <a:lstStyle/>
          <a:p>
            <a:r>
              <a:rPr lang="en-US" dirty="0"/>
              <a:t>At the April and May 2019 ROS meetings, it was requested that NDSWG review the  the ICCP Handbook</a:t>
            </a:r>
          </a:p>
          <a:p>
            <a:pPr lvl="1"/>
            <a:r>
              <a:rPr lang="en-US" dirty="0"/>
              <a:t>Determine what is binding/non-binding</a:t>
            </a:r>
          </a:p>
          <a:p>
            <a:pPr lvl="1"/>
            <a:r>
              <a:rPr lang="en-US" dirty="0"/>
              <a:t>Determine the proper repository for the binding language</a:t>
            </a:r>
          </a:p>
          <a:p>
            <a:pPr lvl="1"/>
            <a:r>
              <a:rPr lang="en-US" dirty="0"/>
              <a:t>Update references to ICCP Handbook to new repository</a:t>
            </a:r>
          </a:p>
          <a:p>
            <a:pPr lvl="1"/>
            <a:endParaRPr lang="en-US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49FC125C-79DD-4D19-BC83-7683450FA66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97090" y="3165108"/>
            <a:ext cx="8997820" cy="1253853"/>
          </a:xfrm>
          <a:prstGeom prst="rect">
            <a:avLst/>
          </a:prstGeom>
          <a:ln>
            <a:solidFill>
              <a:schemeClr val="accent1"/>
            </a:solidFill>
          </a:ln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86127B87-3286-4625-9039-055FE5C7766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97090" y="4598770"/>
            <a:ext cx="8997820" cy="1527434"/>
          </a:xfrm>
          <a:prstGeom prst="rect">
            <a:avLst/>
          </a:prstGeom>
          <a:ln>
            <a:solidFill>
              <a:schemeClr val="accent1"/>
            </a:solidFill>
          </a:ln>
        </p:spPr>
      </p:pic>
      <p:sp>
        <p:nvSpPr>
          <p:cNvPr id="8" name="Content Placeholder 5">
            <a:extLst>
              <a:ext uri="{FF2B5EF4-FFF2-40B4-BE49-F238E27FC236}">
                <a16:creationId xmlns:a16="http://schemas.microsoft.com/office/drawing/2014/main" id="{35406A1C-9152-44F9-B98D-7AD880EB63E9}"/>
              </a:ext>
            </a:extLst>
          </p:cNvPr>
          <p:cNvSpPr txBox="1">
            <a:spLocks/>
          </p:cNvSpPr>
          <p:nvPr/>
        </p:nvSpPr>
        <p:spPr>
          <a:xfrm>
            <a:off x="304800" y="3154718"/>
            <a:ext cx="1292290" cy="344281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1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en-US" sz="1600" dirty="0"/>
              <a:t>April Notes</a:t>
            </a:r>
          </a:p>
          <a:p>
            <a:pPr marL="457200" lvl="1" indent="0">
              <a:buNone/>
            </a:pPr>
            <a:endParaRPr lang="en-US" sz="1400" dirty="0"/>
          </a:p>
        </p:txBody>
      </p:sp>
      <p:sp>
        <p:nvSpPr>
          <p:cNvPr id="9" name="Content Placeholder 5">
            <a:extLst>
              <a:ext uri="{FF2B5EF4-FFF2-40B4-BE49-F238E27FC236}">
                <a16:creationId xmlns:a16="http://schemas.microsoft.com/office/drawing/2014/main" id="{05BDCCE3-A83D-4A68-BF00-06DA87187963}"/>
              </a:ext>
            </a:extLst>
          </p:cNvPr>
          <p:cNvSpPr txBox="1">
            <a:spLocks/>
          </p:cNvSpPr>
          <p:nvPr/>
        </p:nvSpPr>
        <p:spPr>
          <a:xfrm>
            <a:off x="304800" y="4598770"/>
            <a:ext cx="1292290" cy="344281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1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en-US" sz="1600" dirty="0"/>
              <a:t>May Notes</a:t>
            </a:r>
          </a:p>
          <a:p>
            <a:pPr marL="457200" lvl="1" indent="0">
              <a:buNone/>
            </a:pPr>
            <a:endParaRPr lang="en-US" sz="1400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A6DA97C-5510-4D30-BF27-C0D4B2FC7CCA}"/>
              </a:ext>
            </a:extLst>
          </p:cNvPr>
          <p:cNvSpPr/>
          <p:nvPr/>
        </p:nvSpPr>
        <p:spPr>
          <a:xfrm>
            <a:off x="3429000" y="5598391"/>
            <a:ext cx="7086600" cy="207818"/>
          </a:xfrm>
          <a:prstGeom prst="rect">
            <a:avLst/>
          </a:prstGeom>
          <a:solidFill>
            <a:srgbClr val="00AEC7">
              <a:alpha val="41961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618482C8-3ABB-4BAD-A61A-D9303BE85362}"/>
              </a:ext>
            </a:extLst>
          </p:cNvPr>
          <p:cNvSpPr/>
          <p:nvPr/>
        </p:nvSpPr>
        <p:spPr>
          <a:xfrm>
            <a:off x="1657350" y="5845304"/>
            <a:ext cx="3124200" cy="207818"/>
          </a:xfrm>
          <a:prstGeom prst="rect">
            <a:avLst/>
          </a:prstGeom>
          <a:solidFill>
            <a:srgbClr val="00AEC7">
              <a:alpha val="41961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434C53F-4204-4FAE-BA9C-C4C3927D7E1C}"/>
              </a:ext>
            </a:extLst>
          </p:cNvPr>
          <p:cNvSpPr/>
          <p:nvPr/>
        </p:nvSpPr>
        <p:spPr>
          <a:xfrm>
            <a:off x="3429000" y="3672885"/>
            <a:ext cx="1828800" cy="207818"/>
          </a:xfrm>
          <a:prstGeom prst="rect">
            <a:avLst/>
          </a:prstGeom>
          <a:solidFill>
            <a:srgbClr val="00AEC7">
              <a:alpha val="41961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09273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D66A76-AAB2-419C-BF41-E098C3759C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Main Issues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F9FC2F-35ED-439D-A846-9645297E0D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6400" y="1219200"/>
            <a:ext cx="11379200" cy="4823622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ERCOT Nodal ICCP Communication Handbook may have language that should be binding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At least one binding document, the Nodal Operating Guides, refers to the non-binding Handbook in a “binding fashion” (e.g. “must”)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2B7786F-B744-47A2-A4E3-48F52E2E76B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8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07678D1-2ED9-4688-8A30-8F0DF849311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72951" y="3429000"/>
            <a:ext cx="7446097" cy="2613822"/>
          </a:xfrm>
          <a:prstGeom prst="rect">
            <a:avLst/>
          </a:prstGeom>
          <a:solidFill>
            <a:srgbClr val="00AEC7"/>
          </a:solidFill>
          <a:ln>
            <a:solidFill>
              <a:srgbClr val="00AEC7"/>
            </a:solidFill>
          </a:ln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44AF9607-9575-4FDD-AB22-8C9C0EAD5F7F}"/>
              </a:ext>
            </a:extLst>
          </p:cNvPr>
          <p:cNvSpPr/>
          <p:nvPr/>
        </p:nvSpPr>
        <p:spPr>
          <a:xfrm>
            <a:off x="4419600" y="4507311"/>
            <a:ext cx="457200" cy="228600"/>
          </a:xfrm>
          <a:prstGeom prst="rect">
            <a:avLst/>
          </a:prstGeom>
          <a:solidFill>
            <a:srgbClr val="00AEC7">
              <a:alpha val="41961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DF6C1A5-9CD2-4A57-B067-DF62C19777B7}"/>
              </a:ext>
            </a:extLst>
          </p:cNvPr>
          <p:cNvSpPr/>
          <p:nvPr/>
        </p:nvSpPr>
        <p:spPr>
          <a:xfrm>
            <a:off x="5943600" y="4709535"/>
            <a:ext cx="3733800" cy="228600"/>
          </a:xfrm>
          <a:prstGeom prst="rect">
            <a:avLst/>
          </a:prstGeom>
          <a:solidFill>
            <a:srgbClr val="00AEC7">
              <a:alpha val="41961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Content Placeholder 5">
            <a:extLst>
              <a:ext uri="{FF2B5EF4-FFF2-40B4-BE49-F238E27FC236}">
                <a16:creationId xmlns:a16="http://schemas.microsoft.com/office/drawing/2014/main" id="{B7B0DED9-C29B-464D-B0F4-99FC8A752661}"/>
              </a:ext>
            </a:extLst>
          </p:cNvPr>
          <p:cNvSpPr txBox="1">
            <a:spLocks/>
          </p:cNvSpPr>
          <p:nvPr/>
        </p:nvSpPr>
        <p:spPr>
          <a:xfrm>
            <a:off x="744416" y="3344570"/>
            <a:ext cx="1676400" cy="54163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1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en-US" sz="1600" dirty="0"/>
              <a:t>Nodal Operating Guides</a:t>
            </a:r>
          </a:p>
          <a:p>
            <a:pPr marL="457200" lvl="1" indent="0">
              <a:buNone/>
            </a:pP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7592546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>
            <a:extLst>
              <a:ext uri="{FF2B5EF4-FFF2-40B4-BE49-F238E27FC236}">
                <a16:creationId xmlns:a16="http://schemas.microsoft.com/office/drawing/2014/main" id="{729644B9-810B-4055-A7E2-2D755F05344C}"/>
              </a:ext>
            </a:extLst>
          </p:cNvPr>
          <p:cNvSpPr/>
          <p:nvPr/>
        </p:nvSpPr>
        <p:spPr>
          <a:xfrm>
            <a:off x="8458201" y="2523072"/>
            <a:ext cx="2819400" cy="3496728"/>
          </a:xfrm>
          <a:prstGeom prst="rect">
            <a:avLst/>
          </a:prstGeom>
          <a:solidFill>
            <a:srgbClr val="FFFF00">
              <a:alpha val="78039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D436F42-346E-4996-8C27-D45B705E7F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Attempt #1 – Pull NOG-Referenced Language Into New* Doc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2D5617-5246-48B5-841C-BACBF802E8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5600" y="1151473"/>
            <a:ext cx="11379200" cy="1371599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/>
              <a:t>ERCOT’s initial attempt was to pull all sections of the ICCP Handbook referenced by the Nodal Operating Guides into a new binding document.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4F720FD-A0B7-4FD9-81AF-CDB83A28ACC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9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58796FB-382D-40E1-92F1-F45154ECF58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6800" y="2743200"/>
            <a:ext cx="2306735" cy="2851542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50C85F9E-B87B-4B8D-A4E3-C5F51D34E94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29200" y="2743200"/>
            <a:ext cx="2306735" cy="2851542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9401CB19-1DB1-4A55-AA00-BF7E2D01A46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763000" y="2846514"/>
            <a:ext cx="2209800" cy="2748228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E5216647-B158-4931-A5B6-B8B97F668CA4}"/>
              </a:ext>
            </a:extLst>
          </p:cNvPr>
          <p:cNvSpPr/>
          <p:nvPr/>
        </p:nvSpPr>
        <p:spPr>
          <a:xfrm>
            <a:off x="1195387" y="3899295"/>
            <a:ext cx="2057400" cy="30479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DA6A542-F5F8-4D23-8D37-E826ADF46812}"/>
              </a:ext>
            </a:extLst>
          </p:cNvPr>
          <p:cNvSpPr/>
          <p:nvPr/>
        </p:nvSpPr>
        <p:spPr>
          <a:xfrm>
            <a:off x="1195387" y="4504131"/>
            <a:ext cx="2057400" cy="30479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6C760699-FE82-48B9-8DAB-024BD6F83DE5}"/>
              </a:ext>
            </a:extLst>
          </p:cNvPr>
          <p:cNvSpPr/>
          <p:nvPr/>
        </p:nvSpPr>
        <p:spPr>
          <a:xfrm>
            <a:off x="5124450" y="3108721"/>
            <a:ext cx="2105025" cy="62865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294ADD06-26CC-436A-8757-945B2AD10A05}"/>
              </a:ext>
            </a:extLst>
          </p:cNvPr>
          <p:cNvCxnSpPr>
            <a:stCxn id="9" idx="3"/>
          </p:cNvCxnSpPr>
          <p:nvPr/>
        </p:nvCxnSpPr>
        <p:spPr>
          <a:xfrm flipV="1">
            <a:off x="3252787" y="3413520"/>
            <a:ext cx="1871663" cy="638175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 14">
            <a:extLst>
              <a:ext uri="{FF2B5EF4-FFF2-40B4-BE49-F238E27FC236}">
                <a16:creationId xmlns:a16="http://schemas.microsoft.com/office/drawing/2014/main" id="{2DC716E7-F38F-4F26-AEC0-8E6D1D237D43}"/>
              </a:ext>
            </a:extLst>
          </p:cNvPr>
          <p:cNvSpPr/>
          <p:nvPr/>
        </p:nvSpPr>
        <p:spPr>
          <a:xfrm>
            <a:off x="5114924" y="4337445"/>
            <a:ext cx="2105025" cy="51954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AC909F35-EEE7-4C84-A8CD-5036699E1D52}"/>
              </a:ext>
            </a:extLst>
          </p:cNvPr>
          <p:cNvCxnSpPr>
            <a:cxnSpLocks/>
          </p:cNvCxnSpPr>
          <p:nvPr/>
        </p:nvCxnSpPr>
        <p:spPr>
          <a:xfrm flipV="1">
            <a:off x="3252787" y="4651769"/>
            <a:ext cx="1871663" cy="19054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D7B1997C-BB64-40B2-8B01-CE2FEE9A22B3}"/>
              </a:ext>
            </a:extLst>
          </p:cNvPr>
          <p:cNvCxnSpPr>
            <a:cxnSpLocks/>
          </p:cNvCxnSpPr>
          <p:nvPr/>
        </p:nvCxnSpPr>
        <p:spPr>
          <a:xfrm>
            <a:off x="7229475" y="3482309"/>
            <a:ext cx="1762125" cy="464611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AD21FE88-BDCD-4416-9EB1-65018FAAF3FE}"/>
              </a:ext>
            </a:extLst>
          </p:cNvPr>
          <p:cNvCxnSpPr>
            <a:cxnSpLocks/>
          </p:cNvCxnSpPr>
          <p:nvPr/>
        </p:nvCxnSpPr>
        <p:spPr>
          <a:xfrm>
            <a:off x="7219949" y="4642246"/>
            <a:ext cx="1619251" cy="230714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>
            <a:extLst>
              <a:ext uri="{FF2B5EF4-FFF2-40B4-BE49-F238E27FC236}">
                <a16:creationId xmlns:a16="http://schemas.microsoft.com/office/drawing/2014/main" id="{87DE4E44-D8AB-4F80-A7AB-2DBCF710D5B2}"/>
              </a:ext>
            </a:extLst>
          </p:cNvPr>
          <p:cNvSpPr txBox="1"/>
          <p:nvPr/>
        </p:nvSpPr>
        <p:spPr>
          <a:xfrm>
            <a:off x="1522460" y="5525447"/>
            <a:ext cx="13954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Binding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626A1E9A-D7C5-4F28-91B9-4E5A38774B20}"/>
              </a:ext>
            </a:extLst>
          </p:cNvPr>
          <p:cNvSpPr txBox="1"/>
          <p:nvPr/>
        </p:nvSpPr>
        <p:spPr>
          <a:xfrm>
            <a:off x="5241973" y="5541877"/>
            <a:ext cx="18716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Non-Binding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6D1DC69B-91A6-40F0-A6D3-AD616872376A}"/>
              </a:ext>
            </a:extLst>
          </p:cNvPr>
          <p:cNvSpPr txBox="1"/>
          <p:nvPr/>
        </p:nvSpPr>
        <p:spPr>
          <a:xfrm>
            <a:off x="9204373" y="5525447"/>
            <a:ext cx="13954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Binding</a:t>
            </a:r>
          </a:p>
        </p:txBody>
      </p:sp>
    </p:spTree>
    <p:extLst>
      <p:ext uri="{BB962C8B-B14F-4D97-AF65-F5344CB8AC3E}">
        <p14:creationId xmlns:p14="http://schemas.microsoft.com/office/powerpoint/2010/main" val="1600435964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0E9AA12-8AF9-4AA6-90FE-24669859CDF3}">
  <ds:schemaRefs>
    <ds:schemaRef ds:uri="http://www.w3.org/XML/1998/namespace"/>
    <ds:schemaRef ds:uri="http://schemas.microsoft.com/office/2006/documentManagement/types"/>
    <ds:schemaRef ds:uri="http://purl.org/dc/elements/1.1/"/>
    <ds:schemaRef ds:uri="http://schemas.openxmlformats.org/package/2006/metadata/core-properties"/>
    <ds:schemaRef ds:uri="c34af464-7aa1-4edd-9be4-83dffc1cb926"/>
    <ds:schemaRef ds:uri="http://schemas.microsoft.com/office/2006/metadata/properties"/>
    <ds:schemaRef ds:uri="http://purl.org/dc/terms/"/>
    <ds:schemaRef ds:uri="http://schemas.microsoft.com/office/infopath/2007/PartnerControls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2487</TotalTime>
  <Words>610</Words>
  <Application>Microsoft Office PowerPoint</Application>
  <PresentationFormat>Widescreen</PresentationFormat>
  <Paragraphs>92</Paragraphs>
  <Slides>17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17</vt:i4>
      </vt:variant>
    </vt:vector>
  </HeadingPairs>
  <TitlesOfParts>
    <vt:vector size="21" baseType="lpstr">
      <vt:lpstr>Arial</vt:lpstr>
      <vt:lpstr>Calibri</vt:lpstr>
      <vt:lpstr>1_Custom Design</vt:lpstr>
      <vt:lpstr>Office Theme</vt:lpstr>
      <vt:lpstr>PowerPoint Presentation</vt:lpstr>
      <vt:lpstr>ECEII Implementation in NMMS_POSTINGS</vt:lpstr>
      <vt:lpstr>New ECEII Folder</vt:lpstr>
      <vt:lpstr>Changes to “NMMS_POSTINGS” Folder</vt:lpstr>
      <vt:lpstr>Before and After</vt:lpstr>
      <vt:lpstr>Review ICCP Handbook for Binding Language </vt:lpstr>
      <vt:lpstr>Background</vt:lpstr>
      <vt:lpstr>Main Issues</vt:lpstr>
      <vt:lpstr>Attempt #1 – Pull NOG-Referenced Language Into New* Doc</vt:lpstr>
      <vt:lpstr>Attempt #1 – Sample ICCP Sections Referenced by NOG</vt:lpstr>
      <vt:lpstr>Current Attempt – Identify Binding Language in ICCP Handbook</vt:lpstr>
      <vt:lpstr>EMSWG Requested Action Items</vt:lpstr>
      <vt:lpstr>SCR813 – Jointly-Rated Coordination</vt:lpstr>
      <vt:lpstr>SCR813 Recap – 06/15/21</vt:lpstr>
      <vt:lpstr>SCR813 - Submitter Shown Jointly-Rated Equipment and Coordination Confirmation Requested</vt:lpstr>
      <vt:lpstr>SCR813 - Enhanced Notifications – “Walking the Tree”</vt:lpstr>
      <vt:lpstr>SCR813 - Additional Notification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Koepke, Joel</cp:lastModifiedBy>
  <cp:revision>62</cp:revision>
  <cp:lastPrinted>2016-01-21T20:53:15Z</cp:lastPrinted>
  <dcterms:created xsi:type="dcterms:W3CDTF">2016-01-21T15:20:31Z</dcterms:created>
  <dcterms:modified xsi:type="dcterms:W3CDTF">2021-06-15T13:23:44Z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