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1"/>
  </p:notesMasterIdLst>
  <p:handoutMasterIdLst>
    <p:handoutMasterId r:id="rId92"/>
  </p:handoutMasterIdLst>
  <p:sldIdLst>
    <p:sldId id="416" r:id="rId7"/>
    <p:sldId id="417" r:id="rId8"/>
    <p:sldId id="418" r:id="rId9"/>
    <p:sldId id="274" r:id="rId10"/>
    <p:sldId id="461" r:id="rId11"/>
    <p:sldId id="463" r:id="rId12"/>
    <p:sldId id="483" r:id="rId13"/>
    <p:sldId id="484" r:id="rId14"/>
    <p:sldId id="465" r:id="rId15"/>
    <p:sldId id="423" r:id="rId16"/>
    <p:sldId id="456" r:id="rId17"/>
    <p:sldId id="353" r:id="rId18"/>
    <p:sldId id="457" r:id="rId19"/>
    <p:sldId id="482" r:id="rId20"/>
    <p:sldId id="458" r:id="rId21"/>
    <p:sldId id="391" r:id="rId22"/>
    <p:sldId id="357" r:id="rId23"/>
    <p:sldId id="356" r:id="rId24"/>
    <p:sldId id="442" r:id="rId25"/>
    <p:sldId id="358" r:id="rId26"/>
    <p:sldId id="359" r:id="rId27"/>
    <p:sldId id="360" r:id="rId28"/>
    <p:sldId id="361" r:id="rId29"/>
    <p:sldId id="392" r:id="rId30"/>
    <p:sldId id="393" r:id="rId31"/>
    <p:sldId id="376" r:id="rId32"/>
    <p:sldId id="295" r:id="rId33"/>
    <p:sldId id="439" r:id="rId34"/>
    <p:sldId id="466" r:id="rId35"/>
    <p:sldId id="467" r:id="rId36"/>
    <p:sldId id="468" r:id="rId37"/>
    <p:sldId id="469" r:id="rId38"/>
    <p:sldId id="471" r:id="rId39"/>
    <p:sldId id="472" r:id="rId40"/>
    <p:sldId id="473" r:id="rId41"/>
    <p:sldId id="474" r:id="rId42"/>
    <p:sldId id="475" r:id="rId43"/>
    <p:sldId id="476" r:id="rId44"/>
    <p:sldId id="477" r:id="rId45"/>
    <p:sldId id="478" r:id="rId46"/>
    <p:sldId id="479" r:id="rId47"/>
    <p:sldId id="480" r:id="rId48"/>
    <p:sldId id="481" r:id="rId49"/>
    <p:sldId id="438" r:id="rId50"/>
    <p:sldId id="312" r:id="rId51"/>
    <p:sldId id="365" r:id="rId52"/>
    <p:sldId id="366" r:id="rId53"/>
    <p:sldId id="367" r:id="rId54"/>
    <p:sldId id="368" r:id="rId55"/>
    <p:sldId id="369" r:id="rId56"/>
    <p:sldId id="370" r:id="rId57"/>
    <p:sldId id="371" r:id="rId58"/>
    <p:sldId id="372" r:id="rId59"/>
    <p:sldId id="406" r:id="rId60"/>
    <p:sldId id="373" r:id="rId61"/>
    <p:sldId id="374" r:id="rId62"/>
    <p:sldId id="375" r:id="rId63"/>
    <p:sldId id="407" r:id="rId64"/>
    <p:sldId id="379" r:id="rId65"/>
    <p:sldId id="380" r:id="rId66"/>
    <p:sldId id="381" r:id="rId67"/>
    <p:sldId id="408" r:id="rId68"/>
    <p:sldId id="409" r:id="rId69"/>
    <p:sldId id="410" r:id="rId70"/>
    <p:sldId id="411" r:id="rId71"/>
    <p:sldId id="460" r:id="rId72"/>
    <p:sldId id="412" r:id="rId73"/>
    <p:sldId id="334" r:id="rId74"/>
    <p:sldId id="413" r:id="rId75"/>
    <p:sldId id="382" r:id="rId76"/>
    <p:sldId id="337" r:id="rId77"/>
    <p:sldId id="351" r:id="rId78"/>
    <p:sldId id="441" r:id="rId79"/>
    <p:sldId id="383" r:id="rId80"/>
    <p:sldId id="341" r:id="rId81"/>
    <p:sldId id="384" r:id="rId82"/>
    <p:sldId id="343" r:id="rId83"/>
    <p:sldId id="350" r:id="rId84"/>
    <p:sldId id="345" r:id="rId85"/>
    <p:sldId id="346" r:id="rId86"/>
    <p:sldId id="443" r:id="rId87"/>
    <p:sldId id="444" r:id="rId88"/>
    <p:sldId id="348" r:id="rId89"/>
    <p:sldId id="349" r:id="rId9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pa, Lisa" initials="RL" lastIdx="0" clrIdx="0">
    <p:extLst>
      <p:ext uri="{19B8F6BF-5375-455C-9EA6-DF929625EA0E}">
        <p15:presenceInfo xmlns:p15="http://schemas.microsoft.com/office/powerpoint/2012/main" userId="S-1-5-21-639947351-343809578-3807592339-44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65" autoAdjust="0"/>
  </p:normalViewPr>
  <p:slideViewPr>
    <p:cSldViewPr showGuides="1">
      <p:cViewPr varScale="1">
        <p:scale>
          <a:sx n="111" d="100"/>
          <a:sy n="111" d="100"/>
        </p:scale>
        <p:origin x="1518"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2.xml"/><Relationship Id="rId90" Type="http://schemas.openxmlformats.org/officeDocument/2006/relationships/slide" Target="slides/slide84.xml"/><Relationship Id="rId95" Type="http://schemas.openxmlformats.org/officeDocument/2006/relationships/viewProps" Target="viewProps.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80" Type="http://schemas.openxmlformats.org/officeDocument/2006/relationships/slide" Target="slides/slide74.xml"/><Relationship Id="rId85" Type="http://schemas.openxmlformats.org/officeDocument/2006/relationships/slide" Target="slides/slide79.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tableStyles" Target="tableStyles.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handoutMaster" Target="handoutMasters/handoutMaster1.xml"/><Relationship Id="rId2" Type="http://schemas.openxmlformats.org/officeDocument/2006/relationships/customXml" Target="../customXml/item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9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03/26/2024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03/26/2024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904678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801013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594680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372975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4233528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2180113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dirty="0"/>
          </a:p>
        </p:txBody>
      </p:sp>
    </p:spTree>
    <p:extLst>
      <p:ext uri="{BB962C8B-B14F-4D97-AF65-F5344CB8AC3E}">
        <p14:creationId xmlns:p14="http://schemas.microsoft.com/office/powerpoint/2010/main" val="685963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22</a:t>
            </a:fld>
            <a:endParaRPr lang="en-US" dirty="0"/>
          </a:p>
        </p:txBody>
      </p:sp>
    </p:spTree>
    <p:extLst>
      <p:ext uri="{BB962C8B-B14F-4D97-AF65-F5344CB8AC3E}">
        <p14:creationId xmlns:p14="http://schemas.microsoft.com/office/powerpoint/2010/main" val="358179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23</a:t>
            </a:fld>
            <a:endParaRPr lang="en-US" dirty="0"/>
          </a:p>
        </p:txBody>
      </p:sp>
    </p:spTree>
    <p:extLst>
      <p:ext uri="{BB962C8B-B14F-4D97-AF65-F5344CB8AC3E}">
        <p14:creationId xmlns:p14="http://schemas.microsoft.com/office/powerpoint/2010/main" val="180195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24</a:t>
            </a:fld>
            <a:endParaRPr lang="en-US" dirty="0"/>
          </a:p>
        </p:txBody>
      </p:sp>
    </p:spTree>
    <p:extLst>
      <p:ext uri="{BB962C8B-B14F-4D97-AF65-F5344CB8AC3E}">
        <p14:creationId xmlns:p14="http://schemas.microsoft.com/office/powerpoint/2010/main" val="85997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25</a:t>
            </a:fld>
            <a:endParaRPr lang="en-US" dirty="0"/>
          </a:p>
        </p:txBody>
      </p:sp>
    </p:spTree>
    <p:extLst>
      <p:ext uri="{BB962C8B-B14F-4D97-AF65-F5344CB8AC3E}">
        <p14:creationId xmlns:p14="http://schemas.microsoft.com/office/powerpoint/2010/main" val="1176263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702999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26</a:t>
            </a:fld>
            <a:endParaRPr lang="en-US" dirty="0"/>
          </a:p>
        </p:txBody>
      </p:sp>
    </p:spTree>
    <p:extLst>
      <p:ext uri="{BB962C8B-B14F-4D97-AF65-F5344CB8AC3E}">
        <p14:creationId xmlns:p14="http://schemas.microsoft.com/office/powerpoint/2010/main" val="3387674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28</a:t>
            </a:fld>
            <a:endParaRPr lang="en-US" dirty="0"/>
          </a:p>
        </p:txBody>
      </p:sp>
    </p:spTree>
    <p:extLst>
      <p:ext uri="{BB962C8B-B14F-4D97-AF65-F5344CB8AC3E}">
        <p14:creationId xmlns:p14="http://schemas.microsoft.com/office/powerpoint/2010/main" val="2726171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29</a:t>
            </a:fld>
            <a:endParaRPr lang="en-US" dirty="0"/>
          </a:p>
        </p:txBody>
      </p:sp>
    </p:spTree>
    <p:extLst>
      <p:ext uri="{BB962C8B-B14F-4D97-AF65-F5344CB8AC3E}">
        <p14:creationId xmlns:p14="http://schemas.microsoft.com/office/powerpoint/2010/main" val="16118835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30</a:t>
            </a:fld>
            <a:endParaRPr lang="en-US" dirty="0"/>
          </a:p>
        </p:txBody>
      </p:sp>
    </p:spTree>
    <p:extLst>
      <p:ext uri="{BB962C8B-B14F-4D97-AF65-F5344CB8AC3E}">
        <p14:creationId xmlns:p14="http://schemas.microsoft.com/office/powerpoint/2010/main" val="3489221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31</a:t>
            </a:fld>
            <a:endParaRPr lang="en-US" dirty="0"/>
          </a:p>
        </p:txBody>
      </p:sp>
    </p:spTree>
    <p:extLst>
      <p:ext uri="{BB962C8B-B14F-4D97-AF65-F5344CB8AC3E}">
        <p14:creationId xmlns:p14="http://schemas.microsoft.com/office/powerpoint/2010/main" val="23610774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32</a:t>
            </a:fld>
            <a:endParaRPr lang="en-US" dirty="0"/>
          </a:p>
        </p:txBody>
      </p:sp>
    </p:spTree>
    <p:extLst>
      <p:ext uri="{BB962C8B-B14F-4D97-AF65-F5344CB8AC3E}">
        <p14:creationId xmlns:p14="http://schemas.microsoft.com/office/powerpoint/2010/main" val="37553658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33</a:t>
            </a:fld>
            <a:endParaRPr lang="en-US" dirty="0"/>
          </a:p>
        </p:txBody>
      </p:sp>
    </p:spTree>
    <p:extLst>
      <p:ext uri="{BB962C8B-B14F-4D97-AF65-F5344CB8AC3E}">
        <p14:creationId xmlns:p14="http://schemas.microsoft.com/office/powerpoint/2010/main" val="3619974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34</a:t>
            </a:fld>
            <a:endParaRPr lang="en-US" dirty="0"/>
          </a:p>
        </p:txBody>
      </p:sp>
    </p:spTree>
    <p:extLst>
      <p:ext uri="{BB962C8B-B14F-4D97-AF65-F5344CB8AC3E}">
        <p14:creationId xmlns:p14="http://schemas.microsoft.com/office/powerpoint/2010/main" val="15474822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35</a:t>
            </a:fld>
            <a:endParaRPr lang="en-US" dirty="0"/>
          </a:p>
        </p:txBody>
      </p:sp>
    </p:spTree>
    <p:extLst>
      <p:ext uri="{BB962C8B-B14F-4D97-AF65-F5344CB8AC3E}">
        <p14:creationId xmlns:p14="http://schemas.microsoft.com/office/powerpoint/2010/main" val="13746370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36</a:t>
            </a:fld>
            <a:endParaRPr lang="en-US" dirty="0"/>
          </a:p>
        </p:txBody>
      </p:sp>
    </p:spTree>
    <p:extLst>
      <p:ext uri="{BB962C8B-B14F-4D97-AF65-F5344CB8AC3E}">
        <p14:creationId xmlns:p14="http://schemas.microsoft.com/office/powerpoint/2010/main" val="31463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30275"/>
            <a:fld id="{660BCD64-7194-4473-A9B3-4E55C688EC82}" type="slidenum">
              <a:rPr lang="en-US" altLang="en-US"/>
              <a:pPr defTabSz="930275"/>
              <a:t>4</a:t>
            </a:fld>
            <a:endParaRPr lang="en-US" altLang="en-US" dirty="0"/>
          </a:p>
        </p:txBody>
      </p:sp>
      <p:sp>
        <p:nvSpPr>
          <p:cNvPr id="17411" name="Rectangle 2"/>
          <p:cNvSpPr>
            <a:spLocks noGrp="1" noRot="1" noChangeAspect="1" noChangeArrowheads="1" noTextEdit="1"/>
          </p:cNvSpPr>
          <p:nvPr>
            <p:ph type="sldImg"/>
          </p:nvPr>
        </p:nvSpPr>
        <p:spPr>
          <a:xfrm>
            <a:off x="1190625" y="703263"/>
            <a:ext cx="4632325" cy="3473450"/>
          </a:xfrm>
          <a:ln/>
        </p:spPr>
      </p:sp>
      <p:sp>
        <p:nvSpPr>
          <p:cNvPr id="17412" name="Rectangle 3"/>
          <p:cNvSpPr>
            <a:spLocks noGrp="1" noChangeArrowheads="1"/>
          </p:cNvSpPr>
          <p:nvPr>
            <p:ph type="body" idx="1"/>
          </p:nvPr>
        </p:nvSpPr>
        <p:spPr>
          <a:xfrm>
            <a:off x="933450" y="4416425"/>
            <a:ext cx="5143500" cy="4181475"/>
          </a:xfrm>
          <a:noFill/>
          <a:ln/>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2913651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37</a:t>
            </a:fld>
            <a:endParaRPr lang="en-US" dirty="0"/>
          </a:p>
        </p:txBody>
      </p:sp>
    </p:spTree>
    <p:extLst>
      <p:ext uri="{BB962C8B-B14F-4D97-AF65-F5344CB8AC3E}">
        <p14:creationId xmlns:p14="http://schemas.microsoft.com/office/powerpoint/2010/main" val="11180109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38</a:t>
            </a:fld>
            <a:endParaRPr lang="en-US" dirty="0"/>
          </a:p>
        </p:txBody>
      </p:sp>
    </p:spTree>
    <p:extLst>
      <p:ext uri="{BB962C8B-B14F-4D97-AF65-F5344CB8AC3E}">
        <p14:creationId xmlns:p14="http://schemas.microsoft.com/office/powerpoint/2010/main" val="13506528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39</a:t>
            </a:fld>
            <a:endParaRPr lang="en-US" dirty="0"/>
          </a:p>
        </p:txBody>
      </p:sp>
    </p:spTree>
    <p:extLst>
      <p:ext uri="{BB962C8B-B14F-4D97-AF65-F5344CB8AC3E}">
        <p14:creationId xmlns:p14="http://schemas.microsoft.com/office/powerpoint/2010/main" val="21615562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40</a:t>
            </a:fld>
            <a:endParaRPr lang="en-US"/>
          </a:p>
        </p:txBody>
      </p:sp>
    </p:spTree>
    <p:extLst>
      <p:ext uri="{BB962C8B-B14F-4D97-AF65-F5344CB8AC3E}">
        <p14:creationId xmlns:p14="http://schemas.microsoft.com/office/powerpoint/2010/main" val="29262604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41</a:t>
            </a:fld>
            <a:endParaRPr lang="en-US"/>
          </a:p>
        </p:txBody>
      </p:sp>
    </p:spTree>
    <p:extLst>
      <p:ext uri="{BB962C8B-B14F-4D97-AF65-F5344CB8AC3E}">
        <p14:creationId xmlns:p14="http://schemas.microsoft.com/office/powerpoint/2010/main" val="3431276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42</a:t>
            </a:fld>
            <a:endParaRPr lang="en-US"/>
          </a:p>
        </p:txBody>
      </p:sp>
    </p:spTree>
    <p:extLst>
      <p:ext uri="{BB962C8B-B14F-4D97-AF65-F5344CB8AC3E}">
        <p14:creationId xmlns:p14="http://schemas.microsoft.com/office/powerpoint/2010/main" val="11249303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43</a:t>
            </a:fld>
            <a:endParaRPr lang="en-US"/>
          </a:p>
        </p:txBody>
      </p:sp>
    </p:spTree>
    <p:extLst>
      <p:ext uri="{BB962C8B-B14F-4D97-AF65-F5344CB8AC3E}">
        <p14:creationId xmlns:p14="http://schemas.microsoft.com/office/powerpoint/2010/main" val="25544710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44</a:t>
            </a:fld>
            <a:endParaRPr lang="en-US"/>
          </a:p>
        </p:txBody>
      </p:sp>
    </p:spTree>
    <p:extLst>
      <p:ext uri="{BB962C8B-B14F-4D97-AF65-F5344CB8AC3E}">
        <p14:creationId xmlns:p14="http://schemas.microsoft.com/office/powerpoint/2010/main" val="19678728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46</a:t>
            </a:fld>
            <a:endParaRPr lang="en-US"/>
          </a:p>
        </p:txBody>
      </p:sp>
    </p:spTree>
    <p:extLst>
      <p:ext uri="{BB962C8B-B14F-4D97-AF65-F5344CB8AC3E}">
        <p14:creationId xmlns:p14="http://schemas.microsoft.com/office/powerpoint/2010/main" val="29992524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47</a:t>
            </a:fld>
            <a:endParaRPr lang="en-US"/>
          </a:p>
        </p:txBody>
      </p:sp>
    </p:spTree>
    <p:extLst>
      <p:ext uri="{BB962C8B-B14F-4D97-AF65-F5344CB8AC3E}">
        <p14:creationId xmlns:p14="http://schemas.microsoft.com/office/powerpoint/2010/main" val="196246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8392575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48</a:t>
            </a:fld>
            <a:endParaRPr lang="en-US"/>
          </a:p>
        </p:txBody>
      </p:sp>
    </p:spTree>
    <p:extLst>
      <p:ext uri="{BB962C8B-B14F-4D97-AF65-F5344CB8AC3E}">
        <p14:creationId xmlns:p14="http://schemas.microsoft.com/office/powerpoint/2010/main" val="17374696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49</a:t>
            </a:fld>
            <a:endParaRPr lang="en-US"/>
          </a:p>
        </p:txBody>
      </p:sp>
    </p:spTree>
    <p:extLst>
      <p:ext uri="{BB962C8B-B14F-4D97-AF65-F5344CB8AC3E}">
        <p14:creationId xmlns:p14="http://schemas.microsoft.com/office/powerpoint/2010/main" val="38766257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50</a:t>
            </a:fld>
            <a:endParaRPr lang="en-US"/>
          </a:p>
        </p:txBody>
      </p:sp>
    </p:spTree>
    <p:extLst>
      <p:ext uri="{BB962C8B-B14F-4D97-AF65-F5344CB8AC3E}">
        <p14:creationId xmlns:p14="http://schemas.microsoft.com/office/powerpoint/2010/main" val="6504942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51</a:t>
            </a:fld>
            <a:endParaRPr lang="en-US"/>
          </a:p>
        </p:txBody>
      </p:sp>
    </p:spTree>
    <p:extLst>
      <p:ext uri="{BB962C8B-B14F-4D97-AF65-F5344CB8AC3E}">
        <p14:creationId xmlns:p14="http://schemas.microsoft.com/office/powerpoint/2010/main" val="20527818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52</a:t>
            </a:fld>
            <a:endParaRPr lang="en-US"/>
          </a:p>
        </p:txBody>
      </p:sp>
    </p:spTree>
    <p:extLst>
      <p:ext uri="{BB962C8B-B14F-4D97-AF65-F5344CB8AC3E}">
        <p14:creationId xmlns:p14="http://schemas.microsoft.com/office/powerpoint/2010/main" val="18152055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53</a:t>
            </a:fld>
            <a:endParaRPr lang="en-US"/>
          </a:p>
        </p:txBody>
      </p:sp>
    </p:spTree>
    <p:extLst>
      <p:ext uri="{BB962C8B-B14F-4D97-AF65-F5344CB8AC3E}">
        <p14:creationId xmlns:p14="http://schemas.microsoft.com/office/powerpoint/2010/main" val="23536722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54</a:t>
            </a:fld>
            <a:endParaRPr lang="en-US"/>
          </a:p>
        </p:txBody>
      </p:sp>
    </p:spTree>
    <p:extLst>
      <p:ext uri="{BB962C8B-B14F-4D97-AF65-F5344CB8AC3E}">
        <p14:creationId xmlns:p14="http://schemas.microsoft.com/office/powerpoint/2010/main" val="18132026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55</a:t>
            </a:fld>
            <a:endParaRPr lang="en-US"/>
          </a:p>
        </p:txBody>
      </p:sp>
    </p:spTree>
    <p:extLst>
      <p:ext uri="{BB962C8B-B14F-4D97-AF65-F5344CB8AC3E}">
        <p14:creationId xmlns:p14="http://schemas.microsoft.com/office/powerpoint/2010/main" val="9735457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56</a:t>
            </a:fld>
            <a:endParaRPr lang="en-US"/>
          </a:p>
        </p:txBody>
      </p:sp>
    </p:spTree>
    <p:extLst>
      <p:ext uri="{BB962C8B-B14F-4D97-AF65-F5344CB8AC3E}">
        <p14:creationId xmlns:p14="http://schemas.microsoft.com/office/powerpoint/2010/main" val="12259243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57</a:t>
            </a:fld>
            <a:endParaRPr lang="en-US"/>
          </a:p>
        </p:txBody>
      </p:sp>
    </p:spTree>
    <p:extLst>
      <p:ext uri="{BB962C8B-B14F-4D97-AF65-F5344CB8AC3E}">
        <p14:creationId xmlns:p14="http://schemas.microsoft.com/office/powerpoint/2010/main" val="4114406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7876346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58</a:t>
            </a:fld>
            <a:endParaRPr lang="en-US"/>
          </a:p>
        </p:txBody>
      </p:sp>
    </p:spTree>
    <p:extLst>
      <p:ext uri="{BB962C8B-B14F-4D97-AF65-F5344CB8AC3E}">
        <p14:creationId xmlns:p14="http://schemas.microsoft.com/office/powerpoint/2010/main" val="37824376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59</a:t>
            </a:fld>
            <a:endParaRPr lang="en-US"/>
          </a:p>
        </p:txBody>
      </p:sp>
    </p:spTree>
    <p:extLst>
      <p:ext uri="{BB962C8B-B14F-4D97-AF65-F5344CB8AC3E}">
        <p14:creationId xmlns:p14="http://schemas.microsoft.com/office/powerpoint/2010/main" val="200591424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60</a:t>
            </a:fld>
            <a:endParaRPr lang="en-US"/>
          </a:p>
        </p:txBody>
      </p:sp>
    </p:spTree>
    <p:extLst>
      <p:ext uri="{BB962C8B-B14F-4D97-AF65-F5344CB8AC3E}">
        <p14:creationId xmlns:p14="http://schemas.microsoft.com/office/powerpoint/2010/main" val="14468820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61</a:t>
            </a:fld>
            <a:endParaRPr lang="en-US"/>
          </a:p>
        </p:txBody>
      </p:sp>
    </p:spTree>
    <p:extLst>
      <p:ext uri="{BB962C8B-B14F-4D97-AF65-F5344CB8AC3E}">
        <p14:creationId xmlns:p14="http://schemas.microsoft.com/office/powerpoint/2010/main" val="32068477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62</a:t>
            </a:fld>
            <a:endParaRPr lang="en-US"/>
          </a:p>
        </p:txBody>
      </p:sp>
    </p:spTree>
    <p:extLst>
      <p:ext uri="{BB962C8B-B14F-4D97-AF65-F5344CB8AC3E}">
        <p14:creationId xmlns:p14="http://schemas.microsoft.com/office/powerpoint/2010/main" val="7623346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63</a:t>
            </a:fld>
            <a:endParaRPr lang="en-US"/>
          </a:p>
        </p:txBody>
      </p:sp>
    </p:spTree>
    <p:extLst>
      <p:ext uri="{BB962C8B-B14F-4D97-AF65-F5344CB8AC3E}">
        <p14:creationId xmlns:p14="http://schemas.microsoft.com/office/powerpoint/2010/main" val="973254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64</a:t>
            </a:fld>
            <a:endParaRPr lang="en-US"/>
          </a:p>
        </p:txBody>
      </p:sp>
    </p:spTree>
    <p:extLst>
      <p:ext uri="{BB962C8B-B14F-4D97-AF65-F5344CB8AC3E}">
        <p14:creationId xmlns:p14="http://schemas.microsoft.com/office/powerpoint/2010/main" val="36115527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65</a:t>
            </a:fld>
            <a:endParaRPr lang="en-US"/>
          </a:p>
        </p:txBody>
      </p:sp>
    </p:spTree>
    <p:extLst>
      <p:ext uri="{BB962C8B-B14F-4D97-AF65-F5344CB8AC3E}">
        <p14:creationId xmlns:p14="http://schemas.microsoft.com/office/powerpoint/2010/main" val="242797438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66</a:t>
            </a:fld>
            <a:endParaRPr lang="en-US"/>
          </a:p>
        </p:txBody>
      </p:sp>
    </p:spTree>
    <p:extLst>
      <p:ext uri="{BB962C8B-B14F-4D97-AF65-F5344CB8AC3E}">
        <p14:creationId xmlns:p14="http://schemas.microsoft.com/office/powerpoint/2010/main" val="24732337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67</a:t>
            </a:fld>
            <a:endParaRPr lang="en-US"/>
          </a:p>
        </p:txBody>
      </p:sp>
    </p:spTree>
    <p:extLst>
      <p:ext uri="{BB962C8B-B14F-4D97-AF65-F5344CB8AC3E}">
        <p14:creationId xmlns:p14="http://schemas.microsoft.com/office/powerpoint/2010/main" val="1994859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7592304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69</a:t>
            </a:fld>
            <a:endParaRPr lang="en-US"/>
          </a:p>
        </p:txBody>
      </p:sp>
    </p:spTree>
    <p:extLst>
      <p:ext uri="{BB962C8B-B14F-4D97-AF65-F5344CB8AC3E}">
        <p14:creationId xmlns:p14="http://schemas.microsoft.com/office/powerpoint/2010/main" val="39387276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70</a:t>
            </a:fld>
            <a:endParaRPr lang="en-US"/>
          </a:p>
        </p:txBody>
      </p:sp>
    </p:spTree>
    <p:extLst>
      <p:ext uri="{BB962C8B-B14F-4D97-AF65-F5344CB8AC3E}">
        <p14:creationId xmlns:p14="http://schemas.microsoft.com/office/powerpoint/2010/main" val="108939068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72</a:t>
            </a:fld>
            <a:endParaRPr lang="en-US"/>
          </a:p>
        </p:txBody>
      </p:sp>
    </p:spTree>
    <p:extLst>
      <p:ext uri="{BB962C8B-B14F-4D97-AF65-F5344CB8AC3E}">
        <p14:creationId xmlns:p14="http://schemas.microsoft.com/office/powerpoint/2010/main" val="280500477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74</a:t>
            </a:fld>
            <a:endParaRPr lang="en-US"/>
          </a:p>
        </p:txBody>
      </p:sp>
    </p:spTree>
    <p:extLst>
      <p:ext uri="{BB962C8B-B14F-4D97-AF65-F5344CB8AC3E}">
        <p14:creationId xmlns:p14="http://schemas.microsoft.com/office/powerpoint/2010/main" val="216149736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78</a:t>
            </a:fld>
            <a:endParaRPr lang="en-US"/>
          </a:p>
        </p:txBody>
      </p:sp>
    </p:spTree>
    <p:extLst>
      <p:ext uri="{BB962C8B-B14F-4D97-AF65-F5344CB8AC3E}">
        <p14:creationId xmlns:p14="http://schemas.microsoft.com/office/powerpoint/2010/main" val="146651600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pPr defTabSz="930275"/>
            <a:fld id="{AE901E8E-E52E-44BD-8DE1-9B11F7A69CFE}" type="slidenum">
              <a:rPr lang="en-US" altLang="en-US"/>
              <a:pPr defTabSz="930275"/>
              <a:t>84</a:t>
            </a:fld>
            <a:endParaRPr lang="en-US" altLang="en-US" dirty="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184955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1475788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94504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3446082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8866-8880-4D53-417C-D536480192DA}"/>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BB7F36E0-B1BD-9F24-9AF4-26591FE78A7C}"/>
              </a:ext>
            </a:extLst>
          </p:cNvPr>
          <p:cNvSpPr>
            <a:spLocks noGrp="1"/>
          </p:cNvSpPr>
          <p:nvPr>
            <p:ph type="sldNum" sz="quarter" idx="10"/>
          </p:nvPr>
        </p:nvSpPr>
        <p:spPr/>
        <p:txBody>
          <a:body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4078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03069BCC-FE10-4898-9CF4-9F45652FB540}" type="slidenum">
              <a:rPr lang="en-US" altLang="en-US"/>
              <a:pPr/>
              <a:t>‹#›</a:t>
            </a:fld>
            <a:endParaRPr lang="en-US" altLang="en-US" dirty="0"/>
          </a:p>
        </p:txBody>
      </p:sp>
    </p:spTree>
    <p:extLst>
      <p:ext uri="{BB962C8B-B14F-4D97-AF65-F5344CB8AC3E}">
        <p14:creationId xmlns:p14="http://schemas.microsoft.com/office/powerpoint/2010/main" val="414243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2" name="Footer Placeholder 4"/>
          <p:cNvSpPr txBox="1">
            <a:spLocks/>
          </p:cNvSpPr>
          <p:nvPr userDrawn="1"/>
        </p:nvSpPr>
        <p:spPr>
          <a:xfrm>
            <a:off x="1981200" y="6553200"/>
            <a:ext cx="2667000" cy="253916"/>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aseline="0" dirty="0"/>
              <a:t>April 25, 2024</a:t>
            </a:r>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1"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mktrules/nprotocols/current"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www.ercot.com/mktrules/guides/settlement/library"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2.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jpeg"/></Relationships>
</file>

<file path=ppt/slides/_rels/slide51.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0.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1.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7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2.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7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3.xml"/><Relationship Id="rId1" Type="http://schemas.openxmlformats.org/officeDocument/2006/relationships/slideLayout" Target="../slideLayouts/slideLayout3.xml"/><Relationship Id="rId5" Type="http://schemas.openxmlformats.org/officeDocument/2006/relationships/image" Target="../media/image20.jpeg"/><Relationship Id="rId4" Type="http://schemas.openxmlformats.org/officeDocument/2006/relationships/image" Target="../media/image19.jpe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64.xml"/><Relationship Id="rId1" Type="http://schemas.openxmlformats.org/officeDocument/2006/relationships/slideLayout" Target="../slideLayouts/slideLayout3.xml"/><Relationship Id="rId4" Type="http://schemas.openxmlformats.org/officeDocument/2006/relationships/image" Target="../media/image22.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8" Type="http://schemas.openxmlformats.org/officeDocument/2006/relationships/hyperlink" Target="http://www.ercot.com/committees/wms/mwg" TargetMode="External"/><Relationship Id="rId3" Type="http://schemas.openxmlformats.org/officeDocument/2006/relationships/hyperlink" Target="http://www.ercot.com/mktinfo/metering/eps/" TargetMode="External"/><Relationship Id="rId7" Type="http://schemas.openxmlformats.org/officeDocument/2006/relationships/hyperlink" Target="http://www.ercot.com/committees/" TargetMode="External"/><Relationship Id="rId2" Type="http://schemas.openxmlformats.org/officeDocument/2006/relationships/hyperlink" Target="http://www.ercot.com/" TargetMode="External"/><Relationship Id="rId1" Type="http://schemas.openxmlformats.org/officeDocument/2006/relationships/slideLayout" Target="../slideLayouts/slideLayout3.xml"/><Relationship Id="rId6" Type="http://schemas.openxmlformats.org/officeDocument/2006/relationships/hyperlink" Target="http://www.ercot.com/mktrules/guides/settlement/library" TargetMode="External"/><Relationship Id="rId5" Type="http://schemas.openxmlformats.org/officeDocument/2006/relationships/hyperlink" Target="http://www.ercot.com/mktrules/nprotocols/current" TargetMode="External"/><Relationship Id="rId4" Type="http://schemas.openxmlformats.org/officeDocument/2006/relationships/hyperlink" Target="http://www.ercot.com/mktinfo/metering/competitive/" TargetMode="Externa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0366" y="2413338"/>
            <a:ext cx="5646034" cy="923330"/>
          </a:xfrm>
          <a:prstGeom prst="rect">
            <a:avLst/>
          </a:prstGeom>
          <a:noFill/>
        </p:spPr>
        <p:txBody>
          <a:bodyPr wrap="square" rtlCol="0">
            <a:spAutoFit/>
          </a:bodyPr>
          <a:lstStyle/>
          <a:p>
            <a:r>
              <a:rPr lang="en-US" b="1" dirty="0"/>
              <a:t>TDSP EPS Meter Inspector Training</a:t>
            </a:r>
          </a:p>
          <a:p>
            <a:endParaRPr lang="en-US" dirty="0"/>
          </a:p>
          <a:p>
            <a:r>
              <a:rPr lang="en-US" dirty="0"/>
              <a:t>April 25, 2024</a:t>
            </a:r>
          </a:p>
        </p:txBody>
      </p:sp>
    </p:spTree>
    <p:extLst>
      <p:ext uri="{BB962C8B-B14F-4D97-AF65-F5344CB8AC3E}">
        <p14:creationId xmlns:p14="http://schemas.microsoft.com/office/powerpoint/2010/main" val="1745786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10</a:t>
            </a:fld>
            <a:endParaRPr lang="en-US" dirty="0"/>
          </a:p>
        </p:txBody>
      </p:sp>
      <p:sp>
        <p:nvSpPr>
          <p:cNvPr id="7" name="Rectangle 4"/>
          <p:cNvSpPr>
            <a:spLocks noChangeArrowheads="1"/>
          </p:cNvSpPr>
          <p:nvPr/>
        </p:nvSpPr>
        <p:spPr bwMode="auto">
          <a:xfrm>
            <a:off x="2743200" y="914400"/>
            <a:ext cx="5943600" cy="1066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hlink"/>
                </a:solidFill>
              </a:rPr>
              <a:t> </a:t>
            </a:r>
            <a:r>
              <a:rPr lang="en-US" altLang="en-US" b="1" dirty="0">
                <a:solidFill>
                  <a:schemeClr val="accent2"/>
                </a:solidFill>
              </a:rPr>
              <a:t>Is this class an introduction and overview of the processes, procedures, and your role as an EPS Meter Inspector or a comprehensive training class and forum for discussing protocol changes?</a:t>
            </a:r>
            <a:endParaRPr lang="en-US" altLang="en-US" sz="1200" b="1" i="1" dirty="0">
              <a:solidFill>
                <a:schemeClr val="accent2"/>
              </a:solidFill>
            </a:endParaRPr>
          </a:p>
        </p:txBody>
      </p:sp>
      <p:pic>
        <p:nvPicPr>
          <p:cNvPr id="8" name="Picture 5" descr="amconfus"/>
          <p:cNvPicPr>
            <a:picLocks noChangeAspect="1" noChangeArrowheads="1"/>
          </p:cNvPicPr>
          <p:nvPr/>
        </p:nvPicPr>
        <p:blipFill>
          <a:blip r:embed="rId3" cstate="print"/>
          <a:srcRect/>
          <a:stretch>
            <a:fillRect/>
          </a:stretch>
        </p:blipFill>
        <p:spPr bwMode="auto">
          <a:xfrm>
            <a:off x="381000" y="1219200"/>
            <a:ext cx="1858963" cy="3995738"/>
          </a:xfrm>
          <a:prstGeom prst="rect">
            <a:avLst/>
          </a:prstGeom>
          <a:noFill/>
          <a:ln w="9525">
            <a:noFill/>
            <a:miter lim="800000"/>
            <a:headEnd/>
            <a:tailEnd/>
          </a:ln>
        </p:spPr>
      </p:pic>
      <p:sp>
        <p:nvSpPr>
          <p:cNvPr id="9" name="Rectangle 6"/>
          <p:cNvSpPr>
            <a:spLocks noChangeArrowheads="1"/>
          </p:cNvSpPr>
          <p:nvPr/>
        </p:nvSpPr>
        <p:spPr bwMode="auto">
          <a:xfrm>
            <a:off x="2743200" y="5638800"/>
            <a:ext cx="59436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accent2"/>
                </a:solidFill>
              </a:rPr>
              <a:t> Which entity performs VEE for Non-EPS meter points?</a:t>
            </a:r>
            <a:endParaRPr lang="en-US" altLang="en-US" sz="1200" b="1" i="1" dirty="0">
              <a:solidFill>
                <a:schemeClr val="accent2"/>
              </a:solidFill>
            </a:endParaRPr>
          </a:p>
        </p:txBody>
      </p:sp>
      <p:sp>
        <p:nvSpPr>
          <p:cNvPr id="10" name="Rectangle 7"/>
          <p:cNvSpPr>
            <a:spLocks noChangeArrowheads="1"/>
          </p:cNvSpPr>
          <p:nvPr/>
        </p:nvSpPr>
        <p:spPr bwMode="auto">
          <a:xfrm>
            <a:off x="2743200" y="4743450"/>
            <a:ext cx="5943600" cy="685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accent2"/>
                </a:solidFill>
              </a:rPr>
              <a:t> Which entity is responsible for certifying EPS meter points?</a:t>
            </a:r>
            <a:endParaRPr lang="en-US" altLang="en-US" sz="1200" b="1" i="1" dirty="0">
              <a:solidFill>
                <a:schemeClr val="accent2"/>
              </a:solidFill>
            </a:endParaRPr>
          </a:p>
        </p:txBody>
      </p:sp>
      <p:sp>
        <p:nvSpPr>
          <p:cNvPr id="11" name="Rectangle 8"/>
          <p:cNvSpPr>
            <a:spLocks noChangeArrowheads="1"/>
          </p:cNvSpPr>
          <p:nvPr/>
        </p:nvSpPr>
        <p:spPr bwMode="auto">
          <a:xfrm>
            <a:off x="2752725" y="3724275"/>
            <a:ext cx="5943600" cy="685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hlink"/>
                </a:solidFill>
              </a:rPr>
              <a:t> </a:t>
            </a:r>
            <a:r>
              <a:rPr lang="en-US" altLang="en-US" b="1" dirty="0">
                <a:solidFill>
                  <a:schemeClr val="accent2"/>
                </a:solidFill>
              </a:rPr>
              <a:t>Where does meter data for Settlement come from for Non-EPS meter points?</a:t>
            </a:r>
            <a:endParaRPr lang="en-US" altLang="en-US" sz="1200" b="1" i="1" dirty="0">
              <a:solidFill>
                <a:schemeClr val="accent2"/>
              </a:solidFill>
            </a:endParaRPr>
          </a:p>
        </p:txBody>
      </p:sp>
      <p:sp>
        <p:nvSpPr>
          <p:cNvPr id="12" name="Rectangle 9"/>
          <p:cNvSpPr>
            <a:spLocks noChangeArrowheads="1"/>
          </p:cNvSpPr>
          <p:nvPr/>
        </p:nvSpPr>
        <p:spPr bwMode="auto">
          <a:xfrm>
            <a:off x="2752725" y="3000375"/>
            <a:ext cx="59436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hlink"/>
                </a:solidFill>
              </a:rPr>
              <a:t> </a:t>
            </a:r>
            <a:r>
              <a:rPr lang="en-US" altLang="en-US" b="1" dirty="0">
                <a:solidFill>
                  <a:schemeClr val="accent2"/>
                </a:solidFill>
              </a:rPr>
              <a:t>Who performs time setting for EPS Meters?</a:t>
            </a:r>
            <a:endParaRPr lang="en-US" altLang="en-US" sz="1200" b="1" i="1" dirty="0">
              <a:solidFill>
                <a:schemeClr val="accent2"/>
              </a:solidFill>
            </a:endParaRPr>
          </a:p>
        </p:txBody>
      </p:sp>
      <p:sp>
        <p:nvSpPr>
          <p:cNvPr id="13" name="Rectangle 10"/>
          <p:cNvSpPr>
            <a:spLocks noChangeArrowheads="1"/>
          </p:cNvSpPr>
          <p:nvPr/>
        </p:nvSpPr>
        <p:spPr bwMode="auto">
          <a:xfrm>
            <a:off x="2743200" y="2243137"/>
            <a:ext cx="5943600" cy="457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accent2"/>
                </a:solidFill>
              </a:rPr>
              <a:t> How often will ERCOT poll EPS meters?</a:t>
            </a:r>
            <a:endParaRPr lang="en-US" altLang="en-US" sz="1200" b="1" i="1" dirty="0">
              <a:solidFill>
                <a:schemeClr val="accent2"/>
              </a:solidFill>
            </a:endParaRPr>
          </a:p>
        </p:txBody>
      </p:sp>
    </p:spTree>
    <p:extLst>
      <p:ext uri="{BB962C8B-B14F-4D97-AF65-F5344CB8AC3E}">
        <p14:creationId xmlns:p14="http://schemas.microsoft.com/office/powerpoint/2010/main" val="226089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What Does All This Mean To You?</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11</a:t>
            </a:fld>
            <a:endParaRPr lang="en-US" dirty="0"/>
          </a:p>
        </p:txBody>
      </p:sp>
      <p:sp>
        <p:nvSpPr>
          <p:cNvPr id="7" name="Rectangle 4"/>
          <p:cNvSpPr>
            <a:spLocks noChangeArrowheads="1"/>
          </p:cNvSpPr>
          <p:nvPr/>
        </p:nvSpPr>
        <p:spPr bwMode="auto">
          <a:xfrm>
            <a:off x="914400" y="1295400"/>
            <a:ext cx="7315200" cy="4572000"/>
          </a:xfrm>
          <a:prstGeom prst="rect">
            <a:avLst/>
          </a:prstGeom>
          <a:solidFill>
            <a:schemeClr val="accent3">
              <a:lumMod val="20000"/>
              <a:lumOff val="80000"/>
            </a:schemeClr>
          </a:solidFill>
          <a:ln>
            <a:noFill/>
          </a:ln>
        </p:spPr>
        <p:txBody>
          <a:bodyPr lIns="92075" tIns="46038" rIns="92075" bIns="46038"/>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90000"/>
              </a:lnSpc>
              <a:spcBef>
                <a:spcPct val="150000"/>
              </a:spcBef>
              <a:buClr>
                <a:schemeClr val="tx1"/>
              </a:buClr>
              <a:buFontTx/>
              <a:buChar char="•"/>
              <a:defRPr/>
            </a:pPr>
            <a:r>
              <a:rPr lang="en-US" altLang="en-US" b="1" dirty="0">
                <a:solidFill>
                  <a:schemeClr val="accent2"/>
                </a:solidFill>
              </a:rPr>
              <a:t> </a:t>
            </a:r>
            <a:r>
              <a:rPr lang="en-US" altLang="en-US" sz="1600" b="1" dirty="0">
                <a:solidFill>
                  <a:schemeClr val="accent2"/>
                </a:solidFill>
              </a:rPr>
              <a:t>A TSP or DSP shall have EPS Metering Facilities installed and maintained under the supervision of a TSP or DSP “EPS Meter Inspector.” </a:t>
            </a:r>
            <a:r>
              <a:rPr lang="en-US" sz="1400" b="1" dirty="0">
                <a:solidFill>
                  <a:schemeClr val="tx1">
                    <a:lumMod val="65000"/>
                    <a:lumOff val="35000"/>
                  </a:schemeClr>
                </a:solidFill>
              </a:rPr>
              <a:t>This requirement does not apply to Resource Entity-owned Metering Facilities used to measure, calculate, or telemeter ESR auxiliary Load pursuant to Section 10.2.4, Resource Entity Calculation and Telemetry of ESR Auxiliary Load Values.</a:t>
            </a:r>
            <a:r>
              <a:rPr lang="en-US" sz="1600" b="1" dirty="0">
                <a:solidFill>
                  <a:schemeClr val="tx1">
                    <a:lumMod val="65000"/>
                    <a:lumOff val="35000"/>
                  </a:schemeClr>
                </a:solidFill>
              </a:rPr>
              <a:t> </a:t>
            </a:r>
            <a:r>
              <a:rPr lang="en-US" altLang="en-US" sz="1600" b="1" i="1" dirty="0">
                <a:solidFill>
                  <a:schemeClr val="accent2"/>
                </a:solidFill>
              </a:rPr>
              <a:t>{10.2.3.1(1)(b), 10.2.3.1(1)(c)} </a:t>
            </a:r>
          </a:p>
          <a:p>
            <a:pPr>
              <a:lnSpc>
                <a:spcPct val="90000"/>
              </a:lnSpc>
              <a:spcBef>
                <a:spcPct val="150000"/>
              </a:spcBef>
              <a:buClr>
                <a:schemeClr val="tx1"/>
              </a:buClr>
              <a:buFontTx/>
              <a:buChar char="•"/>
              <a:defRPr/>
            </a:pPr>
            <a:r>
              <a:rPr lang="en-US" altLang="en-US" sz="1600" b="1" dirty="0">
                <a:solidFill>
                  <a:schemeClr val="accent2"/>
                </a:solidFill>
              </a:rPr>
              <a:t> A TDSP EPS Meter inspector is defined as an employee or agent of the TDSP who has received EPS training from ERCOT </a:t>
            </a:r>
            <a:r>
              <a:rPr lang="en-US" altLang="en-US" sz="1600" b="1" i="1" dirty="0">
                <a:solidFill>
                  <a:schemeClr val="accent2"/>
                </a:solidFill>
              </a:rPr>
              <a:t>{10.2.3.1(1)(b)}</a:t>
            </a:r>
            <a:endParaRPr lang="en-US" altLang="en-US" sz="1600" b="1" dirty="0">
              <a:solidFill>
                <a:schemeClr val="accent2"/>
              </a:solidFill>
            </a:endParaRPr>
          </a:p>
          <a:p>
            <a:pPr>
              <a:lnSpc>
                <a:spcPct val="90000"/>
              </a:lnSpc>
              <a:spcBef>
                <a:spcPct val="150000"/>
              </a:spcBef>
              <a:buClr>
                <a:schemeClr val="tx1"/>
              </a:buClr>
              <a:buFontTx/>
              <a:buChar char="•"/>
              <a:defRPr/>
            </a:pPr>
            <a:r>
              <a:rPr lang="en-US" altLang="en-US" sz="1600" b="1" dirty="0">
                <a:solidFill>
                  <a:schemeClr val="accent2"/>
                </a:solidFill>
              </a:rPr>
              <a:t> The TDSP shall ensure that the personnel performing EPS Meter Facility certification duties are </a:t>
            </a:r>
            <a:r>
              <a:rPr lang="en-US" altLang="en-US" sz="1600" b="1" i="1" dirty="0">
                <a:solidFill>
                  <a:schemeClr val="accent2"/>
                </a:solidFill>
              </a:rPr>
              <a:t>approved</a:t>
            </a:r>
            <a:r>
              <a:rPr lang="en-US" altLang="en-US" sz="1600" b="1" dirty="0">
                <a:solidFill>
                  <a:schemeClr val="accent2"/>
                </a:solidFill>
              </a:rPr>
              <a:t> TDSP EPS Meter Inspectors and comply with Protocol Section 10 and the Settlement Metering Operating Guide </a:t>
            </a:r>
            <a:r>
              <a:rPr lang="en-US" altLang="en-US" sz="1600" b="1" i="1" dirty="0">
                <a:solidFill>
                  <a:schemeClr val="accent2"/>
                </a:solidFill>
              </a:rPr>
              <a:t>{10.5.2.1(1)}</a:t>
            </a:r>
          </a:p>
          <a:p>
            <a:pPr>
              <a:lnSpc>
                <a:spcPct val="90000"/>
              </a:lnSpc>
              <a:spcBef>
                <a:spcPct val="150000"/>
              </a:spcBef>
              <a:buClr>
                <a:schemeClr val="tx1"/>
              </a:buClr>
              <a:buFontTx/>
              <a:buChar char="•"/>
              <a:defRPr/>
            </a:pPr>
            <a:r>
              <a:rPr lang="en-US" altLang="en-US" sz="1600" b="1" dirty="0">
                <a:solidFill>
                  <a:schemeClr val="accent2"/>
                </a:solidFill>
              </a:rPr>
              <a:t> All TDSP EPS Meter inspectors must have the technical expertise to perform EPS Metering Facility certification per statement from the TDSP </a:t>
            </a:r>
            <a:r>
              <a:rPr lang="en-US" altLang="en-US" sz="1600" b="1" i="1" dirty="0">
                <a:solidFill>
                  <a:schemeClr val="accent2"/>
                </a:solidFill>
              </a:rPr>
              <a:t>{10.5.2.1(2)(c)}</a:t>
            </a:r>
          </a:p>
        </p:txBody>
      </p:sp>
    </p:spTree>
    <p:extLst>
      <p:ext uri="{BB962C8B-B14F-4D97-AF65-F5344CB8AC3E}">
        <p14:creationId xmlns:p14="http://schemas.microsoft.com/office/powerpoint/2010/main" val="3773261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What Does This Mean to ERCOT?</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12</a:t>
            </a:fld>
            <a:endParaRPr lang="en-US" dirty="0"/>
          </a:p>
        </p:txBody>
      </p:sp>
      <p:sp>
        <p:nvSpPr>
          <p:cNvPr id="7" name="Rectangle 4"/>
          <p:cNvSpPr>
            <a:spLocks noChangeArrowheads="1"/>
          </p:cNvSpPr>
          <p:nvPr/>
        </p:nvSpPr>
        <p:spPr bwMode="auto">
          <a:xfrm>
            <a:off x="1371600" y="1371600"/>
            <a:ext cx="6400800" cy="4114800"/>
          </a:xfrm>
          <a:prstGeom prst="rect">
            <a:avLst/>
          </a:prstGeom>
          <a:solidFill>
            <a:srgbClr val="CCFFCC"/>
          </a:solidFill>
          <a:ln w="9525">
            <a:noFill/>
            <a:miter lim="800000"/>
            <a:headEnd/>
            <a:tailEnd/>
          </a:ln>
        </p:spPr>
        <p:txBody>
          <a:bodyPr lIns="92075" tIns="46038" rIns="92075" bIns="46038"/>
          <a:lstStyle/>
          <a:p>
            <a:pPr>
              <a:lnSpc>
                <a:spcPct val="90000"/>
              </a:lnSpc>
              <a:spcBef>
                <a:spcPct val="150000"/>
              </a:spcBef>
              <a:buClr>
                <a:schemeClr val="tx1"/>
              </a:buClr>
              <a:buFontTx/>
              <a:buChar char="•"/>
            </a:pPr>
            <a:r>
              <a:rPr lang="en-US" altLang="en-US" b="1" dirty="0">
                <a:solidFill>
                  <a:schemeClr val="hlink"/>
                </a:solidFill>
              </a:rPr>
              <a:t> </a:t>
            </a:r>
            <a:r>
              <a:rPr lang="en-US" altLang="en-US" b="1" dirty="0">
                <a:solidFill>
                  <a:schemeClr val="accent2"/>
                </a:solidFill>
              </a:rPr>
              <a:t>ERCOT shall hold EPS Meter </a:t>
            </a:r>
            <a:r>
              <a:rPr lang="en-US" altLang="en-US" b="1" dirty="0">
                <a:solidFill>
                  <a:schemeClr val="tx2"/>
                </a:solidFill>
              </a:rPr>
              <a:t>Inspector</a:t>
            </a:r>
            <a:r>
              <a:rPr lang="en-US" altLang="en-US" b="1" dirty="0">
                <a:solidFill>
                  <a:schemeClr val="accent2"/>
                </a:solidFill>
              </a:rPr>
              <a:t> training sessions on a regularly scheduled basis  </a:t>
            </a:r>
            <a:r>
              <a:rPr lang="en-US" altLang="en-US" sz="1200" b="1" i="1" dirty="0">
                <a:solidFill>
                  <a:schemeClr val="accent2"/>
                </a:solidFill>
              </a:rPr>
              <a:t>{10.5.2.2 (1) } </a:t>
            </a:r>
            <a:endParaRPr lang="en-US" altLang="en-US" b="1" dirty="0">
              <a:solidFill>
                <a:schemeClr val="accent2"/>
              </a:solidFill>
            </a:endParaRPr>
          </a:p>
          <a:p>
            <a:pPr>
              <a:lnSpc>
                <a:spcPct val="90000"/>
              </a:lnSpc>
              <a:spcBef>
                <a:spcPct val="150000"/>
              </a:spcBef>
              <a:buClr>
                <a:schemeClr val="tx1"/>
              </a:buClr>
              <a:buFontTx/>
              <a:buChar char="•"/>
            </a:pPr>
            <a:r>
              <a:rPr lang="en-US" altLang="en-US" b="1" dirty="0">
                <a:solidFill>
                  <a:schemeClr val="accent2"/>
                </a:solidFill>
              </a:rPr>
              <a:t> ERCOT shall issue a certificate of attendance to individuals upon completion of the EPS Meter </a:t>
            </a:r>
            <a:r>
              <a:rPr lang="en-US" altLang="en-US" b="1" dirty="0">
                <a:solidFill>
                  <a:schemeClr val="tx2"/>
                </a:solidFill>
              </a:rPr>
              <a:t>Inspector</a:t>
            </a:r>
            <a:r>
              <a:rPr lang="en-US" altLang="en-US" b="1" dirty="0">
                <a:solidFill>
                  <a:schemeClr val="accent2"/>
                </a:solidFill>
              </a:rPr>
              <a:t> training sessions </a:t>
            </a:r>
            <a:r>
              <a:rPr lang="en-US" altLang="en-US" sz="1200" b="1" i="1" dirty="0">
                <a:solidFill>
                  <a:schemeClr val="accent2"/>
                </a:solidFill>
              </a:rPr>
              <a:t>{10.5.2.2 (2) }</a:t>
            </a:r>
            <a:endParaRPr lang="en-US" altLang="en-US" b="1" dirty="0">
              <a:solidFill>
                <a:schemeClr val="accent2"/>
              </a:solidFill>
            </a:endParaRPr>
          </a:p>
          <a:p>
            <a:pPr>
              <a:lnSpc>
                <a:spcPct val="90000"/>
              </a:lnSpc>
              <a:spcBef>
                <a:spcPct val="150000"/>
              </a:spcBef>
              <a:buClr>
                <a:schemeClr val="tx1"/>
              </a:buClr>
              <a:buFontTx/>
              <a:buChar char="•"/>
            </a:pPr>
            <a:r>
              <a:rPr lang="en-US" altLang="en-US" b="1" dirty="0">
                <a:solidFill>
                  <a:schemeClr val="accent2"/>
                </a:solidFill>
              </a:rPr>
              <a:t> ERCOT shall maintain a list of TSP and DSP EPS Meter Inspectors, and details related to ERCOT training to become a TSP or DSP EPS Meter Inspector. </a:t>
            </a:r>
            <a:r>
              <a:rPr lang="en-US" altLang="en-US" sz="1200" b="1" i="1" dirty="0">
                <a:solidFill>
                  <a:schemeClr val="accent2"/>
                </a:solidFill>
              </a:rPr>
              <a:t>{10.5.1 }</a:t>
            </a:r>
            <a:endParaRPr lang="en-US" altLang="en-US" b="1" dirty="0">
              <a:solidFill>
                <a:schemeClr val="accent2"/>
              </a:solidFill>
            </a:endParaRPr>
          </a:p>
          <a:p>
            <a:pPr>
              <a:lnSpc>
                <a:spcPct val="90000"/>
              </a:lnSpc>
              <a:spcBef>
                <a:spcPct val="150000"/>
              </a:spcBef>
              <a:buClr>
                <a:schemeClr val="tx1"/>
              </a:buClr>
              <a:buFontTx/>
              <a:buChar char="•"/>
            </a:pPr>
            <a:r>
              <a:rPr lang="en-US" altLang="en-US" b="1" dirty="0">
                <a:solidFill>
                  <a:schemeClr val="accent2"/>
                </a:solidFill>
              </a:rPr>
              <a:t> ERCOT shall have the authority to revoke an individual’s involvement with EPS Metering Facility certification </a:t>
            </a:r>
            <a:r>
              <a:rPr lang="en-US" altLang="en-US" sz="1200" b="1" i="1" dirty="0">
                <a:solidFill>
                  <a:schemeClr val="accent2"/>
                </a:solidFill>
              </a:rPr>
              <a:t>{10.5.2.2 (3) }</a:t>
            </a:r>
          </a:p>
        </p:txBody>
      </p:sp>
    </p:spTree>
    <p:extLst>
      <p:ext uri="{BB962C8B-B14F-4D97-AF65-F5344CB8AC3E}">
        <p14:creationId xmlns:p14="http://schemas.microsoft.com/office/powerpoint/2010/main" val="565036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3689" y="1101835"/>
            <a:ext cx="1170823" cy="1200329"/>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submits a Design Proposal for new &amp; modified EPS installations</a:t>
            </a:r>
          </a:p>
        </p:txBody>
      </p:sp>
      <p:sp>
        <p:nvSpPr>
          <p:cNvPr id="5" name="TextBox 4"/>
          <p:cNvSpPr txBox="1"/>
          <p:nvPr/>
        </p:nvSpPr>
        <p:spPr>
          <a:xfrm>
            <a:off x="2368058" y="1101835"/>
            <a:ext cx="1663650" cy="1200329"/>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reviews/approves the design concept and sends the approved Design Proposal to TDSP</a:t>
            </a:r>
          </a:p>
        </p:txBody>
      </p:sp>
      <p:sp>
        <p:nvSpPr>
          <p:cNvPr id="6" name="TextBox 5"/>
          <p:cNvSpPr txBox="1"/>
          <p:nvPr/>
        </p:nvSpPr>
        <p:spPr>
          <a:xfrm>
            <a:off x="4479132" y="1286500"/>
            <a:ext cx="1510341" cy="830997"/>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installs equipment and may certify site/test communication</a:t>
            </a:r>
          </a:p>
        </p:txBody>
      </p:sp>
      <p:sp>
        <p:nvSpPr>
          <p:cNvPr id="7" name="TextBox 6"/>
          <p:cNvSpPr txBox="1"/>
          <p:nvPr/>
        </p:nvSpPr>
        <p:spPr>
          <a:xfrm>
            <a:off x="6479379" y="1299039"/>
            <a:ext cx="1891589" cy="830997"/>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submits MDAS Form and TDSP Cutover Form (for install or remove metering point)</a:t>
            </a:r>
          </a:p>
        </p:txBody>
      </p:sp>
      <p:sp>
        <p:nvSpPr>
          <p:cNvPr id="8" name="TextBox 7"/>
          <p:cNvSpPr txBox="1"/>
          <p:nvPr/>
        </p:nvSpPr>
        <p:spPr>
          <a:xfrm>
            <a:off x="4705990" y="5004137"/>
            <a:ext cx="1847599" cy="1015663"/>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EPS Meter Inspector certifies facility and submits Site Certification documentations.</a:t>
            </a:r>
          </a:p>
        </p:txBody>
      </p:sp>
      <p:sp>
        <p:nvSpPr>
          <p:cNvPr id="9" name="TextBox 8"/>
          <p:cNvSpPr txBox="1"/>
          <p:nvPr/>
        </p:nvSpPr>
        <p:spPr>
          <a:xfrm>
            <a:off x="6479380" y="2637867"/>
            <a:ext cx="1891589" cy="1223412"/>
          </a:xfrm>
          <a:prstGeom prst="rect">
            <a:avLst/>
          </a:prstGeom>
          <a:solidFill>
            <a:schemeClr val="accent1">
              <a:lumMod val="40000"/>
              <a:lumOff val="60000"/>
            </a:schemeClr>
          </a:solidFill>
          <a:ln>
            <a:solidFill>
              <a:schemeClr val="tx1"/>
            </a:solidFill>
            <a:prstDash val="sysDot"/>
          </a:ln>
        </p:spPr>
        <p:txBody>
          <a:bodyPr wrap="square" rtlCol="0">
            <a:spAutoFit/>
          </a:bodyPr>
          <a:lstStyle/>
          <a:p>
            <a:r>
              <a:rPr lang="en-US" sz="1050" dirty="0">
                <a:ln w="0"/>
              </a:rPr>
              <a:t>TDSP submits temporary exemption if EPS metering will not be installed/certified and/or EPS meter communication with ERCOT will not be established on or prior to cutover date.</a:t>
            </a:r>
          </a:p>
        </p:txBody>
      </p:sp>
      <p:sp>
        <p:nvSpPr>
          <p:cNvPr id="10" name="TextBox 9"/>
          <p:cNvSpPr txBox="1"/>
          <p:nvPr/>
        </p:nvSpPr>
        <p:spPr>
          <a:xfrm>
            <a:off x="672019" y="2579567"/>
            <a:ext cx="1232982" cy="2123658"/>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maintains EPS metering facility per protocol and SMOG requirements &amp; notify ERCOT of all access to the metering facilities.</a:t>
            </a:r>
          </a:p>
        </p:txBody>
      </p:sp>
      <p:sp>
        <p:nvSpPr>
          <p:cNvPr id="12" name="TextBox 11"/>
          <p:cNvSpPr txBox="1"/>
          <p:nvPr/>
        </p:nvSpPr>
        <p:spPr>
          <a:xfrm>
            <a:off x="4705990" y="4121257"/>
            <a:ext cx="1612511" cy="830997"/>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tests the communication interface with EPS meters</a:t>
            </a:r>
          </a:p>
        </p:txBody>
      </p:sp>
      <p:sp>
        <p:nvSpPr>
          <p:cNvPr id="13" name="TextBox 12"/>
          <p:cNvSpPr txBox="1"/>
          <p:nvPr/>
        </p:nvSpPr>
        <p:spPr>
          <a:xfrm>
            <a:off x="2518508" y="5004136"/>
            <a:ext cx="1809652" cy="1015663"/>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reviews Site Certification documentation and communicate with TDSP for issues.</a:t>
            </a:r>
          </a:p>
        </p:txBody>
      </p:sp>
      <p:sp>
        <p:nvSpPr>
          <p:cNvPr id="14" name="TextBox 13"/>
          <p:cNvSpPr txBox="1"/>
          <p:nvPr/>
        </p:nvSpPr>
        <p:spPr>
          <a:xfrm>
            <a:off x="2540060" y="3124200"/>
            <a:ext cx="1777151" cy="1015663"/>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approves EPS Metering facility certification and returns approved documents to TDSP</a:t>
            </a:r>
          </a:p>
        </p:txBody>
      </p:sp>
      <p:cxnSp>
        <p:nvCxnSpPr>
          <p:cNvPr id="24" name="Straight Arrow Connector 23"/>
          <p:cNvCxnSpPr>
            <a:stCxn id="7" idx="2"/>
            <a:endCxn id="9" idx="0"/>
          </p:cNvCxnSpPr>
          <p:nvPr/>
        </p:nvCxnSpPr>
        <p:spPr>
          <a:xfrm>
            <a:off x="7425174" y="2130036"/>
            <a:ext cx="1" cy="507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9" idx="2"/>
            <a:endCxn id="12" idx="3"/>
          </p:cNvCxnSpPr>
          <p:nvPr/>
        </p:nvCxnSpPr>
        <p:spPr>
          <a:xfrm rot="5400000">
            <a:off x="6534100" y="3645680"/>
            <a:ext cx="675477" cy="110667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8" idx="1"/>
            <a:endCxn id="13" idx="3"/>
          </p:cNvCxnSpPr>
          <p:nvPr/>
        </p:nvCxnSpPr>
        <p:spPr>
          <a:xfrm flipH="1" flipV="1">
            <a:off x="4328160" y="5511968"/>
            <a:ext cx="37783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3" idx="0"/>
            <a:endCxn id="14" idx="2"/>
          </p:cNvCxnSpPr>
          <p:nvPr/>
        </p:nvCxnSpPr>
        <p:spPr>
          <a:xfrm flipV="1">
            <a:off x="3423334" y="4139863"/>
            <a:ext cx="5302" cy="864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4" idx="1"/>
            <a:endCxn id="10" idx="3"/>
          </p:cNvCxnSpPr>
          <p:nvPr/>
        </p:nvCxnSpPr>
        <p:spPr>
          <a:xfrm flipH="1">
            <a:off x="1905001" y="3632032"/>
            <a:ext cx="635059" cy="9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 idx="3"/>
            <a:endCxn id="5" idx="1"/>
          </p:cNvCxnSpPr>
          <p:nvPr/>
        </p:nvCxnSpPr>
        <p:spPr>
          <a:xfrm>
            <a:off x="1814512" y="1702000"/>
            <a:ext cx="5535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5" idx="3"/>
            <a:endCxn id="6" idx="1"/>
          </p:cNvCxnSpPr>
          <p:nvPr/>
        </p:nvCxnSpPr>
        <p:spPr>
          <a:xfrm flipV="1">
            <a:off x="4031708" y="1701999"/>
            <a:ext cx="44742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 idx="3"/>
            <a:endCxn id="7" idx="1"/>
          </p:cNvCxnSpPr>
          <p:nvPr/>
        </p:nvCxnSpPr>
        <p:spPr>
          <a:xfrm>
            <a:off x="5989473" y="1701999"/>
            <a:ext cx="489906" cy="12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9" idx="2"/>
            <a:endCxn id="8" idx="3"/>
          </p:cNvCxnSpPr>
          <p:nvPr/>
        </p:nvCxnSpPr>
        <p:spPr>
          <a:xfrm rot="5400000">
            <a:off x="6164037" y="4250831"/>
            <a:ext cx="1650690" cy="87158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368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914400"/>
            <a:ext cx="6343650" cy="982862"/>
          </a:xfrm>
        </p:spPr>
        <p:txBody>
          <a:bodyPr/>
          <a:lstStyle/>
          <a:p>
            <a:r>
              <a:rPr lang="en-US" altLang="en-US" dirty="0"/>
              <a:t>EPS Design Proposal</a:t>
            </a:r>
            <a:endParaRPr lang="en-US" b="1" dirty="0">
              <a:solidFill>
                <a:schemeClr val="accent1"/>
              </a:solidFill>
            </a:endParaRPr>
          </a:p>
        </p:txBody>
      </p:sp>
      <p:sp>
        <p:nvSpPr>
          <p:cNvPr id="7" name="Rectangle 2"/>
          <p:cNvSpPr>
            <a:spLocks noChangeArrowheads="1"/>
          </p:cNvSpPr>
          <p:nvPr/>
        </p:nvSpPr>
        <p:spPr bwMode="auto">
          <a:xfrm>
            <a:off x="1600200" y="1428750"/>
            <a:ext cx="5943600" cy="2514600"/>
          </a:xfrm>
          <a:prstGeom prst="rect">
            <a:avLst/>
          </a:prstGeom>
          <a:solidFill>
            <a:schemeClr val="accent3">
              <a:lumMod val="20000"/>
              <a:lumOff val="80000"/>
            </a:schemeClr>
          </a:solidFill>
          <a:ln w="6350">
            <a:solidFill>
              <a:schemeClr val="tx1"/>
            </a:solidFill>
            <a:miter lim="800000"/>
            <a:headEnd/>
            <a:tailEnd/>
          </a:ln>
        </p:spPr>
        <p:txBody>
          <a:bodyPr lIns="69056" tIns="34529" rIns="69056" bIns="34529"/>
          <a:lstStyle/>
          <a:p>
            <a:pPr algn="ctr">
              <a:lnSpc>
                <a:spcPct val="90000"/>
              </a:lnSpc>
              <a:spcBef>
                <a:spcPct val="90000"/>
              </a:spcBef>
              <a:buClr>
                <a:prstClr val="black"/>
              </a:buClr>
            </a:pPr>
            <a:r>
              <a:rPr lang="en-US" altLang="en-US" sz="1350" b="1" u="sng" dirty="0">
                <a:solidFill>
                  <a:srgbClr val="5B6770"/>
                </a:solidFill>
              </a:rPr>
              <a:t>What makes an EPS Design Proposal</a:t>
            </a:r>
            <a:r>
              <a:rPr lang="en-US" altLang="en-US" sz="1350" b="1" dirty="0">
                <a:solidFill>
                  <a:srgbClr val="5B6770"/>
                </a:solidFill>
              </a:rPr>
              <a:t>? </a:t>
            </a:r>
            <a:r>
              <a:rPr lang="en-US" altLang="en-US" sz="900" b="1" i="1" dirty="0">
                <a:solidFill>
                  <a:srgbClr val="5B6770"/>
                </a:solidFill>
              </a:rPr>
              <a:t>SMOG Section 3.2.1</a:t>
            </a:r>
            <a:endParaRPr lang="en-US" altLang="en-US" sz="1350" b="1" dirty="0">
              <a:solidFill>
                <a:srgbClr val="5B6770"/>
              </a:solidFill>
            </a:endParaRPr>
          </a:p>
          <a:p>
            <a:pPr>
              <a:lnSpc>
                <a:spcPct val="90000"/>
              </a:lnSpc>
              <a:spcBef>
                <a:spcPct val="80000"/>
              </a:spcBef>
              <a:buClr>
                <a:prstClr val="black"/>
              </a:buClr>
            </a:pPr>
            <a:r>
              <a:rPr lang="en-US" altLang="en-US" sz="1350" b="1" dirty="0">
                <a:solidFill>
                  <a:srgbClr val="5B6770"/>
                </a:solidFill>
              </a:rPr>
              <a:t>1. Facility Information and Contact Information (one per netted site)</a:t>
            </a:r>
          </a:p>
          <a:p>
            <a:pPr>
              <a:lnSpc>
                <a:spcPct val="90000"/>
              </a:lnSpc>
              <a:spcBef>
                <a:spcPct val="80000"/>
              </a:spcBef>
              <a:buClr>
                <a:prstClr val="black"/>
              </a:buClr>
            </a:pPr>
            <a:r>
              <a:rPr lang="en-US" altLang="en-US" sz="1350" b="1" dirty="0">
                <a:solidFill>
                  <a:srgbClr val="5B6770"/>
                </a:solidFill>
              </a:rPr>
              <a:t>2. Metering Facility details (one per metering point)</a:t>
            </a:r>
          </a:p>
          <a:p>
            <a:pPr>
              <a:lnSpc>
                <a:spcPct val="90000"/>
              </a:lnSpc>
              <a:spcBef>
                <a:spcPct val="80000"/>
              </a:spcBef>
              <a:buClr>
                <a:prstClr val="black"/>
              </a:buClr>
            </a:pPr>
            <a:r>
              <a:rPr lang="en-US" altLang="en-US" sz="1350" b="1" dirty="0">
                <a:solidFill>
                  <a:srgbClr val="5B6770"/>
                </a:solidFill>
              </a:rPr>
              <a:t>3. Detailed One Line drawing of facilities showing metering points</a:t>
            </a:r>
          </a:p>
          <a:p>
            <a:pPr>
              <a:lnSpc>
                <a:spcPct val="90000"/>
              </a:lnSpc>
              <a:spcBef>
                <a:spcPct val="80000"/>
              </a:spcBef>
              <a:buClr>
                <a:prstClr val="black"/>
              </a:buClr>
            </a:pPr>
            <a:r>
              <a:rPr lang="en-US" altLang="en-US" sz="1350" b="1" dirty="0">
                <a:solidFill>
                  <a:srgbClr val="5B6770"/>
                </a:solidFill>
              </a:rPr>
              <a:t>4. </a:t>
            </a:r>
            <a:r>
              <a:rPr lang="en-US" sz="1350" b="1" dirty="0">
                <a:solidFill>
                  <a:schemeClr val="accent2"/>
                </a:solidFill>
              </a:rPr>
              <a:t>Auxiliary LOAD Telemetry DETAILS</a:t>
            </a:r>
            <a:endParaRPr lang="en-US" altLang="en-US" sz="1350" b="1" dirty="0">
              <a:solidFill>
                <a:schemeClr val="accent2"/>
              </a:solidFill>
            </a:endParaRPr>
          </a:p>
          <a:p>
            <a:pPr>
              <a:lnSpc>
                <a:spcPct val="90000"/>
              </a:lnSpc>
              <a:spcBef>
                <a:spcPct val="80000"/>
              </a:spcBef>
              <a:buClr>
                <a:prstClr val="black"/>
              </a:buClr>
            </a:pPr>
            <a:r>
              <a:rPr lang="en-US" altLang="en-US" sz="1350" b="1" dirty="0">
                <a:solidFill>
                  <a:srgbClr val="5B6770"/>
                </a:solidFill>
              </a:rPr>
              <a:t>5. Other Information as required</a:t>
            </a:r>
          </a:p>
          <a:p>
            <a:pPr>
              <a:lnSpc>
                <a:spcPct val="90000"/>
              </a:lnSpc>
              <a:spcBef>
                <a:spcPct val="80000"/>
              </a:spcBef>
              <a:buClr>
                <a:prstClr val="black"/>
              </a:buClr>
            </a:pPr>
            <a:r>
              <a:rPr lang="en-US" altLang="en-US" sz="1350" b="1" u="sng" dirty="0">
                <a:solidFill>
                  <a:srgbClr val="5B6770"/>
                </a:solidFill>
              </a:rPr>
              <a:t>Should be provided no less than 90 calendar days before the cutover date for new EPS meter point(s).</a:t>
            </a:r>
          </a:p>
        </p:txBody>
      </p:sp>
      <p:sp>
        <p:nvSpPr>
          <p:cNvPr id="8" name="Rectangle 3"/>
          <p:cNvSpPr>
            <a:spLocks noChangeArrowheads="1"/>
          </p:cNvSpPr>
          <p:nvPr/>
        </p:nvSpPr>
        <p:spPr bwMode="auto">
          <a:xfrm>
            <a:off x="1600200" y="3989784"/>
            <a:ext cx="5943600" cy="1543050"/>
          </a:xfrm>
          <a:prstGeom prst="rect">
            <a:avLst/>
          </a:prstGeom>
          <a:solidFill>
            <a:schemeClr val="accent4">
              <a:lumMod val="10000"/>
              <a:lumOff val="90000"/>
            </a:schemeClr>
          </a:solidFill>
          <a:ln w="6350">
            <a:solidFill>
              <a:schemeClr val="tx1"/>
            </a:solidFill>
            <a:miter lim="800000"/>
            <a:headEnd/>
            <a:tailEnd/>
          </a:ln>
        </p:spPr>
        <p:txBody>
          <a:bodyPr lIns="69056" tIns="34529" rIns="69056" bIns="34529"/>
          <a:lstStyle/>
          <a:p>
            <a:pPr marL="342900" indent="-342900" algn="ctr">
              <a:lnSpc>
                <a:spcPct val="90000"/>
              </a:lnSpc>
              <a:spcBef>
                <a:spcPct val="90000"/>
              </a:spcBef>
              <a:buClr>
                <a:prstClr val="black"/>
              </a:buClr>
            </a:pPr>
            <a:r>
              <a:rPr lang="en-US" altLang="en-US" sz="1350" b="1" u="sng" dirty="0">
                <a:solidFill>
                  <a:srgbClr val="5B6770"/>
                </a:solidFill>
              </a:rPr>
              <a:t>Why do you need to know this</a:t>
            </a:r>
            <a:r>
              <a:rPr lang="en-US" altLang="en-US" sz="1350" b="1" dirty="0">
                <a:solidFill>
                  <a:srgbClr val="5B6770"/>
                </a:solidFill>
              </a:rPr>
              <a:t>?</a:t>
            </a:r>
          </a:p>
          <a:p>
            <a:pPr marL="342900" indent="-342900">
              <a:lnSpc>
                <a:spcPct val="90000"/>
              </a:lnSpc>
              <a:spcBef>
                <a:spcPct val="90000"/>
              </a:spcBef>
              <a:buClr>
                <a:srgbClr val="5B6770"/>
              </a:buClr>
              <a:buFont typeface="+mj-lt"/>
              <a:buAutoNum type="arabicPeriod"/>
            </a:pPr>
            <a:r>
              <a:rPr lang="en-US" altLang="en-US" sz="1350" b="1" dirty="0">
                <a:solidFill>
                  <a:srgbClr val="5B6770"/>
                </a:solidFill>
              </a:rPr>
              <a:t>EPS Meter inspectors will be certifying the entire metering facility per the latest</a:t>
            </a:r>
            <a:r>
              <a:rPr lang="en-US" altLang="en-US" sz="1350" b="1" dirty="0">
                <a:solidFill>
                  <a:srgbClr val="FF0000"/>
                </a:solidFill>
              </a:rPr>
              <a:t> </a:t>
            </a:r>
            <a:r>
              <a:rPr lang="en-US" altLang="en-US" sz="1350" b="1" dirty="0">
                <a:solidFill>
                  <a:srgbClr val="5B6770"/>
                </a:solidFill>
              </a:rPr>
              <a:t>approved Design Proposal/one-line drawing(s).</a:t>
            </a:r>
          </a:p>
          <a:p>
            <a:pPr marL="342900" indent="-342900">
              <a:lnSpc>
                <a:spcPct val="90000"/>
              </a:lnSpc>
              <a:spcBef>
                <a:spcPct val="90000"/>
              </a:spcBef>
              <a:buClr>
                <a:srgbClr val="5B6770"/>
              </a:buClr>
              <a:buFontTx/>
              <a:buAutoNum type="arabicPeriod"/>
            </a:pPr>
            <a:r>
              <a:rPr lang="en-US" altLang="en-US" sz="1350" b="1" dirty="0">
                <a:solidFill>
                  <a:srgbClr val="5B6770"/>
                </a:solidFill>
              </a:rPr>
              <a:t>As such, EPS Meter Inspectors are required to review the latest approved Design Proposal/one-line drawings and certify that such proposal accurately represents the approved metering Facility.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249850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Getting Acquainted with EPS Metering Facilities</a:t>
            </a:r>
            <a:endParaRPr lang="en-US" b="1" dirty="0">
              <a:solidFill>
                <a:schemeClr val="accent1"/>
              </a:solidFill>
            </a:endParaRPr>
          </a:p>
        </p:txBody>
      </p:sp>
      <p:sp>
        <p:nvSpPr>
          <p:cNvPr id="7" name="Rectangle 3"/>
          <p:cNvSpPr>
            <a:spLocks noChangeArrowheads="1"/>
          </p:cNvSpPr>
          <p:nvPr/>
        </p:nvSpPr>
        <p:spPr bwMode="auto">
          <a:xfrm>
            <a:off x="914400" y="1295400"/>
            <a:ext cx="7086600" cy="44196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lnSpc>
                <a:spcPct val="90000"/>
              </a:lnSpc>
              <a:spcBef>
                <a:spcPct val="40000"/>
              </a:spcBef>
              <a:buClr>
                <a:schemeClr val="tx1"/>
              </a:buClr>
            </a:pPr>
            <a:r>
              <a:rPr lang="en-US" altLang="en-US" sz="2000" b="1" u="sng" dirty="0">
                <a:solidFill>
                  <a:schemeClr val="accent2"/>
                </a:solidFill>
              </a:rPr>
              <a:t>EPS Meter and Metering Facility Requirements </a:t>
            </a:r>
            <a:r>
              <a:rPr lang="en-US" altLang="en-US" sz="2000" b="1" dirty="0">
                <a:solidFill>
                  <a:schemeClr val="accent2"/>
                </a:solidFill>
              </a:rPr>
              <a:t> </a:t>
            </a:r>
          </a:p>
          <a:p>
            <a:pPr>
              <a:lnSpc>
                <a:spcPct val="90000"/>
              </a:lnSpc>
              <a:spcBef>
                <a:spcPct val="40000"/>
              </a:spcBef>
              <a:buClr>
                <a:schemeClr val="tx1"/>
              </a:buClr>
              <a:buFontTx/>
              <a:buChar char="•"/>
            </a:pPr>
            <a:r>
              <a:rPr lang="en-US" altLang="en-US" sz="2000" b="1" dirty="0">
                <a:solidFill>
                  <a:schemeClr val="accent2"/>
                </a:solidFill>
              </a:rPr>
              <a:t> Must be an Interval Data Recorder or IDR </a:t>
            </a:r>
            <a:r>
              <a:rPr lang="en-US" altLang="en-US" sz="2000" b="1" i="1" dirty="0">
                <a:solidFill>
                  <a:schemeClr val="accent2"/>
                </a:solidFill>
              </a:rPr>
              <a:t>(10.9.1)</a:t>
            </a:r>
          </a:p>
          <a:p>
            <a:pPr>
              <a:lnSpc>
                <a:spcPct val="90000"/>
              </a:lnSpc>
              <a:spcBef>
                <a:spcPct val="40000"/>
              </a:spcBef>
              <a:buClr>
                <a:schemeClr val="tx1"/>
              </a:buClr>
              <a:buFontTx/>
              <a:buChar char="•"/>
            </a:pPr>
            <a:r>
              <a:rPr lang="en-US" altLang="en-US" sz="2000" b="1" dirty="0">
                <a:solidFill>
                  <a:schemeClr val="accent2"/>
                </a:solidFill>
              </a:rPr>
              <a:t> Shall have a back-up meter of same quality </a:t>
            </a:r>
            <a:r>
              <a:rPr lang="en-US" altLang="en-US" sz="2000" b="1" i="1" dirty="0">
                <a:solidFill>
                  <a:schemeClr val="accent2"/>
                </a:solidFill>
              </a:rPr>
              <a:t>{10.2.3.1(1)(d)}</a:t>
            </a:r>
            <a:endParaRPr lang="en-US" altLang="en-US" sz="2000" b="1" dirty="0">
              <a:solidFill>
                <a:schemeClr val="accent2"/>
              </a:solidFill>
            </a:endParaRPr>
          </a:p>
          <a:p>
            <a:pPr>
              <a:lnSpc>
                <a:spcPct val="90000"/>
              </a:lnSpc>
              <a:spcBef>
                <a:spcPct val="40000"/>
              </a:spcBef>
              <a:buClr>
                <a:schemeClr val="tx1"/>
              </a:buClr>
              <a:buFontTx/>
              <a:buChar char="•"/>
            </a:pPr>
            <a:r>
              <a:rPr lang="en-US" altLang="en-US" sz="2000" b="1" dirty="0">
                <a:solidFill>
                  <a:schemeClr val="accent2"/>
                </a:solidFill>
              </a:rPr>
              <a:t> TDSP shall provide ERCOT-approved metering communication equipment and connection </a:t>
            </a:r>
            <a:r>
              <a:rPr lang="en-US" altLang="en-US" sz="2000" b="1" i="1" dirty="0">
                <a:solidFill>
                  <a:schemeClr val="accent2"/>
                </a:solidFill>
              </a:rPr>
              <a:t>{10.2.3.1(1)(e) &amp; 10.3.2(1)}</a:t>
            </a:r>
            <a:endParaRPr lang="en-US" altLang="en-US" sz="2000" b="1" dirty="0">
              <a:solidFill>
                <a:schemeClr val="accent2"/>
              </a:solidFill>
            </a:endParaRPr>
          </a:p>
          <a:p>
            <a:pPr>
              <a:lnSpc>
                <a:spcPct val="90000"/>
              </a:lnSpc>
              <a:spcBef>
                <a:spcPct val="40000"/>
              </a:spcBef>
              <a:buClr>
                <a:schemeClr val="tx1"/>
              </a:buClr>
              <a:buFontTx/>
              <a:buChar char="•"/>
            </a:pPr>
            <a:r>
              <a:rPr lang="en-US" altLang="en-US" sz="2000" b="1" dirty="0">
                <a:solidFill>
                  <a:schemeClr val="accent2"/>
                </a:solidFill>
              </a:rPr>
              <a:t> EPS metering facility site shall be certified by TDSP EPS Meter</a:t>
            </a:r>
            <a:r>
              <a:rPr lang="en-US" altLang="en-US" sz="2000" b="1" dirty="0">
                <a:solidFill>
                  <a:srgbClr val="FF0000"/>
                </a:solidFill>
              </a:rPr>
              <a:t> </a:t>
            </a:r>
            <a:r>
              <a:rPr lang="en-US" altLang="en-US" sz="2000" b="1" dirty="0">
                <a:solidFill>
                  <a:schemeClr val="accent2"/>
                </a:solidFill>
              </a:rPr>
              <a:t>Inspector </a:t>
            </a:r>
            <a:r>
              <a:rPr lang="en-US" altLang="en-US" sz="2000" b="1" i="1" dirty="0">
                <a:solidFill>
                  <a:schemeClr val="accent2"/>
                </a:solidFill>
              </a:rPr>
              <a:t>{10.2.3.1(1)(b) &amp; 10.4.3}</a:t>
            </a:r>
            <a:endParaRPr lang="en-US" altLang="en-US" sz="2000" b="1" dirty="0">
              <a:solidFill>
                <a:schemeClr val="accent2"/>
              </a:solidFill>
            </a:endParaRPr>
          </a:p>
          <a:p>
            <a:pPr>
              <a:lnSpc>
                <a:spcPct val="90000"/>
              </a:lnSpc>
              <a:spcBef>
                <a:spcPct val="40000"/>
              </a:spcBef>
              <a:buClr>
                <a:schemeClr val="tx1"/>
              </a:buClr>
              <a:buFontTx/>
              <a:buChar char="•"/>
            </a:pPr>
            <a:r>
              <a:rPr lang="en-US" altLang="en-US" sz="2000" b="1" dirty="0">
                <a:solidFill>
                  <a:schemeClr val="accent2"/>
                </a:solidFill>
              </a:rPr>
              <a:t> ERCOT site certification documentation shall be reviewed by ERCOT within 45 days of receipt. Any issues with the submitted documents will be communicated to the TDSP </a:t>
            </a:r>
            <a:r>
              <a:rPr lang="en-US" altLang="en-US" sz="2000" b="1" i="1" dirty="0">
                <a:solidFill>
                  <a:schemeClr val="accent2"/>
                </a:solidFill>
              </a:rPr>
              <a:t>{10.4.3.1}</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1997862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Back-Up Metering Requirements</a:t>
            </a:r>
            <a:endParaRPr lang="en-US" b="1" dirty="0">
              <a:solidFill>
                <a:schemeClr val="accent1"/>
              </a:solidFill>
            </a:endParaRPr>
          </a:p>
        </p:txBody>
      </p:sp>
      <p:sp>
        <p:nvSpPr>
          <p:cNvPr id="7" name="Rectangle 3"/>
          <p:cNvSpPr>
            <a:spLocks noChangeArrowheads="1"/>
          </p:cNvSpPr>
          <p:nvPr/>
        </p:nvSpPr>
        <p:spPr bwMode="auto">
          <a:xfrm>
            <a:off x="4953000" y="2133600"/>
            <a:ext cx="3733800" cy="2438400"/>
          </a:xfrm>
          <a:prstGeom prst="rect">
            <a:avLst/>
          </a:prstGeom>
          <a:solidFill>
            <a:schemeClr val="accent1">
              <a:lumMod val="20000"/>
              <a:lumOff val="80000"/>
            </a:schemeClr>
          </a:solidFill>
          <a:ln w="3175">
            <a:solidFill>
              <a:schemeClr val="tx1"/>
            </a:solidFill>
            <a:miter lim="800000"/>
            <a:headEnd/>
            <a:tailEnd/>
          </a:ln>
        </p:spPr>
        <p:txBody>
          <a:bodyPr lIns="92075" tIns="46038" rIns="92075" bIns="46038"/>
          <a:lstStyle/>
          <a:p>
            <a:pPr algn="ctr">
              <a:lnSpc>
                <a:spcPct val="90000"/>
              </a:lnSpc>
              <a:spcBef>
                <a:spcPct val="90000"/>
              </a:spcBef>
              <a:buClr>
                <a:schemeClr val="tx1"/>
              </a:buClr>
            </a:pPr>
            <a:r>
              <a:rPr lang="en-US" altLang="en-US" b="1" u="sng" dirty="0">
                <a:solidFill>
                  <a:schemeClr val="accent5"/>
                </a:solidFill>
              </a:rPr>
              <a:t>Where</a:t>
            </a:r>
            <a:r>
              <a:rPr lang="en-US" altLang="en-US" b="1" dirty="0">
                <a:solidFill>
                  <a:schemeClr val="accent5"/>
                </a:solidFill>
              </a:rPr>
              <a:t>?</a:t>
            </a:r>
          </a:p>
          <a:p>
            <a:pPr>
              <a:lnSpc>
                <a:spcPct val="90000"/>
              </a:lnSpc>
              <a:spcBef>
                <a:spcPct val="90000"/>
              </a:spcBef>
              <a:buClr>
                <a:schemeClr val="tx1"/>
              </a:buClr>
              <a:buFontTx/>
              <a:buChar char="•"/>
            </a:pPr>
            <a:r>
              <a:rPr lang="en-US" altLang="en-US" b="1" dirty="0">
                <a:solidFill>
                  <a:schemeClr val="accent2"/>
                </a:solidFill>
              </a:rPr>
              <a:t> Any Generation Resource</a:t>
            </a:r>
          </a:p>
          <a:p>
            <a:pPr>
              <a:lnSpc>
                <a:spcPct val="90000"/>
              </a:lnSpc>
              <a:spcBef>
                <a:spcPct val="90000"/>
              </a:spcBef>
              <a:buClr>
                <a:schemeClr val="tx1"/>
              </a:buClr>
              <a:buFontTx/>
              <a:buChar char="•"/>
            </a:pPr>
            <a:r>
              <a:rPr lang="en-US" altLang="en-US" b="1" dirty="0">
                <a:solidFill>
                  <a:schemeClr val="accent2"/>
                </a:solidFill>
              </a:rPr>
              <a:t> Auxiliary Netting</a:t>
            </a:r>
          </a:p>
          <a:p>
            <a:pPr>
              <a:lnSpc>
                <a:spcPct val="90000"/>
              </a:lnSpc>
              <a:spcBef>
                <a:spcPct val="90000"/>
              </a:spcBef>
              <a:buClr>
                <a:schemeClr val="tx1"/>
              </a:buClr>
              <a:buFontTx/>
              <a:buChar char="•"/>
            </a:pPr>
            <a:r>
              <a:rPr lang="en-US" altLang="en-US" b="1" dirty="0">
                <a:solidFill>
                  <a:schemeClr val="accent2"/>
                </a:solidFill>
              </a:rPr>
              <a:t> Bi-directional Metering Points</a:t>
            </a:r>
          </a:p>
          <a:p>
            <a:pPr algn="ctr">
              <a:lnSpc>
                <a:spcPct val="90000"/>
              </a:lnSpc>
              <a:spcBef>
                <a:spcPct val="90000"/>
              </a:spcBef>
              <a:buClr>
                <a:schemeClr val="tx1"/>
              </a:buClr>
            </a:pPr>
            <a:r>
              <a:rPr lang="en-US" altLang="en-US" sz="1200" b="1" dirty="0">
                <a:solidFill>
                  <a:schemeClr val="accent2"/>
                </a:solidFill>
              </a:rPr>
              <a:t>Protocols 10.2.3.1(1)(d)</a:t>
            </a:r>
          </a:p>
        </p:txBody>
      </p:sp>
      <p:sp>
        <p:nvSpPr>
          <p:cNvPr id="8" name="Rectangle 4"/>
          <p:cNvSpPr>
            <a:spLocks noChangeArrowheads="1"/>
          </p:cNvSpPr>
          <p:nvPr/>
        </p:nvSpPr>
        <p:spPr bwMode="auto">
          <a:xfrm>
            <a:off x="533400" y="1371600"/>
            <a:ext cx="3733800" cy="4038600"/>
          </a:xfrm>
          <a:prstGeom prst="rect">
            <a:avLst/>
          </a:prstGeom>
          <a:solidFill>
            <a:schemeClr val="accent3">
              <a:lumMod val="20000"/>
              <a:lumOff val="80000"/>
            </a:schemeClr>
          </a:solidFill>
          <a:ln w="3175">
            <a:solidFill>
              <a:schemeClr val="tx1"/>
            </a:solidFill>
            <a:miter lim="800000"/>
            <a:headEnd/>
            <a:tailEnd/>
          </a:ln>
        </p:spPr>
        <p:txBody>
          <a:bodyPr lIns="92075" tIns="46038" rIns="92075" bIns="46038"/>
          <a:lstStyle/>
          <a:p>
            <a:pPr algn="ctr">
              <a:lnSpc>
                <a:spcPct val="150000"/>
              </a:lnSpc>
              <a:spcBef>
                <a:spcPct val="50000"/>
              </a:spcBef>
              <a:buClr>
                <a:schemeClr val="tx1"/>
              </a:buClr>
            </a:pPr>
            <a:r>
              <a:rPr lang="en-US" altLang="en-US" b="1" u="sng" dirty="0">
                <a:solidFill>
                  <a:schemeClr val="accent5"/>
                </a:solidFill>
              </a:rPr>
              <a:t>What is it</a:t>
            </a:r>
            <a:r>
              <a:rPr lang="en-US" altLang="en-US" b="1" dirty="0">
                <a:solidFill>
                  <a:schemeClr val="accent5"/>
                </a:solidFill>
              </a:rPr>
              <a:t>?</a:t>
            </a:r>
          </a:p>
          <a:p>
            <a:pPr>
              <a:lnSpc>
                <a:spcPct val="150000"/>
              </a:lnSpc>
              <a:spcBef>
                <a:spcPct val="50000"/>
              </a:spcBef>
              <a:buClr>
                <a:schemeClr val="tx1"/>
              </a:buClr>
            </a:pPr>
            <a:r>
              <a:rPr lang="en-US" altLang="en-US" b="1" dirty="0">
                <a:solidFill>
                  <a:schemeClr val="accent2"/>
                </a:solidFill>
              </a:rPr>
              <a:t>Redundant revenue quality EPS Meter connected at the same metering point as the primary EPS Meter and meeting the requirements defined in the Settlement Metering Operating Guide.</a:t>
            </a:r>
          </a:p>
          <a:p>
            <a:pPr algn="ctr">
              <a:lnSpc>
                <a:spcPct val="90000"/>
              </a:lnSpc>
              <a:spcBef>
                <a:spcPct val="90000"/>
              </a:spcBef>
              <a:buClr>
                <a:schemeClr val="tx1"/>
              </a:buClr>
            </a:pPr>
            <a:r>
              <a:rPr lang="en-US" altLang="en-US" sz="1200" b="1" dirty="0">
                <a:solidFill>
                  <a:schemeClr val="accent2"/>
                </a:solidFill>
              </a:rPr>
              <a:t>Protocols 10.2.3.1(1)(d)</a:t>
            </a:r>
            <a:endParaRPr lang="en-US" altLang="en-US" b="1"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112854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Detailed Metering Information Package</a:t>
            </a:r>
            <a:endParaRPr lang="en-US" b="1" dirty="0">
              <a:solidFill>
                <a:schemeClr val="accent1"/>
              </a:solidFill>
            </a:endParaRPr>
          </a:p>
        </p:txBody>
      </p:sp>
      <p:sp>
        <p:nvSpPr>
          <p:cNvPr id="7" name="Rectangle 2"/>
          <p:cNvSpPr>
            <a:spLocks noChangeArrowheads="1"/>
          </p:cNvSpPr>
          <p:nvPr/>
        </p:nvSpPr>
        <p:spPr bwMode="auto">
          <a:xfrm>
            <a:off x="685800" y="1066800"/>
            <a:ext cx="7772400" cy="45720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endParaRPr lang="en-US" altLang="en-US" b="1" dirty="0">
              <a:solidFill>
                <a:schemeClr val="hlink"/>
              </a:solidFill>
            </a:endParaRPr>
          </a:p>
          <a:p>
            <a:pPr>
              <a:lnSpc>
                <a:spcPct val="90000"/>
              </a:lnSpc>
              <a:spcBef>
                <a:spcPct val="90000"/>
              </a:spcBef>
              <a:buClr>
                <a:schemeClr val="tx1"/>
              </a:buClr>
            </a:pPr>
            <a:r>
              <a:rPr lang="en-US" altLang="en-US" b="1" dirty="0">
                <a:solidFill>
                  <a:schemeClr val="accent2"/>
                </a:solidFill>
              </a:rPr>
              <a:t>Should be provided to ERCOT no less than 14 calendar days before the requested “cutover” date. </a:t>
            </a:r>
            <a:r>
              <a:rPr lang="en-US" altLang="en-US" sz="1200" b="1" i="1" dirty="0">
                <a:solidFill>
                  <a:schemeClr val="accent2"/>
                </a:solidFill>
              </a:rPr>
              <a:t>SMOG Section 3.2.4</a:t>
            </a:r>
            <a:r>
              <a:rPr lang="en-US" altLang="en-US" sz="1200" b="1" i="1" dirty="0"/>
              <a:t>			</a:t>
            </a:r>
          </a:p>
          <a:p>
            <a:pPr lvl="2">
              <a:lnSpc>
                <a:spcPct val="90000"/>
              </a:lnSpc>
              <a:spcBef>
                <a:spcPct val="90000"/>
              </a:spcBef>
              <a:buClr>
                <a:schemeClr val="tx1"/>
              </a:buClr>
              <a:buFontTx/>
              <a:buChar char="•"/>
            </a:pPr>
            <a:r>
              <a:rPr lang="en-US" altLang="en-US" b="1" dirty="0">
                <a:solidFill>
                  <a:schemeClr val="accent5"/>
                </a:solidFill>
              </a:rPr>
              <a:t>TDSP cutover form</a:t>
            </a:r>
          </a:p>
          <a:p>
            <a:pPr>
              <a:lnSpc>
                <a:spcPct val="90000"/>
              </a:lnSpc>
              <a:spcBef>
                <a:spcPct val="90000"/>
              </a:spcBef>
              <a:buClr>
                <a:schemeClr val="tx1"/>
              </a:buClr>
            </a:pPr>
            <a:r>
              <a:rPr lang="en-US" altLang="en-US" b="1" dirty="0">
                <a:solidFill>
                  <a:schemeClr val="accent2"/>
                </a:solidFill>
              </a:rPr>
              <a:t>Should be provided to ERCOT no less than 7 calendar days before the TDSP certification of the facility; for both the primary and back-up metering.  </a:t>
            </a:r>
            <a:r>
              <a:rPr lang="en-US" altLang="en-US" sz="1200" b="1" i="1" dirty="0">
                <a:solidFill>
                  <a:schemeClr val="accent2"/>
                </a:solidFill>
              </a:rPr>
              <a:t>SMOG Section 3.2.2</a:t>
            </a:r>
          </a:p>
          <a:p>
            <a:pPr lvl="2">
              <a:lnSpc>
                <a:spcPct val="90000"/>
              </a:lnSpc>
              <a:spcBef>
                <a:spcPct val="90000"/>
              </a:spcBef>
              <a:buClr>
                <a:schemeClr val="tx1"/>
              </a:buClr>
              <a:buFontTx/>
              <a:buChar char="•"/>
            </a:pPr>
            <a:r>
              <a:rPr lang="en-US" altLang="en-US" b="1" dirty="0">
                <a:solidFill>
                  <a:schemeClr val="accent5"/>
                </a:solidFill>
              </a:rPr>
              <a:t>MDAS configuration form  </a:t>
            </a:r>
          </a:p>
          <a:p>
            <a:pPr lvl="2">
              <a:lnSpc>
                <a:spcPct val="90000"/>
              </a:lnSpc>
              <a:spcBef>
                <a:spcPct val="90000"/>
              </a:spcBef>
              <a:buClr>
                <a:schemeClr val="tx1"/>
              </a:buClr>
              <a:buFontTx/>
              <a:buChar char="•"/>
            </a:pPr>
            <a:r>
              <a:rPr lang="en-US" altLang="en-US" b="1" dirty="0">
                <a:solidFill>
                  <a:schemeClr val="accent5"/>
                </a:solidFill>
              </a:rPr>
              <a:t>Other information as required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1932367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TDSP Meter Inspector &amp; EPS Metering</a:t>
            </a:r>
          </a:p>
        </p:txBody>
      </p:sp>
      <p:sp>
        <p:nvSpPr>
          <p:cNvPr id="7" name="Rectangle 3"/>
          <p:cNvSpPr>
            <a:spLocks noChangeArrowheads="1"/>
          </p:cNvSpPr>
          <p:nvPr/>
        </p:nvSpPr>
        <p:spPr bwMode="auto">
          <a:xfrm>
            <a:off x="381000" y="914400"/>
            <a:ext cx="8610600" cy="5181600"/>
          </a:xfrm>
          <a:prstGeom prst="rect">
            <a:avLst/>
          </a:prstGeom>
          <a:solidFill>
            <a:schemeClr val="accent3">
              <a:lumMod val="20000"/>
              <a:lumOff val="80000"/>
            </a:schemeClr>
          </a:solidFill>
          <a:ln w="9525">
            <a:noFill/>
            <a:miter lim="800000"/>
            <a:headEnd/>
            <a:tailEnd/>
          </a:ln>
        </p:spPr>
        <p:txBody>
          <a:bodyPr lIns="92075" tIns="46038" rIns="92075" bIns="46038"/>
          <a:lstStyle/>
          <a:p>
            <a:pPr marL="457200" indent="-457200">
              <a:lnSpc>
                <a:spcPct val="90000"/>
              </a:lnSpc>
              <a:spcBef>
                <a:spcPct val="70000"/>
              </a:spcBef>
              <a:buClr>
                <a:schemeClr val="tx1"/>
              </a:buClr>
            </a:pPr>
            <a:r>
              <a:rPr lang="en-US" altLang="en-US" sz="2000" b="1" u="sng" dirty="0">
                <a:solidFill>
                  <a:schemeClr val="accent2"/>
                </a:solidFill>
              </a:rPr>
              <a:t>Some of the activities EPS TDSP Meter Inspectors perform</a:t>
            </a:r>
            <a:r>
              <a:rPr lang="en-US" altLang="en-US" sz="2000" b="1" dirty="0">
                <a:solidFill>
                  <a:schemeClr val="accent2"/>
                </a:solidFill>
              </a:rPr>
              <a:t>:</a:t>
            </a:r>
          </a:p>
          <a:p>
            <a:pPr marL="457200" indent="-457200">
              <a:lnSpc>
                <a:spcPct val="90000"/>
              </a:lnSpc>
              <a:spcBef>
                <a:spcPct val="70000"/>
              </a:spcBef>
              <a:buClr>
                <a:schemeClr val="tx2"/>
              </a:buClr>
              <a:buFontTx/>
              <a:buAutoNum type="arabicPeriod"/>
            </a:pPr>
            <a:r>
              <a:rPr lang="en-US" altLang="en-US" sz="2000" b="1" dirty="0">
                <a:solidFill>
                  <a:schemeClr val="accent2"/>
                </a:solidFill>
              </a:rPr>
              <a:t>Certify that the EPS meter site conforms to Protocols and SMOG.  </a:t>
            </a:r>
          </a:p>
          <a:p>
            <a:pPr marL="457200" indent="-457200">
              <a:lnSpc>
                <a:spcPct val="90000"/>
              </a:lnSpc>
              <a:spcBef>
                <a:spcPct val="70000"/>
              </a:spcBef>
              <a:buClr>
                <a:schemeClr val="tx2"/>
              </a:buClr>
              <a:buFontTx/>
              <a:buAutoNum type="arabicPeriod"/>
            </a:pPr>
            <a:r>
              <a:rPr lang="en-US" altLang="en-US" sz="2000" b="1" dirty="0">
                <a:solidFill>
                  <a:schemeClr val="accent2"/>
                </a:solidFill>
              </a:rPr>
              <a:t>Certify that the site adheres to approved design proposal and detailed one-line “as built”.</a:t>
            </a:r>
          </a:p>
          <a:p>
            <a:pPr marL="457200" indent="-457200">
              <a:lnSpc>
                <a:spcPct val="90000"/>
              </a:lnSpc>
              <a:spcBef>
                <a:spcPct val="70000"/>
              </a:spcBef>
              <a:buClr>
                <a:schemeClr val="tx2"/>
              </a:buClr>
              <a:buFontTx/>
              <a:buAutoNum type="arabicPeriod"/>
            </a:pPr>
            <a:r>
              <a:rPr lang="en-US" altLang="en-US" sz="2000" b="1" dirty="0">
                <a:solidFill>
                  <a:schemeClr val="accent2"/>
                </a:solidFill>
              </a:rPr>
              <a:t>Initial or sign and date drawings used during the  metering facility site certification.</a:t>
            </a:r>
          </a:p>
          <a:p>
            <a:pPr marL="457200" indent="-457200">
              <a:lnSpc>
                <a:spcPct val="90000"/>
              </a:lnSpc>
              <a:spcBef>
                <a:spcPct val="70000"/>
              </a:spcBef>
              <a:buClr>
                <a:schemeClr val="tx2"/>
              </a:buClr>
              <a:buFontTx/>
              <a:buAutoNum type="arabicPeriod"/>
            </a:pPr>
            <a:r>
              <a:rPr lang="en-US" altLang="en-US" sz="2000" b="1" dirty="0">
                <a:solidFill>
                  <a:schemeClr val="accent2"/>
                </a:solidFill>
              </a:rPr>
              <a:t>Ensure EPS metering site certification documentations are complete.</a:t>
            </a:r>
          </a:p>
          <a:p>
            <a:pPr marL="457200" indent="-457200">
              <a:lnSpc>
                <a:spcPct val="90000"/>
              </a:lnSpc>
              <a:spcBef>
                <a:spcPct val="70000"/>
              </a:spcBef>
              <a:buClr>
                <a:schemeClr val="tx2"/>
              </a:buClr>
              <a:buFontTx/>
              <a:buAutoNum type="arabicPeriod"/>
            </a:pPr>
            <a:r>
              <a:rPr lang="en-US" altLang="en-US" sz="2000" b="1" dirty="0">
                <a:solidFill>
                  <a:schemeClr val="accent2"/>
                </a:solidFill>
              </a:rPr>
              <a:t>Facilitate establishing successful communications  between ERCOT and EPS Meters. </a:t>
            </a:r>
          </a:p>
          <a:p>
            <a:pPr marL="457200" indent="-457200">
              <a:lnSpc>
                <a:spcPct val="90000"/>
              </a:lnSpc>
              <a:spcBef>
                <a:spcPct val="70000"/>
              </a:spcBef>
              <a:buClr>
                <a:schemeClr val="tx2"/>
              </a:buClr>
              <a:buFontTx/>
              <a:buAutoNum type="arabicPeriod"/>
            </a:pPr>
            <a:r>
              <a:rPr lang="en-US" altLang="en-US" sz="2000" b="1" dirty="0">
                <a:solidFill>
                  <a:schemeClr val="accent2"/>
                </a:solidFill>
              </a:rPr>
              <a:t>Ensure access notifications have been submitted before accessing EPS Metering Facilities. </a:t>
            </a:r>
          </a:p>
          <a:p>
            <a:pPr marL="457200" indent="-457200">
              <a:lnSpc>
                <a:spcPct val="90000"/>
              </a:lnSpc>
              <a:spcBef>
                <a:spcPct val="70000"/>
              </a:spcBef>
              <a:buClr>
                <a:schemeClr val="tx2"/>
              </a:buClr>
              <a:buFontTx/>
              <a:buAutoNum type="arabicPeriod"/>
            </a:pPr>
            <a:r>
              <a:rPr lang="en-US" altLang="en-US" sz="2000" b="1" dirty="0">
                <a:solidFill>
                  <a:schemeClr val="accent2"/>
                </a:solidFill>
              </a:rPr>
              <a:t>Call into ERCOT MDAS when accessing an EPS metering point.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Tree>
    <p:extLst>
      <p:ext uri="{BB962C8B-B14F-4D97-AF65-F5344CB8AC3E}">
        <p14:creationId xmlns:p14="http://schemas.microsoft.com/office/powerpoint/2010/main" val="3299283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TDSP Meter Inspector Certification of EPS Metering Facilities</a:t>
            </a:r>
          </a:p>
        </p:txBody>
      </p:sp>
      <p:sp>
        <p:nvSpPr>
          <p:cNvPr id="3" name="Content Placeholder 2"/>
          <p:cNvSpPr>
            <a:spLocks noGrp="1"/>
          </p:cNvSpPr>
          <p:nvPr>
            <p:ph idx="1"/>
          </p:nvPr>
        </p:nvSpPr>
        <p:spPr>
          <a:solidFill>
            <a:schemeClr val="accent3">
              <a:lumMod val="20000"/>
              <a:lumOff val="80000"/>
            </a:schemeClr>
          </a:solidFill>
        </p:spPr>
        <p:txBody>
          <a:bodyPr/>
          <a:lstStyle/>
          <a:p>
            <a:pPr marL="0" indent="0">
              <a:buNone/>
            </a:pPr>
            <a:r>
              <a:rPr lang="en-US" sz="2000" b="1" u="sng" dirty="0">
                <a:solidFill>
                  <a:schemeClr val="accent2"/>
                </a:solidFill>
              </a:rPr>
              <a:t>Minimum documentation necessary during certification of EPS Metering Facility:</a:t>
            </a:r>
            <a:br>
              <a:rPr lang="en-US" sz="2000" b="1" u="sng" dirty="0">
                <a:solidFill>
                  <a:schemeClr val="accent2"/>
                </a:solidFill>
              </a:rPr>
            </a:br>
            <a:endParaRPr lang="en-US" sz="2000" b="1" u="sng" dirty="0">
              <a:solidFill>
                <a:schemeClr val="accent2"/>
              </a:solidFill>
            </a:endParaRPr>
          </a:p>
          <a:p>
            <a:pPr marL="457200" indent="-457200">
              <a:buAutoNum type="arabicPeriod"/>
            </a:pPr>
            <a:r>
              <a:rPr lang="en-US" sz="2000" b="1" dirty="0">
                <a:solidFill>
                  <a:schemeClr val="accent2"/>
                </a:solidFill>
              </a:rPr>
              <a:t>Copy of most recent Nodal</a:t>
            </a:r>
            <a:r>
              <a:rPr lang="en-US" sz="2000" b="1" dirty="0">
                <a:solidFill>
                  <a:srgbClr val="FF0000"/>
                </a:solidFill>
              </a:rPr>
              <a:t> </a:t>
            </a:r>
            <a:r>
              <a:rPr lang="en-US" sz="2000" b="1" dirty="0">
                <a:solidFill>
                  <a:schemeClr val="accent2"/>
                </a:solidFill>
              </a:rPr>
              <a:t>Protocols Section 10 and SMOG</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Copy of approved Design Proposal</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Copy of approved detailed one-line drawing</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Copy of three-line drawings</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Data for verification of instrument transformer </a:t>
            </a:r>
          </a:p>
          <a:p>
            <a:pPr marL="0" indent="0">
              <a:buNone/>
            </a:pPr>
            <a:endParaRPr lang="en-US" sz="2000" b="1" u="sng"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111425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3069BCC-FE10-4898-9CF4-9F45652FB540}" type="slidenum">
              <a:rPr lang="en-US" altLang="en-US" smtClean="0"/>
              <a:pPr/>
              <a:t>2</a:t>
            </a:fld>
            <a:endParaRPr lang="en-US" altLang="en-US" dirty="0"/>
          </a:p>
        </p:txBody>
      </p:sp>
      <p:sp>
        <p:nvSpPr>
          <p:cNvPr id="5" name="Rectangle 2"/>
          <p:cNvSpPr txBox="1">
            <a:spLocks noChangeArrowheads="1"/>
          </p:cNvSpPr>
          <p:nvPr/>
        </p:nvSpPr>
        <p:spPr bwMode="auto">
          <a:xfrm>
            <a:off x="609600" y="5334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342900" marR="0" lvl="0" indent="-342900" algn="l" defTabSz="914400" rtl="0" eaLnBrk="0" fontAlgn="base" latinLnBrk="0" hangingPunct="0">
              <a:lnSpc>
                <a:spcPct val="90000"/>
              </a:lnSpc>
              <a:spcBef>
                <a:spcPct val="20000"/>
              </a:spcBef>
              <a:spcAft>
                <a:spcPct val="0"/>
              </a:spcAft>
              <a:buClrTx/>
              <a:buSzTx/>
              <a:buFontTx/>
              <a:buChar char="•"/>
              <a:tabLst/>
              <a:defRPr/>
            </a:pPr>
            <a:endParaRPr kumimoji="0" lang="en-US" altLang="en-US" sz="1800" b="1" i="0" u="none" strike="noStrike" kern="0" cap="none" spc="0" normalizeH="0" baseline="0" noProof="0" dirty="0">
              <a:ln>
                <a:noFill/>
              </a:ln>
              <a:solidFill>
                <a:srgbClr val="000000"/>
              </a:solidFill>
              <a:effectLst/>
              <a:uLnTx/>
              <a:uFillTx/>
              <a:latin typeface="Arial"/>
              <a:ea typeface="+mn-ea"/>
              <a:cs typeface="+mn-cs"/>
            </a:endParaRPr>
          </a:p>
          <a:p>
            <a:pPr lvl="0">
              <a:lnSpc>
                <a:spcPct val="90000"/>
              </a:lnSpc>
              <a:defRPr/>
            </a:pPr>
            <a:r>
              <a:rPr kumimoji="0" lang="en-US" altLang="en-US" sz="2000" b="1" i="0" u="none" strike="noStrike" kern="0" cap="none" spc="0" normalizeH="0" baseline="0" noProof="0" dirty="0">
                <a:ln>
                  <a:noFill/>
                </a:ln>
                <a:solidFill>
                  <a:srgbClr val="000000"/>
                </a:solidFill>
                <a:effectLst/>
                <a:uLnTx/>
                <a:uFillTx/>
                <a:latin typeface="Arial"/>
                <a:ea typeface="+mn-ea"/>
                <a:cs typeface="+mn-cs"/>
              </a:rPr>
              <a:t>Legal Disclaimers and Admonitions </a:t>
            </a: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r>
              <a:rPr kumimoji="0" lang="en-US" altLang="en-US" sz="2000" b="1" i="0" u="sng" strike="noStrike" kern="0" cap="none" spc="0" normalizeH="0" baseline="0" noProof="0" dirty="0">
                <a:ln>
                  <a:noFill/>
                </a:ln>
                <a:solidFill>
                  <a:srgbClr val="000000"/>
                </a:solidFill>
                <a:effectLst/>
                <a:uLnTx/>
                <a:uFillTx/>
                <a:latin typeface="Arial"/>
                <a:ea typeface="+mn-ea"/>
                <a:cs typeface="+mn-cs"/>
              </a:rPr>
              <a:t>Protocol Disclaimer</a:t>
            </a: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br>
              <a:rPr kumimoji="0" lang="en-US" altLang="en-US" sz="1600" b="1" i="0" u="none" strike="noStrike" kern="0" cap="none" spc="0" normalizeH="0" baseline="0" noProof="0" dirty="0">
                <a:ln>
                  <a:noFill/>
                </a:ln>
                <a:solidFill>
                  <a:srgbClr val="000000"/>
                </a:solidFill>
                <a:effectLst/>
                <a:uLnTx/>
                <a:uFillTx/>
                <a:latin typeface="Arial"/>
                <a:ea typeface="+mn-ea"/>
                <a:cs typeface="+mn-cs"/>
              </a:rPr>
            </a:br>
            <a:r>
              <a:rPr kumimoji="0" lang="en-US" altLang="en-US" sz="2000" b="0" i="0" u="none" strike="noStrike" kern="0" cap="none" spc="0" normalizeH="0" baseline="0" noProof="0" dirty="0">
                <a:ln>
                  <a:noFill/>
                </a:ln>
                <a:solidFill>
                  <a:srgbClr val="000000"/>
                </a:solidFill>
                <a:effectLst/>
                <a:uLnTx/>
                <a:uFillTx/>
                <a:latin typeface="Arial"/>
                <a:ea typeface="+mn-ea"/>
                <a:cs typeface="+mn-cs"/>
              </a:rPr>
              <a:t>This presentation provides a general overview of the Texas Wholesale Market and is not intended to be a substitute for the ERCOT Nodal Protocols and Settlement Metering Operating Guide </a:t>
            </a:r>
            <a:r>
              <a:rPr kumimoji="0" lang="en-US" altLang="en-US" sz="2000" b="0" i="0" u="none" strike="noStrike" kern="0" cap="none" spc="0" normalizeH="0" baseline="0" noProof="0" dirty="0">
                <a:ln>
                  <a:noFill/>
                </a:ln>
                <a:effectLst/>
                <a:uLnTx/>
                <a:uFillTx/>
                <a:latin typeface="Arial"/>
                <a:ea typeface="+mn-ea"/>
                <a:cs typeface="+mn-cs"/>
              </a:rPr>
              <a:t>(</a:t>
            </a:r>
            <a:r>
              <a:rPr kumimoji="0" lang="en-US" altLang="en-US" sz="2000" b="0" i="0" u="none" strike="noStrike" kern="0" cap="none" spc="0" normalizeH="0" baseline="0" noProof="0" dirty="0">
                <a:ln>
                  <a:noFill/>
                </a:ln>
                <a:solidFill>
                  <a:srgbClr val="000000"/>
                </a:solidFill>
                <a:effectLst/>
                <a:uLnTx/>
                <a:uFillTx/>
                <a:latin typeface="Arial"/>
                <a:ea typeface="+mn-ea"/>
                <a:cs typeface="+mn-cs"/>
              </a:rPr>
              <a:t>or SMOG</a:t>
            </a:r>
            <a:r>
              <a:rPr kumimoji="0" lang="en-US" altLang="en-US" sz="2000" b="0" i="0" u="none" kern="0" cap="none" spc="0" normalizeH="0" baseline="0" noProof="0" dirty="0">
                <a:ln>
                  <a:noFill/>
                </a:ln>
                <a:effectLst/>
                <a:uLnTx/>
                <a:uFillTx/>
                <a:latin typeface="Arial"/>
                <a:ea typeface="+mn-ea"/>
                <a:cs typeface="+mn-cs"/>
              </a:rPr>
              <a:t>)</a:t>
            </a:r>
            <a:r>
              <a:rPr kumimoji="0" lang="en-US" altLang="en-US" sz="2000" b="0" i="0" u="none" strike="noStrike" kern="0" cap="none" spc="0" normalizeH="0" baseline="0" noProof="0" dirty="0">
                <a:ln>
                  <a:noFill/>
                </a:ln>
                <a:solidFill>
                  <a:srgbClr val="000000"/>
                </a:solidFill>
                <a:effectLst/>
                <a:uLnTx/>
                <a:uFillTx/>
                <a:latin typeface="Arial"/>
                <a:ea typeface="+mn-ea"/>
                <a:cs typeface="+mn-cs"/>
              </a:rPr>
              <a:t>, as amended from time to time. If any conflict exists between this presentation and the (most current) ERCOT Nodal Protocols and SMOG, the ERCOT Nodal Protocols and SMOG shall control </a:t>
            </a:r>
            <a:r>
              <a:rPr kumimoji="0" lang="en-US" altLang="en-US" sz="2000" b="0" i="0" u="none" strike="noStrike" kern="0" cap="none" spc="0" normalizeH="0" baseline="0" noProof="0" dirty="0">
                <a:ln>
                  <a:noFill/>
                </a:ln>
                <a:effectLst/>
                <a:uLnTx/>
                <a:uFillTx/>
                <a:latin typeface="Arial"/>
                <a:ea typeface="+mn-ea"/>
                <a:cs typeface="+mn-cs"/>
              </a:rPr>
              <a:t>in</a:t>
            </a:r>
            <a:r>
              <a:rPr kumimoji="0" lang="en-US" altLang="en-US" sz="2000" b="0" i="0" u="none" strike="noStrike" kern="0" cap="none" spc="0" normalizeH="0" baseline="0" noProof="0" dirty="0">
                <a:ln>
                  <a:noFill/>
                </a:ln>
                <a:solidFill>
                  <a:srgbClr val="FF0000"/>
                </a:solidFill>
                <a:effectLst/>
                <a:uLnTx/>
                <a:uFillTx/>
                <a:latin typeface="Arial"/>
                <a:ea typeface="+mn-ea"/>
                <a:cs typeface="+mn-cs"/>
              </a:rPr>
              <a:t> </a:t>
            </a:r>
            <a:r>
              <a:rPr kumimoji="0" lang="en-US" altLang="en-US" sz="2000" b="0" i="0" u="none" strike="noStrike" kern="0" cap="none" spc="0" normalizeH="0" baseline="0" noProof="0" dirty="0">
                <a:ln>
                  <a:noFill/>
                </a:ln>
                <a:solidFill>
                  <a:srgbClr val="000000"/>
                </a:solidFill>
                <a:effectLst/>
                <a:uLnTx/>
                <a:uFillTx/>
                <a:latin typeface="Arial"/>
                <a:ea typeface="+mn-ea"/>
                <a:cs typeface="+mn-cs"/>
              </a:rPr>
              <a:t>all aspects.</a:t>
            </a:r>
          </a:p>
          <a:p>
            <a:pPr marL="0" lvl="0" indent="0">
              <a:lnSpc>
                <a:spcPct val="90000"/>
              </a:lnSpc>
              <a:buNone/>
              <a:defRPr/>
            </a:pP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r>
              <a:rPr kumimoji="0" lang="en-US" altLang="en-US" sz="2000" b="1" i="0" u="none" strike="noStrike" kern="0" cap="none" spc="0" normalizeH="0" baseline="0" noProof="0" dirty="0">
                <a:ln>
                  <a:noFill/>
                </a:ln>
                <a:solidFill>
                  <a:srgbClr val="000000"/>
                </a:solidFill>
                <a:effectLst/>
                <a:uLnTx/>
                <a:uFillTx/>
                <a:latin typeface="Arial"/>
                <a:ea typeface="+mn-ea"/>
                <a:cs typeface="+mn-cs"/>
              </a:rPr>
              <a:t>	</a:t>
            </a:r>
            <a:r>
              <a:rPr lang="en-US" altLang="en-US" sz="1200" b="0" kern="0" dirty="0">
                <a:solidFill>
                  <a:srgbClr val="000000"/>
                </a:solidFill>
              </a:rPr>
              <a:t>This presentation was prepared using the </a:t>
            </a:r>
            <a:r>
              <a:rPr lang="en-US" altLang="en-US" sz="1200" b="0" kern="0" dirty="0"/>
              <a:t>Nodal</a:t>
            </a:r>
            <a:r>
              <a:rPr lang="en-US" altLang="en-US" sz="1200" b="0" kern="0" dirty="0">
                <a:solidFill>
                  <a:srgbClr val="000000"/>
                </a:solidFill>
              </a:rPr>
              <a:t> Protocol</a:t>
            </a:r>
            <a:r>
              <a:rPr lang="en-US" altLang="en-US" sz="1200" b="0" kern="0" dirty="0"/>
              <a:t>s</a:t>
            </a:r>
            <a:r>
              <a:rPr lang="en-US" altLang="en-US" sz="1200" b="0" kern="0" dirty="0">
                <a:solidFill>
                  <a:srgbClr val="000000"/>
                </a:solidFill>
              </a:rPr>
              <a:t> and SMOG with effective dates:</a:t>
            </a:r>
          </a:p>
          <a:p>
            <a:pPr marL="1428750" lvl="3" indent="-171450">
              <a:lnSpc>
                <a:spcPct val="90000"/>
              </a:lnSpc>
              <a:buFont typeface="Arial" panose="020B0604020202020204" pitchFamily="34" charset="0"/>
              <a:buChar char="•"/>
              <a:defRPr/>
            </a:pPr>
            <a:r>
              <a:rPr lang="en-US" altLang="en-US" sz="1000" kern="0" dirty="0">
                <a:solidFill>
                  <a:srgbClr val="000000"/>
                </a:solidFill>
              </a:rPr>
              <a:t>SMOG – 01</a:t>
            </a:r>
            <a:r>
              <a:rPr lang="en-US" altLang="en-US" sz="1000" kern="0" dirty="0"/>
              <a:t>-01-2024</a:t>
            </a:r>
          </a:p>
          <a:p>
            <a:pPr marL="1428750" lvl="3" indent="-171450">
              <a:lnSpc>
                <a:spcPct val="90000"/>
              </a:lnSpc>
              <a:buFont typeface="Arial" panose="020B0604020202020204" pitchFamily="34" charset="0"/>
              <a:buChar char="•"/>
              <a:defRPr/>
            </a:pPr>
            <a:r>
              <a:rPr lang="en-US" altLang="en-US" sz="1000" kern="0" dirty="0">
                <a:solidFill>
                  <a:srgbClr val="000000"/>
                </a:solidFill>
              </a:rPr>
              <a:t>Section 10 – </a:t>
            </a:r>
            <a:r>
              <a:rPr lang="en-US" altLang="en-US" sz="1000" kern="0" dirty="0"/>
              <a:t>03-01-2024</a:t>
            </a:r>
          </a:p>
          <a:p>
            <a:pPr marL="0" marR="0" lvl="0" indent="0" algn="l" defTabSz="914400" rtl="0" eaLnBrk="0" fontAlgn="base" latinLnBrk="0" hangingPunct="0">
              <a:lnSpc>
                <a:spcPct val="90000"/>
              </a:lnSpc>
              <a:spcBef>
                <a:spcPct val="20000"/>
              </a:spcBef>
              <a:spcAft>
                <a:spcPct val="0"/>
              </a:spcAft>
              <a:buClrTx/>
              <a:buSzTx/>
              <a:buNone/>
              <a:tabLst/>
              <a:defRPr/>
            </a:pPr>
            <a:endParaRPr kumimoji="0" lang="en-US" altLang="en-US" sz="2000" b="1"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Arial"/>
                <a:ea typeface="+mn-ea"/>
                <a:cs typeface="+mn-cs"/>
              </a:rPr>
              <a:t>For more information, please visit:</a:t>
            </a:r>
          </a:p>
          <a:p>
            <a:pPr marL="0" marR="0" lvl="0" indent="0" algn="l" defTabSz="914400" rtl="0" eaLnBrk="0" fontAlgn="base" latinLnBrk="0" hangingPunct="0">
              <a:lnSpc>
                <a:spcPct val="90000"/>
              </a:lnSpc>
              <a:spcBef>
                <a:spcPct val="20000"/>
              </a:spcBef>
              <a:spcAft>
                <a:spcPct val="0"/>
              </a:spcAft>
              <a:buClrTx/>
              <a:buSzTx/>
              <a:buNone/>
              <a:tabLst/>
              <a:defRPr/>
            </a:pPr>
            <a:r>
              <a:rPr kumimoji="0" lang="en-US" altLang="en-US" sz="2000" b="0" i="0" u="none" strike="noStrike" kern="0" cap="none" spc="0" normalizeH="0" baseline="0" noProof="0" dirty="0">
                <a:ln>
                  <a:noFill/>
                </a:ln>
                <a:solidFill>
                  <a:srgbClr val="000000"/>
                </a:solidFill>
                <a:effectLst/>
                <a:uLnTx/>
                <a:uFillTx/>
                <a:latin typeface="Arial"/>
                <a:hlinkClick r:id="rId3"/>
              </a:rPr>
              <a:t>http://www.ercot.com/mktrules/nprotocols/current</a:t>
            </a:r>
            <a:endParaRPr kumimoji="0" lang="en-US" altLang="en-US" sz="2000" b="0" i="0" u="none" strike="noStrike" kern="0" cap="none" spc="0" normalizeH="0" baseline="0" noProof="0" dirty="0">
              <a:ln>
                <a:noFill/>
              </a:ln>
              <a:solidFill>
                <a:srgbClr val="000000"/>
              </a:solidFill>
              <a:effectLst/>
              <a:uLnTx/>
              <a:uFillTx/>
              <a:latin typeface="Arial"/>
            </a:endParaRPr>
          </a:p>
          <a:p>
            <a:pPr marL="0" lvl="0" indent="0">
              <a:lnSpc>
                <a:spcPct val="90000"/>
              </a:lnSpc>
              <a:buNone/>
              <a:defRPr/>
            </a:pPr>
            <a:r>
              <a:rPr lang="en-US" altLang="en-US" b="0" kern="0" dirty="0">
                <a:solidFill>
                  <a:srgbClr val="000000"/>
                </a:solidFill>
                <a:hlinkClick r:id="rId4"/>
              </a:rPr>
              <a:t>http://www.ercot.com/mktrules/guides/settlement/library</a:t>
            </a:r>
            <a:endParaRPr lang="en-US" altLang="en-US" b="0" kern="0" dirty="0">
              <a:solidFill>
                <a:srgbClr val="000000"/>
              </a:solidFill>
            </a:endParaRPr>
          </a:p>
          <a:p>
            <a:pPr marL="0" lvl="0" indent="0">
              <a:lnSpc>
                <a:spcPct val="90000"/>
              </a:lnSpc>
              <a:buNone/>
              <a:defRPr/>
            </a:pPr>
            <a:endParaRPr kumimoji="0" lang="en-US" altLang="en-US" sz="20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90000"/>
              </a:lnSpc>
              <a:spcBef>
                <a:spcPct val="20000"/>
              </a:spcBef>
              <a:spcAft>
                <a:spcPct val="0"/>
              </a:spcAft>
              <a:buClrTx/>
              <a:buSzTx/>
              <a:buNone/>
              <a:tabLst/>
              <a:defRPr/>
            </a:pPr>
            <a:endParaRPr lang="en-US" altLang="en-US" kern="0" dirty="0">
              <a:solidFill>
                <a:srgbClr val="000000"/>
              </a:solidFill>
              <a:latin typeface="Arial"/>
            </a:endParaRPr>
          </a:p>
          <a:p>
            <a:pPr algn="ctr">
              <a:lnSpc>
                <a:spcPct val="90000"/>
              </a:lnSpc>
              <a:defRPr/>
            </a:pPr>
            <a:endParaRPr kumimoji="0" lang="en-US" altLang="en-US" sz="11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794826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EPS Approval Request Package</a:t>
            </a:r>
            <a:endParaRPr lang="en-US" b="1" dirty="0">
              <a:solidFill>
                <a:schemeClr val="accent1"/>
              </a:solidFill>
            </a:endParaRPr>
          </a:p>
        </p:txBody>
      </p:sp>
      <p:sp>
        <p:nvSpPr>
          <p:cNvPr id="7" name="Rectangle 2"/>
          <p:cNvSpPr>
            <a:spLocks noChangeArrowheads="1"/>
          </p:cNvSpPr>
          <p:nvPr/>
        </p:nvSpPr>
        <p:spPr bwMode="auto">
          <a:xfrm>
            <a:off x="723900" y="838042"/>
            <a:ext cx="7772400" cy="5410358"/>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endParaRPr lang="en-US" altLang="en-US" sz="1400" b="1" dirty="0">
              <a:solidFill>
                <a:schemeClr val="tx2"/>
              </a:solidFill>
            </a:endParaRPr>
          </a:p>
          <a:p>
            <a:pPr>
              <a:lnSpc>
                <a:spcPct val="90000"/>
              </a:lnSpc>
              <a:spcBef>
                <a:spcPct val="90000"/>
              </a:spcBef>
              <a:buClr>
                <a:schemeClr val="tx1"/>
              </a:buClr>
            </a:pPr>
            <a:r>
              <a:rPr lang="en-US" altLang="en-US" sz="1200" b="1" dirty="0">
                <a:solidFill>
                  <a:schemeClr val="tx2"/>
                </a:solidFill>
              </a:rPr>
              <a:t>The TDSP will submit to ERCOT the following data for each EPS Meter Site within 60 Calendar Days after the site has been certified: </a:t>
            </a:r>
            <a:r>
              <a:rPr lang="en-US" altLang="en-US" sz="1200" b="1" i="1" dirty="0">
                <a:solidFill>
                  <a:schemeClr val="tx2"/>
                </a:solidFill>
              </a:rPr>
              <a:t>       Protocols 10.4 &amp; SMOG 3.2.3</a:t>
            </a:r>
            <a:endParaRPr lang="en-US" altLang="en-US" sz="1200" b="1" dirty="0">
              <a:solidFill>
                <a:schemeClr val="tx2"/>
              </a:solidFill>
            </a:endParaRPr>
          </a:p>
          <a:p>
            <a:pPr lvl="2">
              <a:lnSpc>
                <a:spcPct val="90000"/>
              </a:lnSpc>
              <a:spcBef>
                <a:spcPct val="90000"/>
              </a:spcBef>
              <a:buClr>
                <a:schemeClr val="tx1"/>
              </a:buClr>
              <a:buFont typeface="Wingdings" pitchFamily="2" charset="2"/>
              <a:buChar char="ü"/>
            </a:pPr>
            <a:r>
              <a:rPr lang="en-US" altLang="en-US" sz="1200" b="1" dirty="0">
                <a:solidFill>
                  <a:schemeClr val="tx2"/>
                </a:solidFill>
              </a:rPr>
              <a:t> Site Certification Form</a:t>
            </a:r>
          </a:p>
          <a:p>
            <a:pPr lvl="2">
              <a:lnSpc>
                <a:spcPct val="90000"/>
              </a:lnSpc>
              <a:spcBef>
                <a:spcPct val="90000"/>
              </a:spcBef>
              <a:buClr>
                <a:schemeClr val="tx1"/>
              </a:buClr>
              <a:buFont typeface="Wingdings" pitchFamily="2" charset="2"/>
              <a:buChar char="ü"/>
            </a:pPr>
            <a:r>
              <a:rPr lang="en-US" altLang="en-US" sz="1200" b="1" dirty="0">
                <a:solidFill>
                  <a:schemeClr val="tx2"/>
                </a:solidFill>
              </a:rPr>
              <a:t> EPS Meter Test Report and a copy of meter program file</a:t>
            </a:r>
          </a:p>
          <a:p>
            <a:pPr lvl="2">
              <a:lnSpc>
                <a:spcPct val="90000"/>
              </a:lnSpc>
              <a:spcBef>
                <a:spcPct val="90000"/>
              </a:spcBef>
              <a:buClr>
                <a:schemeClr val="tx1"/>
              </a:buClr>
              <a:buFont typeface="Wingdings" pitchFamily="2" charset="2"/>
              <a:buChar char="ü"/>
            </a:pPr>
            <a:r>
              <a:rPr lang="en-US" altLang="en-US" sz="1200" b="1" dirty="0">
                <a:solidFill>
                  <a:schemeClr val="tx2"/>
                </a:solidFill>
              </a:rPr>
              <a:t> Certification of instrument transformers by the TDSP along with pictures of the nameplates </a:t>
            </a:r>
            <a:r>
              <a:rPr lang="en-US" altLang="en-US" sz="1200" b="1" dirty="0">
                <a:solidFill>
                  <a:schemeClr val="accent2"/>
                </a:solidFill>
              </a:rPr>
              <a:t>with readable data.</a:t>
            </a:r>
          </a:p>
          <a:p>
            <a:pPr marL="1657350" lvl="3" indent="-285750">
              <a:lnSpc>
                <a:spcPct val="90000"/>
              </a:lnSpc>
              <a:spcBef>
                <a:spcPct val="90000"/>
              </a:spcBef>
              <a:buClr>
                <a:schemeClr val="tx1"/>
              </a:buClr>
              <a:buFont typeface="Arial" panose="020B0604020202020204" pitchFamily="34" charset="0"/>
              <a:buChar char="•"/>
            </a:pPr>
            <a:r>
              <a:rPr lang="en-US" sz="1200" dirty="0">
                <a:solidFill>
                  <a:schemeClr val="accent2"/>
                </a:solidFill>
              </a:rPr>
              <a:t>If the instrument transformers are located in an apparatus and nameplate photos cannot be provided, a statement bearing the seal of a professional engineer registered in the State of Texas must be submitted instead of the nameplate photos. </a:t>
            </a:r>
          </a:p>
          <a:p>
            <a:pPr lvl="2">
              <a:lnSpc>
                <a:spcPct val="90000"/>
              </a:lnSpc>
              <a:spcBef>
                <a:spcPct val="90000"/>
              </a:spcBef>
              <a:buClr>
                <a:schemeClr val="tx1"/>
              </a:buClr>
              <a:buFont typeface="Wingdings" pitchFamily="2" charset="2"/>
              <a:buChar char="ü"/>
            </a:pPr>
            <a:r>
              <a:rPr lang="en-US" altLang="en-US" sz="1200" b="1" dirty="0">
                <a:solidFill>
                  <a:schemeClr val="tx2"/>
                </a:solidFill>
              </a:rPr>
              <a:t> Redlined or final as-built detailed one-line or three-line drawing detailing the metering circuit. (signed or initialed and dated by an approved TDSP EPS Meter Inspector)</a:t>
            </a:r>
          </a:p>
          <a:p>
            <a:pPr marL="1543050" lvl="3" indent="-171450">
              <a:lnSpc>
                <a:spcPct val="90000"/>
              </a:lnSpc>
              <a:spcBef>
                <a:spcPct val="90000"/>
              </a:spcBef>
              <a:buClr>
                <a:schemeClr val="tx1"/>
              </a:buClr>
              <a:buFont typeface="Arial" panose="020B0604020202020204" pitchFamily="34" charset="0"/>
              <a:buChar char="•"/>
            </a:pPr>
            <a:r>
              <a:rPr lang="en-US" sz="1200" dirty="0">
                <a:solidFill>
                  <a:schemeClr val="accent2"/>
                </a:solidFill>
              </a:rPr>
              <a:t>If a redlined version is supplied, the final as built drawings shall be submitted within 45 days of the submittal of the Site Approval Request Package. SMOG3.2.3(h)</a:t>
            </a:r>
          </a:p>
          <a:p>
            <a:pPr marL="1085850" lvl="2" indent="-171450">
              <a:lnSpc>
                <a:spcPct val="90000"/>
              </a:lnSpc>
              <a:spcBef>
                <a:spcPct val="90000"/>
              </a:spcBef>
              <a:buClr>
                <a:schemeClr val="tx1"/>
              </a:buClr>
              <a:buFont typeface="Wingdings" panose="05000000000000000000" pitchFamily="2" charset="2"/>
              <a:buChar char="ü"/>
            </a:pPr>
            <a:r>
              <a:rPr lang="en-US" sz="1200" b="1" dirty="0">
                <a:solidFill>
                  <a:schemeClr val="accent2"/>
                </a:solidFill>
              </a:rPr>
              <a:t>Resource Entity Auxiliary Load Calculation Attestation Form (Section 11, Appendix D, Resource Entity Attestation for Calculation and Telemetry of Energy Storage Resource (ESR) Auxiliary Load Values), if applicable (</a:t>
            </a:r>
            <a:r>
              <a:rPr lang="en-US" sz="1200" dirty="0">
                <a:solidFill>
                  <a:schemeClr val="accent2"/>
                </a:solidFill>
              </a:rPr>
              <a:t>SMOG3.2.3(j))</a:t>
            </a:r>
            <a:endParaRPr lang="en-US" sz="1200" b="1" dirty="0">
              <a:solidFill>
                <a:schemeClr val="accent2"/>
              </a:solidFill>
            </a:endParaRPr>
          </a:p>
          <a:p>
            <a:pPr lvl="2">
              <a:lnSpc>
                <a:spcPct val="90000"/>
              </a:lnSpc>
              <a:spcBef>
                <a:spcPct val="90000"/>
              </a:spcBef>
              <a:buClr>
                <a:schemeClr val="tx1"/>
              </a:buClr>
              <a:buFont typeface="Wingdings" pitchFamily="2" charset="2"/>
              <a:buChar char="ü"/>
            </a:pPr>
            <a:r>
              <a:rPr lang="en-US" altLang="en-US" sz="1200" b="1" dirty="0">
                <a:solidFill>
                  <a:schemeClr val="tx2"/>
                </a:solidFill>
              </a:rPr>
              <a:t>Other information as required ( Pulse and Meter multiplier sheet, TLC worksheet etc.)</a:t>
            </a:r>
          </a:p>
          <a:p>
            <a:pPr lvl="1">
              <a:lnSpc>
                <a:spcPct val="90000"/>
              </a:lnSpc>
              <a:spcBef>
                <a:spcPct val="90000"/>
              </a:spcBef>
              <a:buClr>
                <a:schemeClr val="tx1"/>
              </a:buClr>
              <a:buFont typeface="Wingdings" pitchFamily="2" charset="2"/>
              <a:buNone/>
            </a:pPr>
            <a:r>
              <a:rPr lang="en-US" altLang="en-US" sz="1200" b="1" dirty="0">
                <a:solidFill>
                  <a:schemeClr val="tx2"/>
                </a:solidFill>
              </a:rPr>
              <a:t>Note: If the date of the form proceeds the date of the Inspectors approval, the form is not valid.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dirty="0"/>
          </a:p>
        </p:txBody>
      </p:sp>
    </p:spTree>
    <p:extLst>
      <p:ext uri="{BB962C8B-B14F-4D97-AF65-F5344CB8AC3E}">
        <p14:creationId xmlns:p14="http://schemas.microsoft.com/office/powerpoint/2010/main" val="3921094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EPS Facility Approval Process</a:t>
            </a:r>
            <a:endParaRPr lang="en-US" b="1" dirty="0">
              <a:solidFill>
                <a:schemeClr val="accent1"/>
              </a:solidFill>
            </a:endParaRPr>
          </a:p>
        </p:txBody>
      </p:sp>
      <p:sp>
        <p:nvSpPr>
          <p:cNvPr id="7" name="Rectangle 2"/>
          <p:cNvSpPr>
            <a:spLocks noChangeArrowheads="1"/>
          </p:cNvSpPr>
          <p:nvPr/>
        </p:nvSpPr>
        <p:spPr bwMode="auto">
          <a:xfrm>
            <a:off x="762000" y="914400"/>
            <a:ext cx="7772400" cy="5181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sz="1600" b="1" dirty="0">
                <a:solidFill>
                  <a:schemeClr val="tx2"/>
                </a:solidFill>
              </a:rPr>
              <a:t>ERCOT  shall review the site certification documentation within 45 days of receipt. If all data is complete, ERCOT shall:</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Notify the TDSP of the approval of the metering Facility (10.4.3.1(2))</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Return a copy of the schematic drawings and the ERCOT site certification form stamped by ERCOT as approved.  ERCOT shall retain a copy of these documents (10.4.3.1(2)) </a:t>
            </a:r>
          </a:p>
          <a:p>
            <a:pPr>
              <a:lnSpc>
                <a:spcPct val="90000"/>
              </a:lnSpc>
              <a:spcBef>
                <a:spcPct val="90000"/>
              </a:spcBef>
              <a:buClr>
                <a:schemeClr val="tx1"/>
              </a:buClr>
            </a:pPr>
            <a:r>
              <a:rPr lang="en-US" altLang="en-US" sz="1600" b="1" dirty="0">
                <a:solidFill>
                  <a:schemeClr val="tx2"/>
                </a:solidFill>
              </a:rPr>
              <a:t>If ERCOT finds that this data is incomplete or demonstrates that the EPS metering Facilities fail to meet the standards, ERCOT shall promptly</a:t>
            </a:r>
            <a:r>
              <a:rPr lang="en-US" altLang="en-US" sz="1600" b="1" dirty="0">
                <a:solidFill>
                  <a:schemeClr val="accent2"/>
                </a:solidFill>
              </a:rPr>
              <a:t> provide </a:t>
            </a:r>
            <a:r>
              <a:rPr lang="en-US" altLang="en-US" sz="1600" b="1" dirty="0">
                <a:solidFill>
                  <a:schemeClr val="tx2"/>
                </a:solidFill>
              </a:rPr>
              <a:t>written or electronic notice of the deficiencies to the TDP or DSP. (10.4.3.1(1))</a:t>
            </a:r>
          </a:p>
          <a:p>
            <a:pPr>
              <a:lnSpc>
                <a:spcPct val="90000"/>
              </a:lnSpc>
              <a:spcBef>
                <a:spcPct val="90000"/>
              </a:spcBef>
              <a:buClr>
                <a:schemeClr val="tx1"/>
              </a:buClr>
            </a:pPr>
            <a:r>
              <a:rPr lang="en-US" altLang="en-US" sz="1600" b="1" dirty="0">
                <a:solidFill>
                  <a:schemeClr val="tx2"/>
                </a:solidFill>
              </a:rPr>
              <a:t>ERCOT :</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May elect to issue a provisional approval regarding those metering Facilities (10.4.3.2)</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Shall post any provisional approvals on the MIS Public Area on a quarterly basis (10.4.3.2)</a:t>
            </a:r>
          </a:p>
          <a:p>
            <a:pPr marL="285750" indent="-285750">
              <a:lnSpc>
                <a:spcPct val="90000"/>
              </a:lnSpc>
              <a:spcBef>
                <a:spcPct val="90000"/>
              </a:spcBef>
              <a:buClr>
                <a:schemeClr val="tx1"/>
              </a:buClr>
              <a:buFont typeface="Arial" panose="020B0604020202020204" pitchFamily="34" charset="0"/>
              <a:buChar char="•"/>
            </a:pPr>
            <a:r>
              <a:rPr lang="en-US" altLang="en-US" sz="1600" b="1" i="1" dirty="0">
                <a:solidFill>
                  <a:schemeClr val="tx2"/>
                </a:solidFill>
              </a:rPr>
              <a:t>Note: Provisional status cannot be maintained indefinitely</a:t>
            </a:r>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dirty="0"/>
          </a:p>
        </p:txBody>
      </p:sp>
    </p:spTree>
    <p:extLst>
      <p:ext uri="{BB962C8B-B14F-4D97-AF65-F5344CB8AC3E}">
        <p14:creationId xmlns:p14="http://schemas.microsoft.com/office/powerpoint/2010/main" val="1274529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Certification by TDSP Meter Inspector </a:t>
            </a:r>
            <a:endParaRPr lang="en-US" b="1" dirty="0">
              <a:solidFill>
                <a:schemeClr val="accent1"/>
              </a:solidFill>
            </a:endParaRPr>
          </a:p>
        </p:txBody>
      </p:sp>
      <p:sp>
        <p:nvSpPr>
          <p:cNvPr id="7" name="Rectangle 2"/>
          <p:cNvSpPr>
            <a:spLocks noChangeArrowheads="1"/>
          </p:cNvSpPr>
          <p:nvPr/>
        </p:nvSpPr>
        <p:spPr bwMode="auto">
          <a:xfrm>
            <a:off x="381000" y="990599"/>
            <a:ext cx="8534400" cy="4953001"/>
          </a:xfrm>
          <a:prstGeom prst="rect">
            <a:avLst/>
          </a:prstGeom>
          <a:solidFill>
            <a:schemeClr val="accent3">
              <a:lumMod val="20000"/>
              <a:lumOff val="80000"/>
            </a:schemeClr>
          </a:solidFill>
          <a:ln w="9525">
            <a:noFill/>
            <a:miter lim="800000"/>
            <a:headEnd/>
            <a:tailEnd/>
          </a:ln>
        </p:spPr>
        <p:txBody>
          <a:bodyPr lIns="92075" tIns="46038" rIns="92075" bIns="46038"/>
          <a:lstStyle/>
          <a:p>
            <a:pPr marL="457200" indent="-457200">
              <a:lnSpc>
                <a:spcPct val="90000"/>
              </a:lnSpc>
              <a:spcBef>
                <a:spcPct val="90000"/>
              </a:spcBef>
              <a:buClr>
                <a:schemeClr val="tx1"/>
              </a:buClr>
            </a:pPr>
            <a:r>
              <a:rPr lang="en-US" altLang="en-US" sz="1600" b="1" u="sng" dirty="0">
                <a:solidFill>
                  <a:schemeClr val="tx2"/>
                </a:solidFill>
              </a:rPr>
              <a:t>Some of the activities a EPS TDSP Meter Inspector will need to perform</a:t>
            </a:r>
            <a:r>
              <a:rPr lang="en-US" altLang="en-US" sz="1600" b="1" dirty="0">
                <a:solidFill>
                  <a:schemeClr val="tx2"/>
                </a:solidFill>
              </a:rPr>
              <a:t>:</a:t>
            </a:r>
          </a:p>
          <a:p>
            <a:pPr marL="457200" indent="-457200">
              <a:lnSpc>
                <a:spcPct val="90000"/>
              </a:lnSpc>
              <a:spcBef>
                <a:spcPct val="90000"/>
              </a:spcBef>
              <a:buClr>
                <a:schemeClr val="tx2"/>
              </a:buClr>
              <a:buFontTx/>
              <a:buAutoNum type="arabicPeriod"/>
            </a:pPr>
            <a:r>
              <a:rPr lang="en-US" altLang="en-US" sz="1600" b="1" dirty="0">
                <a:solidFill>
                  <a:schemeClr val="tx2"/>
                </a:solidFill>
              </a:rPr>
              <a:t>EPS Site </a:t>
            </a:r>
            <a:r>
              <a:rPr lang="en-US" altLang="en-US" sz="1600" b="1" dirty="0">
                <a:solidFill>
                  <a:schemeClr val="accent2"/>
                </a:solidFill>
              </a:rPr>
              <a:t>comply with Nodal</a:t>
            </a:r>
            <a:r>
              <a:rPr lang="en-US" altLang="en-US" sz="1600" b="1" dirty="0">
                <a:solidFill>
                  <a:srgbClr val="FF0000"/>
                </a:solidFill>
              </a:rPr>
              <a:t> </a:t>
            </a:r>
            <a:r>
              <a:rPr lang="en-US" altLang="en-US" sz="1600" b="1" dirty="0">
                <a:solidFill>
                  <a:schemeClr val="tx2"/>
                </a:solidFill>
              </a:rPr>
              <a:t>Protocols and SMOG - other than approved exemptions. </a:t>
            </a:r>
          </a:p>
          <a:p>
            <a:pPr marL="1371600" lvl="2" indent="-457200">
              <a:lnSpc>
                <a:spcPct val="90000"/>
              </a:lnSpc>
              <a:spcBef>
                <a:spcPct val="90000"/>
              </a:spcBef>
              <a:buClr>
                <a:schemeClr val="tx1"/>
              </a:buClr>
              <a:buFontTx/>
              <a:buChar char="•"/>
            </a:pPr>
            <a:r>
              <a:rPr lang="en-US" altLang="en-US" sz="1600" b="1" dirty="0">
                <a:solidFill>
                  <a:schemeClr val="tx2"/>
                </a:solidFill>
              </a:rPr>
              <a:t>At the time of installation </a:t>
            </a:r>
            <a:r>
              <a:rPr lang="en-US" altLang="en-US" sz="1600" b="1" i="1" dirty="0">
                <a:solidFill>
                  <a:schemeClr val="tx2"/>
                </a:solidFill>
              </a:rPr>
              <a:t>(10.9.1(1))</a:t>
            </a:r>
            <a:r>
              <a:rPr lang="en-US" altLang="en-US" sz="1600" b="1" dirty="0">
                <a:solidFill>
                  <a:schemeClr val="tx2"/>
                </a:solidFill>
              </a:rPr>
              <a:t> and thereafter </a:t>
            </a:r>
            <a:r>
              <a:rPr lang="en-US" altLang="en-US" sz="1600" b="1" i="1" dirty="0">
                <a:solidFill>
                  <a:schemeClr val="tx2"/>
                </a:solidFill>
              </a:rPr>
              <a:t>(10.4.3.3)</a:t>
            </a:r>
          </a:p>
          <a:p>
            <a:pPr marL="457200" indent="-457200">
              <a:lnSpc>
                <a:spcPct val="90000"/>
              </a:lnSpc>
              <a:spcBef>
                <a:spcPct val="90000"/>
              </a:spcBef>
              <a:buClr>
                <a:schemeClr val="tx2"/>
              </a:buClr>
              <a:buFontTx/>
              <a:buAutoNum type="arabicPeriod"/>
            </a:pPr>
            <a:r>
              <a:rPr lang="en-US" altLang="en-US" sz="1600" b="1" dirty="0">
                <a:solidFill>
                  <a:schemeClr val="tx2"/>
                </a:solidFill>
              </a:rPr>
              <a:t>Site adheres to approved design proposal and detailed one-line “as built”.</a:t>
            </a:r>
          </a:p>
          <a:p>
            <a:pPr marL="1371600" lvl="2" indent="-457200">
              <a:lnSpc>
                <a:spcPct val="90000"/>
              </a:lnSpc>
              <a:spcBef>
                <a:spcPct val="50000"/>
              </a:spcBef>
              <a:buClr>
                <a:schemeClr val="tx1"/>
              </a:buClr>
              <a:buFontTx/>
              <a:buChar char="•"/>
            </a:pPr>
            <a:r>
              <a:rPr lang="en-US" altLang="en-US" sz="1600" b="1" dirty="0">
                <a:solidFill>
                  <a:schemeClr val="tx2"/>
                </a:solidFill>
              </a:rPr>
              <a:t>Drawings accurately represent the site </a:t>
            </a:r>
            <a:r>
              <a:rPr lang="en-US" altLang="en-US" sz="1600" b="1" i="1" dirty="0">
                <a:solidFill>
                  <a:schemeClr val="tx2"/>
                </a:solidFill>
              </a:rPr>
              <a:t>(10.4.3(2))</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Gen. Netting meets the common switchyard definition </a:t>
            </a:r>
            <a:r>
              <a:rPr lang="en-US" altLang="en-US" sz="1600" b="1" i="1" dirty="0">
                <a:solidFill>
                  <a:schemeClr val="tx2"/>
                </a:solidFill>
              </a:rPr>
              <a:t>(10.3.2.3(2))</a:t>
            </a:r>
            <a:endParaRPr lang="en-US" altLang="en-US" sz="1600" b="1" dirty="0">
              <a:solidFill>
                <a:schemeClr val="tx2"/>
              </a:solidFill>
            </a:endParaRPr>
          </a:p>
          <a:p>
            <a:pPr marL="457200" indent="-457200">
              <a:lnSpc>
                <a:spcPct val="90000"/>
              </a:lnSpc>
              <a:spcBef>
                <a:spcPct val="90000"/>
              </a:spcBef>
              <a:buClr>
                <a:schemeClr val="tx2"/>
              </a:buClr>
              <a:buFontTx/>
              <a:buAutoNum type="arabicPeriod"/>
            </a:pPr>
            <a:r>
              <a:rPr lang="en-US" altLang="en-US" sz="1600" b="1" dirty="0">
                <a:solidFill>
                  <a:schemeClr val="tx2"/>
                </a:solidFill>
              </a:rPr>
              <a:t>Documentation is complete :</a:t>
            </a:r>
          </a:p>
          <a:p>
            <a:pPr marL="1371600" lvl="2" indent="-457200">
              <a:lnSpc>
                <a:spcPct val="90000"/>
              </a:lnSpc>
              <a:spcBef>
                <a:spcPct val="50000"/>
              </a:spcBef>
              <a:buClr>
                <a:schemeClr val="tx1"/>
              </a:buClr>
              <a:buFontTx/>
              <a:buChar char="•"/>
            </a:pPr>
            <a:r>
              <a:rPr lang="en-US" altLang="en-US" sz="1600" b="1" dirty="0">
                <a:solidFill>
                  <a:schemeClr val="tx2"/>
                </a:solidFill>
              </a:rPr>
              <a:t>Documentation of any discrepancies for Items 1 and 2 </a:t>
            </a:r>
            <a:r>
              <a:rPr lang="en-US" altLang="en-US" sz="1600" b="1" i="1" dirty="0">
                <a:solidFill>
                  <a:schemeClr val="tx2"/>
                </a:solidFill>
              </a:rPr>
              <a:t>(10.4.3(2))</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Site Certification Form </a:t>
            </a:r>
            <a:r>
              <a:rPr lang="en-US" altLang="en-US" sz="1600" b="1" i="1" dirty="0">
                <a:solidFill>
                  <a:schemeClr val="tx2"/>
                </a:solidFill>
              </a:rPr>
              <a:t>(10.4.3(1))</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EPS Meter Test Report </a:t>
            </a:r>
            <a:r>
              <a:rPr lang="en-US" altLang="en-US" sz="1600" b="1" i="1" dirty="0">
                <a:solidFill>
                  <a:schemeClr val="tx2"/>
                </a:solidFill>
              </a:rPr>
              <a:t>{SMOG Section 1.8 (c)} </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Certification of EPS instrument transformers </a:t>
            </a:r>
            <a:r>
              <a:rPr lang="en-US" altLang="en-US" sz="1600" b="1" i="1" dirty="0">
                <a:solidFill>
                  <a:schemeClr val="tx2"/>
                </a:solidFill>
              </a:rPr>
              <a:t>{SMOG Section 3.2.3 (g)}</a:t>
            </a:r>
          </a:p>
          <a:p>
            <a:pPr marL="1371600" lvl="2" indent="-457200">
              <a:lnSpc>
                <a:spcPct val="90000"/>
              </a:lnSpc>
              <a:spcBef>
                <a:spcPct val="50000"/>
              </a:spcBef>
              <a:buClr>
                <a:schemeClr val="tx1"/>
              </a:buClr>
              <a:buFontTx/>
              <a:buChar char="•"/>
            </a:pPr>
            <a:r>
              <a:rPr lang="en-US" altLang="en-US" sz="1600" b="1" dirty="0">
                <a:solidFill>
                  <a:schemeClr val="tx2"/>
                </a:solidFill>
              </a:rPr>
              <a:t>Other Documents (Pulse and Meter Multiplier sheets, TLC worksheet, meter program file etc.) </a:t>
            </a:r>
            <a:r>
              <a:rPr lang="en-US" altLang="en-US" sz="1600" b="1" i="1" dirty="0">
                <a:solidFill>
                  <a:schemeClr val="tx2"/>
                </a:solidFill>
              </a:rPr>
              <a:t>{SMOG Section 3.2.3}</a:t>
            </a:r>
          </a:p>
          <a:p>
            <a:pPr marL="1371600" lvl="2" indent="-457200">
              <a:lnSpc>
                <a:spcPct val="90000"/>
              </a:lnSpc>
              <a:spcBef>
                <a:spcPct val="50000"/>
              </a:spcBef>
              <a:buClr>
                <a:schemeClr val="tx1"/>
              </a:buClr>
              <a:buFontTx/>
              <a:buChar char="•"/>
            </a:pPr>
            <a:endParaRPr lang="en-US" altLang="en-US" sz="1200" b="1"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dirty="0"/>
          </a:p>
        </p:txBody>
      </p:sp>
    </p:spTree>
    <p:extLst>
      <p:ext uri="{BB962C8B-B14F-4D97-AF65-F5344CB8AC3E}">
        <p14:creationId xmlns:p14="http://schemas.microsoft.com/office/powerpoint/2010/main" val="562126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&amp; EPS Metering</a:t>
            </a:r>
            <a:endParaRPr lang="en-US" b="1" dirty="0">
              <a:solidFill>
                <a:schemeClr val="accent1"/>
              </a:solidFill>
            </a:endParaRPr>
          </a:p>
        </p:txBody>
      </p:sp>
      <p:sp>
        <p:nvSpPr>
          <p:cNvPr id="7" name="Rectangle 3"/>
          <p:cNvSpPr>
            <a:spLocks noChangeArrowheads="1"/>
          </p:cNvSpPr>
          <p:nvPr/>
        </p:nvSpPr>
        <p:spPr bwMode="auto">
          <a:xfrm>
            <a:off x="381000" y="990600"/>
            <a:ext cx="8458200" cy="4648200"/>
          </a:xfrm>
          <a:prstGeom prst="rect">
            <a:avLst/>
          </a:prstGeom>
          <a:solidFill>
            <a:schemeClr val="tx2">
              <a:lumMod val="20000"/>
              <a:lumOff val="80000"/>
            </a:schemeClr>
          </a:solidFill>
          <a:ln w="9525">
            <a:noFill/>
            <a:miter lim="800000"/>
            <a:headEnd/>
            <a:tailEnd/>
          </a:ln>
        </p:spPr>
        <p:txBody>
          <a:bodyPr lIns="18288" tIns="46038" rIns="18288" bIns="46038"/>
          <a:lstStyle/>
          <a:p>
            <a:pPr>
              <a:lnSpc>
                <a:spcPct val="80000"/>
              </a:lnSpc>
              <a:spcBef>
                <a:spcPct val="50000"/>
              </a:spcBef>
              <a:buFontTx/>
              <a:buChar char="•"/>
            </a:pPr>
            <a:endParaRPr lang="en-US" altLang="en-US" sz="2000" b="1" dirty="0">
              <a:latin typeface="verdana" pitchFamily="34" charset="0"/>
            </a:endParaRPr>
          </a:p>
          <a:p>
            <a:pPr>
              <a:lnSpc>
                <a:spcPct val="80000"/>
              </a:lnSpc>
              <a:spcBef>
                <a:spcPct val="50000"/>
              </a:spcBef>
            </a:pPr>
            <a:endParaRPr lang="en-US" altLang="en-US" sz="2000" b="1" dirty="0">
              <a:latin typeface="verdana" pitchFamily="34" charset="0"/>
            </a:endParaRPr>
          </a:p>
          <a:p>
            <a:pPr>
              <a:lnSpc>
                <a:spcPct val="80000"/>
              </a:lnSpc>
              <a:spcBef>
                <a:spcPct val="50000"/>
              </a:spcBef>
              <a:buFontTx/>
              <a:buChar char="•"/>
            </a:pPr>
            <a:r>
              <a:rPr lang="en-US" altLang="en-US" sz="2000" b="1" dirty="0">
                <a:solidFill>
                  <a:schemeClr val="tx2"/>
                </a:solidFill>
                <a:latin typeface="verdana" pitchFamily="34" charset="0"/>
              </a:rPr>
              <a:t> </a:t>
            </a:r>
            <a:r>
              <a:rPr lang="en-US" altLang="en-US" sz="2000" b="1" dirty="0">
                <a:solidFill>
                  <a:schemeClr val="tx2"/>
                </a:solidFill>
              </a:rPr>
              <a:t>ERCOT approves EPS Design Proposals</a:t>
            </a:r>
          </a:p>
          <a:p>
            <a:pPr>
              <a:lnSpc>
                <a:spcPct val="80000"/>
              </a:lnSpc>
              <a:spcBef>
                <a:spcPct val="50000"/>
              </a:spcBef>
              <a:buFontTx/>
              <a:buChar char="•"/>
            </a:pPr>
            <a:endParaRPr lang="en-US" altLang="en-US" sz="2000" b="1" dirty="0">
              <a:solidFill>
                <a:schemeClr val="tx2"/>
              </a:solidFill>
            </a:endParaRPr>
          </a:p>
          <a:p>
            <a:pPr>
              <a:lnSpc>
                <a:spcPct val="80000"/>
              </a:lnSpc>
              <a:spcBef>
                <a:spcPct val="50000"/>
              </a:spcBef>
              <a:buFontTx/>
              <a:buChar char="•"/>
            </a:pPr>
            <a:r>
              <a:rPr lang="en-US" altLang="en-US" sz="2000" b="1" dirty="0">
                <a:solidFill>
                  <a:schemeClr val="tx2"/>
                </a:solidFill>
                <a:latin typeface="verdana" pitchFamily="34" charset="0"/>
              </a:rPr>
              <a:t> </a:t>
            </a:r>
            <a:r>
              <a:rPr lang="en-US" altLang="en-US" sz="2000" b="1" dirty="0">
                <a:solidFill>
                  <a:schemeClr val="tx2"/>
                </a:solidFill>
              </a:rPr>
              <a:t>ERCOT reviews documentation completeness &amp; approves facility</a:t>
            </a:r>
          </a:p>
          <a:p>
            <a:pPr>
              <a:lnSpc>
                <a:spcPct val="80000"/>
              </a:lnSpc>
              <a:spcBef>
                <a:spcPct val="50000"/>
              </a:spcBef>
              <a:buFontTx/>
              <a:buChar char="•"/>
            </a:pPr>
            <a:endParaRPr lang="en-US" altLang="en-US" sz="2000" b="1" dirty="0">
              <a:solidFill>
                <a:schemeClr val="tx2"/>
              </a:solidFill>
            </a:endParaRPr>
          </a:p>
          <a:p>
            <a:pPr>
              <a:lnSpc>
                <a:spcPct val="80000"/>
              </a:lnSpc>
              <a:spcBef>
                <a:spcPct val="50000"/>
              </a:spcBef>
              <a:buFontTx/>
              <a:buChar char="•"/>
            </a:pPr>
            <a:r>
              <a:rPr lang="en-US" altLang="en-US" sz="2000" b="1" dirty="0">
                <a:solidFill>
                  <a:schemeClr val="tx2"/>
                </a:solidFill>
                <a:latin typeface="verdana" pitchFamily="34" charset="0"/>
              </a:rPr>
              <a:t> </a:t>
            </a:r>
            <a:r>
              <a:rPr lang="en-US" altLang="en-US" sz="2000" b="1" dirty="0">
                <a:solidFill>
                  <a:schemeClr val="tx2"/>
                </a:solidFill>
              </a:rPr>
              <a:t>ERCOT</a:t>
            </a:r>
            <a:r>
              <a:rPr lang="en-US" altLang="en-US" sz="2000" dirty="0">
                <a:solidFill>
                  <a:schemeClr val="tx2"/>
                </a:solidFill>
              </a:rPr>
              <a:t> </a:t>
            </a:r>
            <a:r>
              <a:rPr lang="en-US" altLang="en-US" sz="2000" b="1" dirty="0">
                <a:solidFill>
                  <a:schemeClr val="tx2"/>
                </a:solidFill>
              </a:rPr>
              <a:t>audits EPS documentation and facilities</a:t>
            </a:r>
          </a:p>
          <a:p>
            <a:pPr lvl="2">
              <a:lnSpc>
                <a:spcPct val="80000"/>
              </a:lnSpc>
              <a:spcBef>
                <a:spcPct val="50000"/>
              </a:spcBef>
              <a:buFontTx/>
              <a:buChar char="•"/>
            </a:pPr>
            <a:r>
              <a:rPr lang="en-US" altLang="en-US" sz="2000" dirty="0">
                <a:solidFill>
                  <a:schemeClr val="tx2"/>
                </a:solidFill>
                <a:latin typeface="verdana" pitchFamily="34" charset="0"/>
              </a:rPr>
              <a:t> </a:t>
            </a:r>
            <a:r>
              <a:rPr lang="en-US" altLang="en-US" sz="2000" dirty="0">
                <a:solidFill>
                  <a:schemeClr val="tx2"/>
                </a:solidFill>
              </a:rPr>
              <a:t>Performs pre-audit detailed documentation review</a:t>
            </a:r>
          </a:p>
          <a:p>
            <a:pPr lvl="2">
              <a:lnSpc>
                <a:spcPct val="80000"/>
              </a:lnSpc>
              <a:spcBef>
                <a:spcPct val="50000"/>
              </a:spcBef>
              <a:buFontTx/>
              <a:buChar char="•"/>
            </a:pPr>
            <a:r>
              <a:rPr lang="en-US" altLang="en-US" sz="2000" dirty="0">
                <a:solidFill>
                  <a:schemeClr val="tx2"/>
                </a:solidFill>
                <a:latin typeface="verdana" pitchFamily="34" charset="0"/>
              </a:rPr>
              <a:t> </a:t>
            </a:r>
            <a:r>
              <a:rPr lang="en-US" altLang="en-US" sz="2000" dirty="0">
                <a:solidFill>
                  <a:schemeClr val="tx2"/>
                </a:solidFill>
              </a:rPr>
              <a:t>Conducts on-site audit of TDSP EPS-certified facility</a:t>
            </a:r>
          </a:p>
          <a:p>
            <a:pPr lvl="2">
              <a:lnSpc>
                <a:spcPct val="80000"/>
              </a:lnSpc>
              <a:spcBef>
                <a:spcPct val="50000"/>
              </a:spcBef>
              <a:buFontTx/>
              <a:buChar char="•"/>
            </a:pPr>
            <a:r>
              <a:rPr lang="en-US" altLang="en-US" sz="2000" dirty="0">
                <a:solidFill>
                  <a:schemeClr val="tx2"/>
                </a:solidFill>
                <a:latin typeface="verdana" pitchFamily="34" charset="0"/>
              </a:rPr>
              <a:t> </a:t>
            </a:r>
            <a:r>
              <a:rPr lang="en-US" altLang="en-US" sz="2000" dirty="0">
                <a:solidFill>
                  <a:schemeClr val="tx2"/>
                </a:solidFill>
              </a:rPr>
              <a:t>Follows-up outstanding issues</a:t>
            </a:r>
          </a:p>
          <a:p>
            <a:pPr lvl="2">
              <a:lnSpc>
                <a:spcPct val="80000"/>
              </a:lnSpc>
              <a:spcBef>
                <a:spcPct val="50000"/>
              </a:spcBef>
            </a:pPr>
            <a:endParaRPr lang="en-US" altLang="en-US" sz="2000"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dirty="0"/>
          </a:p>
        </p:txBody>
      </p:sp>
    </p:spTree>
    <p:extLst>
      <p:ext uri="{BB962C8B-B14F-4D97-AF65-F5344CB8AC3E}">
        <p14:creationId xmlns:p14="http://schemas.microsoft.com/office/powerpoint/2010/main" val="642388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Site Auditing</a:t>
            </a:r>
            <a:endParaRPr lang="en-US" b="1" dirty="0">
              <a:solidFill>
                <a:schemeClr val="accent1"/>
              </a:solidFill>
            </a:endParaRPr>
          </a:p>
        </p:txBody>
      </p:sp>
      <p:sp>
        <p:nvSpPr>
          <p:cNvPr id="7" name="Rectangle 3"/>
          <p:cNvSpPr>
            <a:spLocks noGrp="1" noChangeArrowheads="1"/>
          </p:cNvSpPr>
          <p:nvPr>
            <p:ph sz="half" idx="1"/>
          </p:nvPr>
        </p:nvSpPr>
        <p:spPr>
          <a:xfrm>
            <a:off x="381000" y="895350"/>
            <a:ext cx="8610600" cy="1238250"/>
          </a:xfrm>
          <a:solidFill>
            <a:schemeClr val="accent1">
              <a:lumMod val="20000"/>
              <a:lumOff val="80000"/>
            </a:schemeClr>
          </a:solidFill>
          <a:ln w="12700">
            <a:solidFill>
              <a:schemeClr val="tx1"/>
            </a:solidFill>
          </a:ln>
        </p:spPr>
        <p:txBody>
          <a:bodyPr/>
          <a:lstStyle/>
          <a:p>
            <a:pPr eaLnBrk="1" hangingPunct="1">
              <a:buFontTx/>
              <a:buNone/>
            </a:pPr>
            <a:r>
              <a:rPr lang="en-US" altLang="en-US" sz="1400" b="1" dirty="0">
                <a:solidFill>
                  <a:schemeClr val="tx2"/>
                </a:solidFill>
              </a:rPr>
              <a:t>1. Site audits are a team effort. ERCOT is supplying a second set of eyes.</a:t>
            </a:r>
          </a:p>
          <a:p>
            <a:pPr eaLnBrk="1" hangingPunct="1">
              <a:buFontTx/>
              <a:buNone/>
            </a:pPr>
            <a:r>
              <a:rPr lang="en-US" altLang="en-US" sz="1400" b="1" dirty="0">
                <a:solidFill>
                  <a:schemeClr val="tx2"/>
                </a:solidFill>
              </a:rPr>
              <a:t>2. Ensures EPS metering sites comply with Nodal Protocols and SMOG. This will assure Market Participants that settlement quality data is used for Settlements.   </a:t>
            </a:r>
          </a:p>
          <a:p>
            <a:pPr eaLnBrk="1" hangingPunct="1">
              <a:buFontTx/>
              <a:buNone/>
            </a:pPr>
            <a:r>
              <a:rPr lang="en-US" altLang="en-US" sz="1400" b="1" dirty="0">
                <a:solidFill>
                  <a:schemeClr val="tx2"/>
                </a:solidFill>
              </a:rPr>
              <a:t>3.There is no Pass or Fail. Compliance issues that maybe found are documented and resolved</a:t>
            </a:r>
            <a:r>
              <a:rPr lang="en-US" altLang="en-US" sz="1400" b="1" dirty="0">
                <a:solidFill>
                  <a:srgbClr val="C00000"/>
                </a:solidFill>
              </a:rPr>
              <a:t>.</a:t>
            </a:r>
          </a:p>
          <a:p>
            <a:pPr eaLnBrk="1" hangingPunct="1">
              <a:buFontTx/>
              <a:buNone/>
            </a:pPr>
            <a:r>
              <a:rPr lang="en-US" altLang="en-US" sz="1800" dirty="0"/>
              <a:t>	</a:t>
            </a:r>
          </a:p>
        </p:txBody>
      </p:sp>
      <p:sp>
        <p:nvSpPr>
          <p:cNvPr id="8" name="Rectangle 4"/>
          <p:cNvSpPr txBox="1">
            <a:spLocks noChangeArrowheads="1"/>
          </p:cNvSpPr>
          <p:nvPr/>
        </p:nvSpPr>
        <p:spPr>
          <a:xfrm>
            <a:off x="381000" y="2286000"/>
            <a:ext cx="8458200" cy="3810000"/>
          </a:xfrm>
          <a:prstGeom prst="rect">
            <a:avLst/>
          </a:prstGeom>
          <a:solidFill>
            <a:schemeClr val="accent3">
              <a:lumMod val="20000"/>
              <a:lumOff val="80000"/>
            </a:schemeClr>
          </a:solidFill>
          <a:ln w="12700">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Tx/>
              <a:buNone/>
            </a:pPr>
            <a:r>
              <a:rPr lang="en-US" altLang="en-US" sz="1800" b="1" u="sng" dirty="0">
                <a:solidFill>
                  <a:schemeClr val="accent1"/>
                </a:solidFill>
              </a:rPr>
              <a:t>Pre-Site Audit </a:t>
            </a:r>
          </a:p>
          <a:p>
            <a:pPr>
              <a:buFontTx/>
              <a:buNone/>
            </a:pPr>
            <a:r>
              <a:rPr lang="en-US" altLang="en-US" sz="1400" dirty="0">
                <a:solidFill>
                  <a:schemeClr val="tx2"/>
                </a:solidFill>
              </a:rPr>
              <a:t> </a:t>
            </a:r>
            <a:r>
              <a:rPr lang="en-US" altLang="en-US" sz="1400" b="1" dirty="0">
                <a:solidFill>
                  <a:schemeClr val="tx2"/>
                </a:solidFill>
              </a:rPr>
              <a:t>2 Month Conference Call</a:t>
            </a:r>
          </a:p>
          <a:p>
            <a:pPr lvl="1">
              <a:buClr>
                <a:schemeClr val="tx1"/>
              </a:buClr>
            </a:pPr>
            <a:r>
              <a:rPr lang="en-US" altLang="en-US" sz="1400" dirty="0">
                <a:solidFill>
                  <a:schemeClr val="tx2"/>
                </a:solidFill>
              </a:rPr>
              <a:t>ERCOT initiates contact with TDSP regarding the Site Audit and provides a copy of Site Audit Checklist</a:t>
            </a:r>
          </a:p>
          <a:p>
            <a:pPr lvl="1">
              <a:buClr>
                <a:schemeClr val="tx1"/>
              </a:buClr>
            </a:pPr>
            <a:r>
              <a:rPr lang="en-US" altLang="en-US" sz="1400" dirty="0">
                <a:solidFill>
                  <a:schemeClr val="tx2"/>
                </a:solidFill>
              </a:rPr>
              <a:t>Establish date and time for the Site Audit and verify PPE requirements</a:t>
            </a:r>
          </a:p>
          <a:p>
            <a:pPr lvl="1">
              <a:buClr>
                <a:schemeClr val="tx1"/>
              </a:buClr>
            </a:pPr>
            <a:r>
              <a:rPr lang="en-US" altLang="en-US" sz="1400" dirty="0">
                <a:solidFill>
                  <a:schemeClr val="tx2"/>
                </a:solidFill>
              </a:rPr>
              <a:t>ERCOT informs TDSP of any common compliance issues and recommends a mock site audit</a:t>
            </a:r>
          </a:p>
          <a:p>
            <a:pPr lvl="1">
              <a:buClr>
                <a:schemeClr val="tx1"/>
              </a:buClr>
            </a:pPr>
            <a:r>
              <a:rPr lang="en-US" altLang="en-US" sz="1400" dirty="0">
                <a:solidFill>
                  <a:schemeClr val="tx2"/>
                </a:solidFill>
              </a:rPr>
              <a:t>ERCOT and TDSP finalize date and time of 2 Week Conference Call</a:t>
            </a:r>
          </a:p>
          <a:p>
            <a:pPr>
              <a:buClr>
                <a:schemeClr val="hlink"/>
              </a:buClr>
              <a:buFontTx/>
              <a:buNone/>
            </a:pPr>
            <a:r>
              <a:rPr lang="en-US" altLang="en-US" sz="1400" b="1" dirty="0">
                <a:solidFill>
                  <a:schemeClr val="tx2"/>
                </a:solidFill>
              </a:rPr>
              <a:t> Detail Review</a:t>
            </a:r>
          </a:p>
          <a:p>
            <a:pPr lvl="1">
              <a:buClr>
                <a:schemeClr val="tx1"/>
              </a:buClr>
            </a:pPr>
            <a:r>
              <a:rPr lang="en-US" altLang="en-US" sz="1400" dirty="0">
                <a:solidFill>
                  <a:schemeClr val="tx2"/>
                </a:solidFill>
              </a:rPr>
              <a:t>ERCOT performs a detail review of the most recently approved documentation</a:t>
            </a:r>
          </a:p>
          <a:p>
            <a:pPr lvl="1">
              <a:buClr>
                <a:schemeClr val="tx1"/>
              </a:buClr>
            </a:pPr>
            <a:r>
              <a:rPr lang="en-US" altLang="en-US" sz="1400" dirty="0">
                <a:solidFill>
                  <a:schemeClr val="tx2"/>
                </a:solidFill>
              </a:rPr>
              <a:t>ERCOT notes any discrepancies that are found and plans to discuss with the TDSP during the  2 Week Conference Call</a:t>
            </a:r>
          </a:p>
          <a:p>
            <a:pPr>
              <a:buClr>
                <a:schemeClr val="hlink"/>
              </a:buClr>
              <a:buFontTx/>
              <a:buNone/>
            </a:pPr>
            <a:r>
              <a:rPr lang="en-US" altLang="en-US" sz="1400" b="1" dirty="0">
                <a:solidFill>
                  <a:schemeClr val="tx2"/>
                </a:solidFill>
              </a:rPr>
              <a:t>2 Week Conference Call</a:t>
            </a:r>
          </a:p>
          <a:p>
            <a:pPr lvl="1">
              <a:buClr>
                <a:schemeClr val="tx1"/>
              </a:buClr>
            </a:pPr>
            <a:r>
              <a:rPr lang="en-US" altLang="en-US" sz="1400" dirty="0">
                <a:solidFill>
                  <a:schemeClr val="tx2"/>
                </a:solidFill>
              </a:rPr>
              <a:t>ERCOT informs TDSP of any discrepancies that were found during the Detail Review</a:t>
            </a:r>
          </a:p>
          <a:p>
            <a:pPr lvl="1">
              <a:buClr>
                <a:schemeClr val="tx1"/>
              </a:buClr>
            </a:pPr>
            <a:r>
              <a:rPr lang="en-US" altLang="en-US" sz="1400" dirty="0">
                <a:solidFill>
                  <a:schemeClr val="tx2"/>
                </a:solidFill>
              </a:rPr>
              <a:t>ERCOT answers any questions the TDSP may have at this time</a:t>
            </a:r>
          </a:p>
          <a:p>
            <a:pPr>
              <a:buClr>
                <a:schemeClr val="accent2"/>
              </a:buClr>
              <a:buFontTx/>
              <a:buNone/>
            </a:pPr>
            <a:endParaRPr lang="en-US" altLang="en-US" sz="1400" dirty="0">
              <a:solidFill>
                <a:schemeClr val="hlink"/>
              </a:solidFill>
            </a:endParaRPr>
          </a:p>
          <a:p>
            <a:pPr lvl="1">
              <a:buClr>
                <a:schemeClr val="accent2"/>
              </a:buClr>
            </a:pPr>
            <a:endParaRPr lang="en-US" altLang="en-US" sz="1400" dirty="0">
              <a:solidFill>
                <a:schemeClr val="accent2"/>
              </a:solidFill>
            </a:endParaRPr>
          </a:p>
          <a:p>
            <a:pPr lvl="1">
              <a:buClr>
                <a:schemeClr val="accent2"/>
              </a:buClr>
              <a:buFontTx/>
              <a:buNone/>
            </a:pPr>
            <a:endParaRPr lang="en-US" altLang="en-US" sz="1000"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dirty="0"/>
          </a:p>
        </p:txBody>
      </p:sp>
    </p:spTree>
    <p:extLst>
      <p:ext uri="{BB962C8B-B14F-4D97-AF65-F5344CB8AC3E}">
        <p14:creationId xmlns:p14="http://schemas.microsoft.com/office/powerpoint/2010/main" val="273272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Site Auditing</a:t>
            </a:r>
            <a:endParaRPr lang="en-US" b="1" dirty="0">
              <a:solidFill>
                <a:schemeClr val="accent1"/>
              </a:solidFill>
            </a:endParaRPr>
          </a:p>
        </p:txBody>
      </p:sp>
      <p:sp>
        <p:nvSpPr>
          <p:cNvPr id="7" name="Rectangle 3"/>
          <p:cNvSpPr txBox="1">
            <a:spLocks noChangeArrowheads="1"/>
          </p:cNvSpPr>
          <p:nvPr/>
        </p:nvSpPr>
        <p:spPr>
          <a:xfrm>
            <a:off x="381000" y="782638"/>
            <a:ext cx="8686800" cy="2417762"/>
          </a:xfrm>
          <a:prstGeom prst="rect">
            <a:avLst/>
          </a:prstGeom>
          <a:solidFill>
            <a:schemeClr val="accent1">
              <a:lumMod val="20000"/>
              <a:lumOff val="80000"/>
            </a:schemeClr>
          </a:solidFill>
          <a:ln w="12700">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r>
              <a:rPr lang="en-US" altLang="en-US" sz="1600" dirty="0">
                <a:solidFill>
                  <a:schemeClr val="accent2"/>
                </a:solidFill>
              </a:rPr>
              <a:t>		</a:t>
            </a:r>
            <a:r>
              <a:rPr lang="en-US" altLang="en-US" sz="1600" dirty="0">
                <a:solidFill>
                  <a:srgbClr val="C00000"/>
                </a:solidFill>
              </a:rPr>
              <a:t>		</a:t>
            </a:r>
            <a:r>
              <a:rPr lang="en-US" altLang="en-US" sz="1600" dirty="0">
                <a:solidFill>
                  <a:schemeClr val="tx2"/>
                </a:solidFill>
              </a:rPr>
              <a:t>             </a:t>
            </a:r>
            <a:r>
              <a:rPr lang="en-US" altLang="en-US" sz="1600" b="1" u="sng" dirty="0">
                <a:solidFill>
                  <a:schemeClr val="tx2"/>
                </a:solidFill>
              </a:rPr>
              <a:t>Site Audit</a:t>
            </a:r>
          </a:p>
          <a:p>
            <a:pPr>
              <a:spcBef>
                <a:spcPts val="0"/>
              </a:spcBef>
              <a:buClr>
                <a:schemeClr val="tx1"/>
              </a:buClr>
            </a:pPr>
            <a:r>
              <a:rPr lang="en-US" altLang="en-US" sz="1600" dirty="0">
                <a:solidFill>
                  <a:schemeClr val="tx2"/>
                </a:solidFill>
              </a:rPr>
              <a:t>ERCOT will use the Site Audit Checklist to verify that the Site is meeting all of the requirements of Section 10 of the Protocols and the Settlement Metering Operating Guide (SMOG). Most recently approved documentation will be used for Site Audit.</a:t>
            </a:r>
          </a:p>
          <a:p>
            <a:pPr>
              <a:spcBef>
                <a:spcPts val="0"/>
              </a:spcBef>
              <a:buClr>
                <a:schemeClr val="tx1"/>
              </a:buClr>
            </a:pPr>
            <a:r>
              <a:rPr lang="en-US" altLang="en-US" sz="1600" dirty="0">
                <a:solidFill>
                  <a:schemeClr val="tx2"/>
                </a:solidFill>
              </a:rPr>
              <a:t>ERCOT will witness the test of at least one</a:t>
            </a:r>
            <a:r>
              <a:rPr lang="en-US" altLang="en-US" sz="1600" dirty="0">
                <a:solidFill>
                  <a:srgbClr val="FF0000"/>
                </a:solidFill>
              </a:rPr>
              <a:t> </a:t>
            </a:r>
            <a:r>
              <a:rPr lang="en-US" altLang="en-US" sz="1600" dirty="0">
                <a:solidFill>
                  <a:schemeClr val="tx2"/>
                </a:solidFill>
              </a:rPr>
              <a:t>EPS</a:t>
            </a:r>
            <a:r>
              <a:rPr lang="en-US" altLang="en-US" sz="1600" dirty="0">
                <a:solidFill>
                  <a:srgbClr val="FF0000"/>
                </a:solidFill>
              </a:rPr>
              <a:t> </a:t>
            </a:r>
            <a:r>
              <a:rPr lang="en-US" altLang="en-US" sz="1600" dirty="0">
                <a:solidFill>
                  <a:schemeClr val="tx2"/>
                </a:solidFill>
              </a:rPr>
              <a:t>meter and any other test the TDSP may want to perform to satisfy the requirements listed on the Site Audit Checklist.</a:t>
            </a:r>
          </a:p>
          <a:p>
            <a:pPr>
              <a:spcBef>
                <a:spcPts val="0"/>
              </a:spcBef>
              <a:buClr>
                <a:schemeClr val="tx1"/>
              </a:buClr>
            </a:pPr>
            <a:r>
              <a:rPr lang="en-US" altLang="en-US" sz="1600" dirty="0">
                <a:solidFill>
                  <a:schemeClr val="tx2"/>
                </a:solidFill>
              </a:rPr>
              <a:t>ERCOT will not ask the TDSP to violate any safety rules. However, the TDSP will have to make all reasonable efforts to provide the information requested.</a:t>
            </a:r>
          </a:p>
          <a:p>
            <a:pPr>
              <a:spcBef>
                <a:spcPts val="0"/>
              </a:spcBef>
              <a:buClr>
                <a:schemeClr val="tx1"/>
              </a:buClr>
            </a:pPr>
            <a:r>
              <a:rPr lang="en-US" altLang="en-US" sz="1600" dirty="0">
                <a:solidFill>
                  <a:schemeClr val="tx2"/>
                </a:solidFill>
              </a:rPr>
              <a:t>TDSP will demonstrate for the meter type of the audit is programmed for loss of potential</a:t>
            </a:r>
          </a:p>
          <a:p>
            <a:pPr>
              <a:buFontTx/>
              <a:buNone/>
            </a:pPr>
            <a:endParaRPr lang="en-US" altLang="en-US" sz="1600" u="sng" dirty="0">
              <a:solidFill>
                <a:schemeClr val="accent2"/>
              </a:solidFill>
            </a:endParaRPr>
          </a:p>
        </p:txBody>
      </p:sp>
      <p:sp>
        <p:nvSpPr>
          <p:cNvPr id="8" name="Rectangle 4"/>
          <p:cNvSpPr>
            <a:spLocks noGrp="1" noChangeArrowheads="1"/>
          </p:cNvSpPr>
          <p:nvPr>
            <p:ph sz="half" idx="4294967295"/>
          </p:nvPr>
        </p:nvSpPr>
        <p:spPr>
          <a:xfrm>
            <a:off x="381000" y="3170238"/>
            <a:ext cx="8686800" cy="3048000"/>
          </a:xfrm>
          <a:prstGeom prst="rect">
            <a:avLst/>
          </a:prstGeom>
          <a:solidFill>
            <a:schemeClr val="accent3">
              <a:lumMod val="20000"/>
              <a:lumOff val="80000"/>
            </a:schemeClr>
          </a:solidFill>
          <a:ln w="12700">
            <a:solidFill>
              <a:schemeClr val="tx1"/>
            </a:solidFill>
          </a:ln>
        </p:spPr>
        <p:txBody>
          <a:bodyPr/>
          <a:lstStyle/>
          <a:p>
            <a:pPr lvl="4" eaLnBrk="1" hangingPunct="1">
              <a:buFontTx/>
              <a:buNone/>
            </a:pPr>
            <a:r>
              <a:rPr lang="en-US" altLang="en-US" sz="1600" dirty="0">
                <a:solidFill>
                  <a:schemeClr val="tx2"/>
                </a:solidFill>
              </a:rPr>
              <a:t>		         </a:t>
            </a:r>
            <a:r>
              <a:rPr lang="en-US" altLang="en-US" sz="1600" b="1" u="sng" dirty="0">
                <a:solidFill>
                  <a:schemeClr val="tx2"/>
                </a:solidFill>
              </a:rPr>
              <a:t>Site Audit Follow-Up</a:t>
            </a:r>
          </a:p>
          <a:p>
            <a:pPr eaLnBrk="1" hangingPunct="1">
              <a:spcBef>
                <a:spcPts val="0"/>
              </a:spcBef>
              <a:buClr>
                <a:schemeClr val="tx1"/>
              </a:buClr>
            </a:pPr>
            <a:r>
              <a:rPr lang="en-US" altLang="en-US" sz="1600" dirty="0">
                <a:solidFill>
                  <a:schemeClr val="tx2"/>
                </a:solidFill>
              </a:rPr>
              <a:t>ERCOT will document any issues that do not meet the requirements of Section 10 of the Nodal Protocols or the Settlement Metering Operating Guide (SMOG) on the Site Audit Follow-Up Form.</a:t>
            </a:r>
          </a:p>
          <a:p>
            <a:pPr eaLnBrk="1" hangingPunct="1">
              <a:spcBef>
                <a:spcPts val="0"/>
              </a:spcBef>
              <a:buClr>
                <a:schemeClr val="tx1"/>
              </a:buClr>
            </a:pPr>
            <a:r>
              <a:rPr lang="en-US" altLang="en-US" sz="1600" dirty="0">
                <a:solidFill>
                  <a:schemeClr val="tx2"/>
                </a:solidFill>
              </a:rPr>
              <a:t>ERCOT will e-mail a copy of the Site Audit Checklist with the auditors comments along with a copy of the Site Audit Follow-Up Form to the TDSP.</a:t>
            </a:r>
          </a:p>
          <a:p>
            <a:pPr eaLnBrk="1" hangingPunct="1">
              <a:spcBef>
                <a:spcPts val="0"/>
              </a:spcBef>
              <a:buClr>
                <a:schemeClr val="tx1"/>
              </a:buClr>
            </a:pPr>
            <a:r>
              <a:rPr lang="en-US" altLang="en-US" sz="1600" dirty="0">
                <a:solidFill>
                  <a:schemeClr val="tx2"/>
                </a:solidFill>
              </a:rPr>
              <a:t>The TDSP will update the estimated completion dates on the Site Audit Follow-Up Form and return it to ERCOT to be used for tracking purposes.</a:t>
            </a:r>
          </a:p>
          <a:p>
            <a:pPr eaLnBrk="1" hangingPunct="1">
              <a:spcBef>
                <a:spcPts val="0"/>
              </a:spcBef>
              <a:buClr>
                <a:schemeClr val="tx1"/>
              </a:buClr>
            </a:pPr>
            <a:r>
              <a:rPr lang="en-US" altLang="en-US" sz="1600" dirty="0">
                <a:solidFill>
                  <a:schemeClr val="tx2"/>
                </a:solidFill>
              </a:rPr>
              <a:t>Once all of the issues that have been documented on the Site Audit Follow-Up Form have been resolved, ERCOT will send an e-mail to the TDSP informing them that the Site Audit has been completed.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25</a:t>
            </a:fld>
            <a:endParaRPr lang="en-US" dirty="0"/>
          </a:p>
        </p:txBody>
      </p:sp>
    </p:spTree>
    <p:extLst>
      <p:ext uri="{BB962C8B-B14F-4D97-AF65-F5344CB8AC3E}">
        <p14:creationId xmlns:p14="http://schemas.microsoft.com/office/powerpoint/2010/main" val="140260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Left)">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7" name="Rectangle 4"/>
          <p:cNvSpPr>
            <a:spLocks noChangeArrowheads="1"/>
          </p:cNvSpPr>
          <p:nvPr/>
        </p:nvSpPr>
        <p:spPr bwMode="auto">
          <a:xfrm>
            <a:off x="2209800" y="735013"/>
            <a:ext cx="67818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Who is responsible for supervising the installation and maintenance of EPS meter points?</a:t>
            </a:r>
          </a:p>
        </p:txBody>
      </p:sp>
      <p:pic>
        <p:nvPicPr>
          <p:cNvPr id="8" name="Picture 5" descr="amconfus"/>
          <p:cNvPicPr>
            <a:picLocks noChangeAspect="1" noChangeArrowheads="1"/>
          </p:cNvPicPr>
          <p:nvPr/>
        </p:nvPicPr>
        <p:blipFill>
          <a:blip r:embed="rId3" cstate="print"/>
          <a:srcRect/>
          <a:stretch>
            <a:fillRect/>
          </a:stretch>
        </p:blipFill>
        <p:spPr bwMode="auto">
          <a:xfrm>
            <a:off x="152400" y="1295400"/>
            <a:ext cx="1858963" cy="3995738"/>
          </a:xfrm>
          <a:prstGeom prst="rect">
            <a:avLst/>
          </a:prstGeom>
          <a:noFill/>
          <a:ln w="9525">
            <a:noFill/>
            <a:miter lim="800000"/>
            <a:headEnd/>
            <a:tailEnd/>
          </a:ln>
        </p:spPr>
      </p:pic>
      <p:sp>
        <p:nvSpPr>
          <p:cNvPr id="9" name="Rectangle 6"/>
          <p:cNvSpPr>
            <a:spLocks noChangeArrowheads="1"/>
          </p:cNvSpPr>
          <p:nvPr/>
        </p:nvSpPr>
        <p:spPr bwMode="auto">
          <a:xfrm>
            <a:off x="2209800" y="2182813"/>
            <a:ext cx="67818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Can a TDSP EPS meter Inspector utilize any EPS Design Proposal to certify an EPS metering facility?</a:t>
            </a:r>
          </a:p>
        </p:txBody>
      </p:sp>
      <p:sp>
        <p:nvSpPr>
          <p:cNvPr id="10" name="Rectangle 7"/>
          <p:cNvSpPr>
            <a:spLocks noChangeArrowheads="1"/>
          </p:cNvSpPr>
          <p:nvPr/>
        </p:nvSpPr>
        <p:spPr bwMode="auto">
          <a:xfrm>
            <a:off x="2209800" y="3630613"/>
            <a:ext cx="67818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What documents will a TDSP EPS meter inspector need to have in order to certify an EPS metering facility? </a:t>
            </a:r>
          </a:p>
        </p:txBody>
      </p:sp>
      <p:sp>
        <p:nvSpPr>
          <p:cNvPr id="11" name="Rectangle 8"/>
          <p:cNvSpPr>
            <a:spLocks noChangeArrowheads="1"/>
          </p:cNvSpPr>
          <p:nvPr/>
        </p:nvSpPr>
        <p:spPr bwMode="auto">
          <a:xfrm>
            <a:off x="2209800" y="4392613"/>
            <a:ext cx="6781800" cy="914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Does a TDSP EPS meter Inspector need to know the contents of the Settlement Metering Operating Guide to certify an EPS metering Facility?</a:t>
            </a:r>
          </a:p>
        </p:txBody>
      </p:sp>
      <p:sp>
        <p:nvSpPr>
          <p:cNvPr id="12" name="Rectangle 9"/>
          <p:cNvSpPr>
            <a:spLocks noChangeArrowheads="1"/>
          </p:cNvSpPr>
          <p:nvPr/>
        </p:nvSpPr>
        <p:spPr bwMode="auto">
          <a:xfrm>
            <a:off x="2209800" y="2944813"/>
            <a:ext cx="67818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hlink"/>
                </a:solidFill>
              </a:rPr>
              <a:t> </a:t>
            </a:r>
            <a:r>
              <a:rPr lang="en-US" altLang="en-US" b="1" dirty="0">
                <a:solidFill>
                  <a:schemeClr val="tx2"/>
                </a:solidFill>
              </a:rPr>
              <a:t>What documents are required to be completed by a TDSP EPS meter inspector? </a:t>
            </a:r>
          </a:p>
        </p:txBody>
      </p:sp>
      <p:sp>
        <p:nvSpPr>
          <p:cNvPr id="13" name="Rectangle 10"/>
          <p:cNvSpPr>
            <a:spLocks noChangeArrowheads="1"/>
          </p:cNvSpPr>
          <p:nvPr/>
        </p:nvSpPr>
        <p:spPr bwMode="auto">
          <a:xfrm>
            <a:off x="2209800" y="5383212"/>
            <a:ext cx="6781800" cy="1017587"/>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A site certification was performed on 4-15-2019.  The name of the TDSP EPS meter inspector on one of the submitted  forms was certified on 6-30-2019.  Is the site certification valid?</a:t>
            </a:r>
          </a:p>
        </p:txBody>
      </p:sp>
      <p:sp>
        <p:nvSpPr>
          <p:cNvPr id="14" name="Rectangle 11"/>
          <p:cNvSpPr>
            <a:spLocks noChangeArrowheads="1"/>
          </p:cNvSpPr>
          <p:nvPr/>
        </p:nvSpPr>
        <p:spPr bwMode="auto">
          <a:xfrm>
            <a:off x="2209800" y="1420813"/>
            <a:ext cx="67818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Does ERCOT have the authority to revoke an individual’s involvement with EPS metering facility certification?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26</a:t>
            </a:fld>
            <a:endParaRPr lang="en-US" dirty="0"/>
          </a:p>
        </p:txBody>
      </p:sp>
    </p:spTree>
    <p:extLst>
      <p:ext uri="{BB962C8B-B14F-4D97-AF65-F5344CB8AC3E}">
        <p14:creationId xmlns:p14="http://schemas.microsoft.com/office/powerpoint/2010/main" val="118445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990600" y="3233737"/>
            <a:ext cx="7086600" cy="576263"/>
          </a:xfrm>
          <a:prstGeom prst="rect">
            <a:avLst/>
          </a:prstGeom>
          <a:noFill/>
          <a:ln w="9525">
            <a:noFill/>
            <a:miter lim="800000"/>
            <a:headEnd/>
            <a:tailEnd/>
          </a:ln>
        </p:spPr>
        <p:txBody>
          <a:bodyPr lIns="90488" tIns="44450" rIns="90488" bIns="44450" anchor="b"/>
          <a:lstStyle/>
          <a:p>
            <a:pPr algn="ctr"/>
            <a:r>
              <a:rPr lang="en-US" altLang="en-US" sz="6600" b="1" dirty="0"/>
              <a:t>BREAK</a:t>
            </a:r>
          </a:p>
        </p:txBody>
      </p:sp>
      <p:sp>
        <p:nvSpPr>
          <p:cNvPr id="2" name="Slide Number Placeholder 1"/>
          <p:cNvSpPr>
            <a:spLocks noGrp="1"/>
          </p:cNvSpPr>
          <p:nvPr>
            <p:ph type="sldNum" sz="quarter" idx="10"/>
          </p:nvPr>
        </p:nvSpPr>
        <p:spPr>
          <a:xfrm>
            <a:off x="8534400" y="6553200"/>
            <a:ext cx="533400" cy="296862"/>
          </a:xfrm>
        </p:spPr>
        <p:txBody>
          <a:bodyPr/>
          <a:lstStyle/>
          <a:p>
            <a:fld id="{03069BCC-FE10-4898-9CF4-9F45652FB540}" type="slidenum">
              <a:rPr lang="en-US" altLang="en-US" smtClean="0"/>
              <a:pPr/>
              <a:t>27</a:t>
            </a:fld>
            <a:endParaRPr lang="en-US" altLang="en-US" dirty="0"/>
          </a:p>
        </p:txBody>
      </p:sp>
    </p:spTree>
    <p:extLst>
      <p:ext uri="{BB962C8B-B14F-4D97-AF65-F5344CB8AC3E}">
        <p14:creationId xmlns:p14="http://schemas.microsoft.com/office/powerpoint/2010/main" val="1183893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Some Testing Requirements</a:t>
            </a:r>
            <a:endParaRPr lang="en-US" b="1" dirty="0">
              <a:solidFill>
                <a:schemeClr val="accent1"/>
              </a:solidFill>
            </a:endParaRPr>
          </a:p>
        </p:txBody>
      </p:sp>
      <p:sp>
        <p:nvSpPr>
          <p:cNvPr id="7" name="Rectangle 2"/>
          <p:cNvSpPr>
            <a:spLocks noChangeArrowheads="1"/>
          </p:cNvSpPr>
          <p:nvPr/>
        </p:nvSpPr>
        <p:spPr bwMode="auto">
          <a:xfrm>
            <a:off x="304800" y="823913"/>
            <a:ext cx="8686800" cy="2833686"/>
          </a:xfrm>
          <a:prstGeom prst="rect">
            <a:avLst/>
          </a:prstGeom>
          <a:solidFill>
            <a:schemeClr val="accent3">
              <a:lumMod val="20000"/>
              <a:lumOff val="80000"/>
            </a:schemeClr>
          </a:solidFill>
          <a:ln w="12700">
            <a:solidFill>
              <a:schemeClr val="tx1"/>
            </a:solidFill>
            <a:miter lim="800000"/>
            <a:headEnd/>
            <a:tailEnd/>
          </a:ln>
        </p:spPr>
        <p:txBody>
          <a:bodyPr lIns="92075" tIns="46038" rIns="92075" bIns="46038"/>
          <a:lstStyle/>
          <a:p>
            <a:pPr>
              <a:lnSpc>
                <a:spcPct val="90000"/>
              </a:lnSpc>
              <a:spcBef>
                <a:spcPct val="55000"/>
              </a:spcBef>
              <a:buClr>
                <a:schemeClr val="tx1"/>
              </a:buClr>
            </a:pPr>
            <a:r>
              <a:rPr lang="en-US" altLang="en-US" sz="1400" b="1" u="sng" dirty="0">
                <a:solidFill>
                  <a:schemeClr val="accent5"/>
                </a:solidFill>
              </a:rPr>
              <a:t>TESTING OF EPS METERING FACILITIES</a:t>
            </a:r>
            <a:r>
              <a:rPr lang="en-US" altLang="en-US" sz="1400" b="1" dirty="0">
                <a:solidFill>
                  <a:schemeClr val="accent5"/>
                </a:solidFill>
              </a:rPr>
              <a:t>:</a:t>
            </a:r>
          </a:p>
          <a:p>
            <a:pPr>
              <a:lnSpc>
                <a:spcPct val="90000"/>
              </a:lnSpc>
              <a:spcBef>
                <a:spcPct val="55000"/>
              </a:spcBef>
              <a:buClr>
                <a:schemeClr val="tx1"/>
              </a:buClr>
              <a:buFontTx/>
              <a:buChar char="•"/>
            </a:pPr>
            <a:r>
              <a:rPr lang="en-US" altLang="en-US" sz="1400" b="1" dirty="0">
                <a:solidFill>
                  <a:schemeClr val="tx2"/>
                </a:solidFill>
              </a:rPr>
              <a:t> At a minimum, EPS meters shall be tested annually by the TDSP </a:t>
            </a:r>
            <a:r>
              <a:rPr lang="en-US" altLang="en-US" sz="1100" b="1" i="1" dirty="0">
                <a:solidFill>
                  <a:schemeClr val="tx2"/>
                </a:solidFill>
              </a:rPr>
              <a:t>(10.6.1.2(1))</a:t>
            </a:r>
            <a:r>
              <a:rPr lang="en-US" altLang="en-US" sz="1400" b="1" i="1" dirty="0">
                <a:solidFill>
                  <a:schemeClr val="tx2"/>
                </a:solidFill>
              </a:rPr>
              <a:t>.</a:t>
            </a:r>
            <a:r>
              <a:rPr lang="en-US" altLang="en-US" sz="1400" b="1" dirty="0">
                <a:solidFill>
                  <a:schemeClr val="tx2"/>
                </a:solidFill>
              </a:rPr>
              <a:t> TDSP shall keep meters’ test records for at least 6 years after the date of test.  </a:t>
            </a:r>
            <a:r>
              <a:rPr lang="en-US" altLang="en-US" sz="1100" b="1" i="1" dirty="0">
                <a:solidFill>
                  <a:schemeClr val="tx2"/>
                </a:solidFill>
              </a:rPr>
              <a:t>(SMOG Section 1.7.2)</a:t>
            </a:r>
          </a:p>
          <a:p>
            <a:pPr>
              <a:lnSpc>
                <a:spcPct val="90000"/>
              </a:lnSpc>
              <a:spcBef>
                <a:spcPct val="55000"/>
              </a:spcBef>
              <a:buClr>
                <a:schemeClr val="tx1"/>
              </a:buClr>
              <a:buFontTx/>
              <a:buChar char="•"/>
            </a:pPr>
            <a:r>
              <a:rPr lang="en-US" sz="1400" dirty="0">
                <a:solidFill>
                  <a:schemeClr val="accent2"/>
                </a:solidFill>
              </a:rPr>
              <a:t> </a:t>
            </a:r>
            <a:r>
              <a:rPr lang="en-US" sz="1400" b="1" dirty="0">
                <a:solidFill>
                  <a:schemeClr val="accent2"/>
                </a:solidFill>
              </a:rPr>
              <a:t>At a minimum, the Resource Entity shall provide an updated Resource Entity Auxiliary Load Calculation Attestation Form</a:t>
            </a:r>
            <a:r>
              <a:rPr lang="en-US" sz="1400" dirty="0"/>
              <a:t> </a:t>
            </a:r>
            <a:r>
              <a:rPr lang="en-US" sz="1400" b="1" dirty="0">
                <a:solidFill>
                  <a:schemeClr val="accent2"/>
                </a:solidFill>
              </a:rPr>
              <a:t>on an annual basis, within the same month of each year as the previous year’s attestation</a:t>
            </a:r>
            <a:r>
              <a:rPr lang="en-US" sz="1100" dirty="0"/>
              <a:t>. </a:t>
            </a:r>
            <a:r>
              <a:rPr lang="en-US" altLang="en-US" sz="1100" b="1" i="1" dirty="0">
                <a:solidFill>
                  <a:schemeClr val="tx2"/>
                </a:solidFill>
              </a:rPr>
              <a:t>(10.2.4(2) &amp; SMOG Section 1.7.1(2))</a:t>
            </a:r>
            <a:endParaRPr lang="en-US" altLang="en-US" sz="1400" b="1" dirty="0">
              <a:solidFill>
                <a:schemeClr val="tx2"/>
              </a:solidFill>
            </a:endParaRPr>
          </a:p>
          <a:p>
            <a:pPr>
              <a:lnSpc>
                <a:spcPct val="90000"/>
              </a:lnSpc>
              <a:spcBef>
                <a:spcPct val="55000"/>
              </a:spcBef>
              <a:buClr>
                <a:schemeClr val="tx1"/>
              </a:buClr>
              <a:buFontTx/>
              <a:buChar char="•"/>
            </a:pPr>
            <a:r>
              <a:rPr lang="en-US" altLang="en-US" sz="1400" b="1" dirty="0">
                <a:solidFill>
                  <a:schemeClr val="tx2"/>
                </a:solidFill>
              </a:rPr>
              <a:t> Instrument Transformer Testing Guidelines </a:t>
            </a:r>
            <a:r>
              <a:rPr lang="en-US" altLang="en-US" sz="1100" b="1" i="1" dirty="0">
                <a:solidFill>
                  <a:schemeClr val="tx2"/>
                </a:solidFill>
              </a:rPr>
              <a:t>(SMOG Section 7.6)</a:t>
            </a:r>
            <a:endParaRPr lang="en-US" altLang="en-US" sz="1100" b="1" dirty="0">
              <a:solidFill>
                <a:schemeClr val="tx2"/>
              </a:solidFill>
            </a:endParaRPr>
          </a:p>
          <a:p>
            <a:pPr>
              <a:lnSpc>
                <a:spcPct val="90000"/>
              </a:lnSpc>
              <a:spcBef>
                <a:spcPct val="55000"/>
              </a:spcBef>
              <a:buClr>
                <a:schemeClr val="tx1"/>
              </a:buClr>
              <a:buFontTx/>
              <a:buChar char="•"/>
            </a:pPr>
            <a:r>
              <a:rPr lang="en-US" altLang="en-US" sz="1400" b="1" dirty="0">
                <a:solidFill>
                  <a:schemeClr val="tx2"/>
                </a:solidFill>
              </a:rPr>
              <a:t> Verify secondary wiring integrity upon initial certification and at least every  3 years thereafter  </a:t>
            </a:r>
            <a:r>
              <a:rPr lang="en-US" altLang="en-US" sz="1100" b="1" i="1" dirty="0">
                <a:solidFill>
                  <a:schemeClr val="tx2"/>
                </a:solidFill>
              </a:rPr>
              <a:t>{SMOG Section 1.3.4 (2) &amp; 1.4.4 (2)}</a:t>
            </a:r>
            <a:endParaRPr lang="en-US" altLang="en-US" sz="1100" b="1" dirty="0">
              <a:solidFill>
                <a:schemeClr val="tx2"/>
              </a:solidFill>
            </a:endParaRPr>
          </a:p>
          <a:p>
            <a:pPr>
              <a:lnSpc>
                <a:spcPct val="90000"/>
              </a:lnSpc>
              <a:spcBef>
                <a:spcPct val="55000"/>
              </a:spcBef>
              <a:buClr>
                <a:schemeClr val="tx1"/>
              </a:buClr>
              <a:buFontTx/>
              <a:buChar char="•"/>
            </a:pPr>
            <a:r>
              <a:rPr lang="en-US" altLang="en-US" sz="1400" b="1" dirty="0">
                <a:solidFill>
                  <a:schemeClr val="tx2"/>
                </a:solidFill>
              </a:rPr>
              <a:t> Voltage drop calculation on V.T.s at initial certification </a:t>
            </a:r>
            <a:r>
              <a:rPr lang="en-US" altLang="en-US" sz="1100" b="1" i="1" dirty="0">
                <a:solidFill>
                  <a:schemeClr val="tx2"/>
                </a:solidFill>
              </a:rPr>
              <a:t>{SMOG Section 1.4.4 (1)}</a:t>
            </a:r>
          </a:p>
        </p:txBody>
      </p:sp>
      <p:sp>
        <p:nvSpPr>
          <p:cNvPr id="8" name="Rectangle 4"/>
          <p:cNvSpPr>
            <a:spLocks noChangeArrowheads="1"/>
          </p:cNvSpPr>
          <p:nvPr/>
        </p:nvSpPr>
        <p:spPr bwMode="auto">
          <a:xfrm>
            <a:off x="304800" y="3733799"/>
            <a:ext cx="3429000" cy="2590801"/>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nSpc>
                <a:spcPct val="90000"/>
              </a:lnSpc>
              <a:spcBef>
                <a:spcPct val="55000"/>
              </a:spcBef>
              <a:buClr>
                <a:schemeClr val="tx1"/>
              </a:buClr>
            </a:pPr>
            <a:r>
              <a:rPr lang="en-US" altLang="en-US" sz="1600" b="1" u="sng" dirty="0">
                <a:solidFill>
                  <a:schemeClr val="accent5"/>
                </a:solidFill>
              </a:rPr>
              <a:t>Test Equipment</a:t>
            </a:r>
            <a:r>
              <a:rPr lang="en-US" altLang="en-US" sz="1600" b="1" dirty="0">
                <a:solidFill>
                  <a:schemeClr val="accent5"/>
                </a:solidFill>
              </a:rPr>
              <a:t>: </a:t>
            </a:r>
          </a:p>
          <a:p>
            <a:pPr>
              <a:lnSpc>
                <a:spcPct val="90000"/>
              </a:lnSpc>
              <a:spcBef>
                <a:spcPct val="55000"/>
              </a:spcBef>
              <a:buClr>
                <a:schemeClr val="tx1"/>
              </a:buClr>
            </a:pPr>
            <a:r>
              <a:rPr lang="en-US" altLang="en-US" b="1" dirty="0">
                <a:solidFill>
                  <a:schemeClr val="tx2"/>
                </a:solidFill>
              </a:rPr>
              <a:t> </a:t>
            </a:r>
            <a:r>
              <a:rPr lang="en-US" altLang="en-US" b="1" dirty="0"/>
              <a:t>- </a:t>
            </a:r>
            <a:r>
              <a:rPr lang="en-US" altLang="en-US" sz="1600" b="1" dirty="0">
                <a:solidFill>
                  <a:schemeClr val="tx2"/>
                </a:solidFill>
              </a:rPr>
              <a:t>Traceable to NIST </a:t>
            </a:r>
            <a:r>
              <a:rPr lang="en-US" altLang="en-US" sz="1600" b="1" i="1" dirty="0">
                <a:solidFill>
                  <a:schemeClr val="tx2"/>
                </a:solidFill>
              </a:rPr>
              <a:t>(SMOG 1.6.2)</a:t>
            </a:r>
          </a:p>
          <a:p>
            <a:pPr marL="742950" lvl="1" indent="-285750">
              <a:lnSpc>
                <a:spcPct val="90000"/>
              </a:lnSpc>
              <a:spcBef>
                <a:spcPct val="55000"/>
              </a:spcBef>
              <a:buClr>
                <a:schemeClr val="tx1"/>
              </a:buClr>
              <a:buFont typeface="Arial" panose="020B0604020202020204" pitchFamily="34" charset="0"/>
              <a:buChar char="•"/>
            </a:pPr>
            <a:r>
              <a:rPr lang="en-US" altLang="en-US" sz="1200" b="1" i="1" dirty="0">
                <a:solidFill>
                  <a:schemeClr val="tx2"/>
                </a:solidFill>
              </a:rPr>
              <a:t>Including the equipment to test ESR auxiliary load calculation</a:t>
            </a:r>
            <a:endParaRPr lang="en-US" altLang="en-US" sz="1200" b="1" dirty="0">
              <a:solidFill>
                <a:schemeClr val="tx2"/>
              </a:solidFill>
            </a:endParaRPr>
          </a:p>
          <a:p>
            <a:pPr>
              <a:lnSpc>
                <a:spcPct val="90000"/>
              </a:lnSpc>
              <a:spcBef>
                <a:spcPct val="55000"/>
              </a:spcBef>
              <a:buClr>
                <a:schemeClr val="tx1"/>
              </a:buClr>
            </a:pPr>
            <a:r>
              <a:rPr lang="en-US" altLang="en-US" sz="1600" b="1" dirty="0">
                <a:solidFill>
                  <a:schemeClr val="tx2"/>
                </a:solidFill>
              </a:rPr>
              <a:t> </a:t>
            </a:r>
            <a:r>
              <a:rPr lang="en-US" altLang="en-US" sz="1600" b="1" dirty="0"/>
              <a:t>-</a:t>
            </a:r>
            <a:r>
              <a:rPr lang="en-US" altLang="en-US" sz="1600" b="1" dirty="0">
                <a:solidFill>
                  <a:schemeClr val="tx2"/>
                </a:solidFill>
              </a:rPr>
              <a:t> Accuracy ≥ device       	            </a:t>
            </a:r>
            <a:r>
              <a:rPr lang="en-US" altLang="en-US" sz="1600" b="1" i="1" dirty="0">
                <a:solidFill>
                  <a:schemeClr val="tx2"/>
                </a:solidFill>
              </a:rPr>
              <a:t>(SMOG 1.6.1)</a:t>
            </a:r>
            <a:endParaRPr lang="en-US" altLang="en-US" sz="1600" b="1" dirty="0">
              <a:solidFill>
                <a:schemeClr val="tx2"/>
              </a:solidFill>
            </a:endParaRPr>
          </a:p>
          <a:p>
            <a:pPr>
              <a:lnSpc>
                <a:spcPct val="90000"/>
              </a:lnSpc>
              <a:spcBef>
                <a:spcPct val="50000"/>
              </a:spcBef>
              <a:buClr>
                <a:schemeClr val="tx1"/>
              </a:buClr>
            </a:pPr>
            <a:r>
              <a:rPr lang="en-US" altLang="en-US" sz="1600" b="1" dirty="0">
                <a:solidFill>
                  <a:schemeClr val="tx2"/>
                </a:solidFill>
              </a:rPr>
              <a:t> </a:t>
            </a:r>
            <a:r>
              <a:rPr lang="en-US" altLang="en-US" sz="1600" b="1" dirty="0"/>
              <a:t>-</a:t>
            </a:r>
            <a:r>
              <a:rPr lang="en-US" altLang="en-US" sz="1600" b="1" dirty="0">
                <a:solidFill>
                  <a:schemeClr val="tx2"/>
                </a:solidFill>
              </a:rPr>
              <a:t> Certify standard per ANSI  or  PUCT, i.e., 120 days </a:t>
            </a:r>
            <a:r>
              <a:rPr lang="en-US" altLang="en-US" sz="1600" b="1" i="1" dirty="0">
                <a:solidFill>
                  <a:schemeClr val="tx2"/>
                </a:solidFill>
              </a:rPr>
              <a:t>(SMOG 1.6.2)</a:t>
            </a:r>
          </a:p>
        </p:txBody>
      </p:sp>
      <p:sp>
        <p:nvSpPr>
          <p:cNvPr id="9" name="Rectangle 5"/>
          <p:cNvSpPr>
            <a:spLocks noChangeArrowheads="1"/>
          </p:cNvSpPr>
          <p:nvPr/>
        </p:nvSpPr>
        <p:spPr bwMode="auto">
          <a:xfrm>
            <a:off x="3886200" y="3733799"/>
            <a:ext cx="2209800" cy="1524001"/>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55000"/>
              </a:spcBef>
              <a:buClr>
                <a:schemeClr val="tx1"/>
              </a:buClr>
            </a:pPr>
            <a:r>
              <a:rPr lang="en-US" altLang="en-US" sz="1400" b="1" u="sng" dirty="0">
                <a:solidFill>
                  <a:schemeClr val="accent5"/>
                </a:solidFill>
              </a:rPr>
              <a:t>Meter Calibration</a:t>
            </a:r>
            <a:r>
              <a:rPr lang="en-US" altLang="en-US" sz="1400" b="1" dirty="0">
                <a:solidFill>
                  <a:schemeClr val="accent5"/>
                </a:solidFill>
              </a:rPr>
              <a:t>:</a:t>
            </a:r>
          </a:p>
          <a:p>
            <a:pPr algn="ctr">
              <a:lnSpc>
                <a:spcPct val="90000"/>
              </a:lnSpc>
              <a:spcBef>
                <a:spcPct val="55000"/>
              </a:spcBef>
              <a:buClr>
                <a:schemeClr val="tx1"/>
              </a:buClr>
            </a:pPr>
            <a:r>
              <a:rPr lang="en-US" altLang="en-US" sz="1400" b="1" dirty="0">
                <a:solidFill>
                  <a:schemeClr val="tx2"/>
                </a:solidFill>
              </a:rPr>
              <a:t>Calibration                 </a:t>
            </a:r>
            <a:r>
              <a:rPr lang="en-US" altLang="en-US" sz="1400" b="1" i="1" dirty="0">
                <a:solidFill>
                  <a:schemeClr val="tx2"/>
                </a:solidFill>
              </a:rPr>
              <a:t>(SMOG 1.6.5) </a:t>
            </a:r>
          </a:p>
          <a:p>
            <a:pPr algn="ctr">
              <a:lnSpc>
                <a:spcPct val="90000"/>
              </a:lnSpc>
              <a:spcBef>
                <a:spcPct val="55000"/>
              </a:spcBef>
              <a:buClr>
                <a:schemeClr val="tx1"/>
              </a:buClr>
            </a:pPr>
            <a:r>
              <a:rPr lang="en-US" altLang="en-US" sz="1400" b="1" dirty="0">
                <a:solidFill>
                  <a:schemeClr val="tx2"/>
                </a:solidFill>
              </a:rPr>
              <a:t>±0.15% (FL &amp; LL)</a:t>
            </a:r>
          </a:p>
          <a:p>
            <a:pPr algn="ctr">
              <a:lnSpc>
                <a:spcPct val="90000"/>
              </a:lnSpc>
              <a:spcBef>
                <a:spcPct val="55000"/>
              </a:spcBef>
              <a:buClr>
                <a:schemeClr val="tx1"/>
              </a:buClr>
            </a:pPr>
            <a:r>
              <a:rPr lang="en-US" altLang="en-US" sz="1400" b="1" dirty="0">
                <a:solidFill>
                  <a:schemeClr val="tx2"/>
                </a:solidFill>
              </a:rPr>
              <a:t>  ±0.30% (PF &amp; VAR)</a:t>
            </a:r>
          </a:p>
          <a:p>
            <a:pPr algn="ctr">
              <a:lnSpc>
                <a:spcPct val="90000"/>
              </a:lnSpc>
              <a:spcBef>
                <a:spcPct val="55000"/>
              </a:spcBef>
              <a:buClr>
                <a:schemeClr val="tx1"/>
              </a:buClr>
            </a:pPr>
            <a:endParaRPr lang="en-US" altLang="en-US" b="1" dirty="0">
              <a:solidFill>
                <a:schemeClr val="accent1"/>
              </a:solidFill>
            </a:endParaRPr>
          </a:p>
        </p:txBody>
      </p:sp>
      <p:sp>
        <p:nvSpPr>
          <p:cNvPr id="10" name="Rectangle 6"/>
          <p:cNvSpPr>
            <a:spLocks noChangeArrowheads="1"/>
          </p:cNvSpPr>
          <p:nvPr/>
        </p:nvSpPr>
        <p:spPr bwMode="auto">
          <a:xfrm>
            <a:off x="6553200" y="3918743"/>
            <a:ext cx="2286000" cy="193437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nSpc>
                <a:spcPct val="90000"/>
              </a:lnSpc>
              <a:spcBef>
                <a:spcPct val="55000"/>
              </a:spcBef>
              <a:buClr>
                <a:schemeClr val="tx1"/>
              </a:buClr>
            </a:pPr>
            <a:endParaRPr lang="en-US" altLang="en-US" b="1" u="sng" dirty="0">
              <a:solidFill>
                <a:schemeClr val="accent1"/>
              </a:solidFill>
            </a:endParaRPr>
          </a:p>
          <a:p>
            <a:pPr>
              <a:lnSpc>
                <a:spcPct val="90000"/>
              </a:lnSpc>
              <a:spcBef>
                <a:spcPct val="55000"/>
              </a:spcBef>
              <a:buClr>
                <a:schemeClr val="tx1"/>
              </a:buClr>
            </a:pPr>
            <a:r>
              <a:rPr lang="en-US" altLang="en-US" sz="1400" b="1" u="sng" dirty="0">
                <a:solidFill>
                  <a:schemeClr val="accent5"/>
                </a:solidFill>
              </a:rPr>
              <a:t>Test Request</a:t>
            </a:r>
            <a:r>
              <a:rPr lang="en-US" altLang="en-US" sz="1400" b="1" dirty="0">
                <a:solidFill>
                  <a:schemeClr val="accent5"/>
                </a:solidFill>
              </a:rPr>
              <a:t>:</a:t>
            </a:r>
          </a:p>
          <a:p>
            <a:pPr>
              <a:lnSpc>
                <a:spcPct val="90000"/>
              </a:lnSpc>
              <a:spcBef>
                <a:spcPct val="55000"/>
              </a:spcBef>
              <a:buClr>
                <a:schemeClr val="tx1"/>
              </a:buClr>
            </a:pPr>
            <a:r>
              <a:rPr lang="en-US" altLang="en-US" sz="1400" b="1" dirty="0"/>
              <a:t> - </a:t>
            </a:r>
            <a:r>
              <a:rPr lang="en-US" altLang="en-US" sz="1400" b="1" dirty="0">
                <a:solidFill>
                  <a:schemeClr val="tx2"/>
                </a:solidFill>
              </a:rPr>
              <a:t>ERCOT </a:t>
            </a:r>
            <a:r>
              <a:rPr lang="en-US" altLang="en-US" sz="1400" b="1" i="1" dirty="0">
                <a:solidFill>
                  <a:schemeClr val="tx2"/>
                </a:solidFill>
              </a:rPr>
              <a:t>(10.6.1.1)</a:t>
            </a:r>
            <a:endParaRPr lang="en-US" altLang="en-US" sz="1400" b="1" dirty="0">
              <a:solidFill>
                <a:schemeClr val="tx2"/>
              </a:solidFill>
            </a:endParaRPr>
          </a:p>
          <a:p>
            <a:pPr>
              <a:lnSpc>
                <a:spcPct val="90000"/>
              </a:lnSpc>
              <a:spcBef>
                <a:spcPct val="50000"/>
              </a:spcBef>
              <a:buClr>
                <a:schemeClr val="tx1"/>
              </a:buClr>
            </a:pPr>
            <a:r>
              <a:rPr lang="en-US" altLang="en-US" sz="1400" b="1" dirty="0"/>
              <a:t> - </a:t>
            </a:r>
            <a:r>
              <a:rPr lang="en-US" altLang="en-US" sz="1400" b="1" dirty="0">
                <a:solidFill>
                  <a:schemeClr val="tx2"/>
                </a:solidFill>
              </a:rPr>
              <a:t>Market Participants </a:t>
            </a:r>
            <a:r>
              <a:rPr lang="en-US" altLang="en-US" sz="1400" b="1" i="1" dirty="0">
                <a:solidFill>
                  <a:schemeClr val="tx2"/>
                </a:solidFill>
              </a:rPr>
              <a:t>(10.6.1.4)</a:t>
            </a:r>
            <a:endParaRPr lang="en-US" altLang="en-US" sz="1400" b="1" dirty="0">
              <a:solidFill>
                <a:schemeClr val="tx2"/>
              </a:solidFill>
            </a:endParaRPr>
          </a:p>
          <a:p>
            <a:pPr>
              <a:lnSpc>
                <a:spcPct val="90000"/>
              </a:lnSpc>
              <a:spcBef>
                <a:spcPct val="50000"/>
              </a:spcBef>
              <a:buClr>
                <a:schemeClr val="tx1"/>
              </a:buClr>
            </a:pPr>
            <a:r>
              <a:rPr lang="en-US" altLang="en-US" sz="1400" b="1" dirty="0">
                <a:solidFill>
                  <a:schemeClr val="tx2"/>
                </a:solidFill>
              </a:rPr>
              <a:t> </a:t>
            </a:r>
            <a:r>
              <a:rPr lang="en-US" altLang="en-US" sz="1400" b="1" dirty="0"/>
              <a:t>-</a:t>
            </a:r>
            <a:r>
              <a:rPr lang="en-US" altLang="en-US" sz="1400" b="1" dirty="0">
                <a:solidFill>
                  <a:schemeClr val="tx2"/>
                </a:solidFill>
              </a:rPr>
              <a:t> PUC</a:t>
            </a:r>
          </a:p>
        </p:txBody>
      </p:sp>
      <p:sp>
        <p:nvSpPr>
          <p:cNvPr id="11" name="Rectangle 7"/>
          <p:cNvSpPr>
            <a:spLocks noChangeArrowheads="1"/>
          </p:cNvSpPr>
          <p:nvPr/>
        </p:nvSpPr>
        <p:spPr bwMode="auto">
          <a:xfrm>
            <a:off x="4038600" y="5334000"/>
            <a:ext cx="1981200" cy="9906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55000"/>
              </a:spcBef>
              <a:buClr>
                <a:schemeClr val="tx1"/>
              </a:buClr>
            </a:pPr>
            <a:r>
              <a:rPr lang="en-US" altLang="en-US" sz="1400" b="1" u="sng" dirty="0">
                <a:solidFill>
                  <a:schemeClr val="accent5"/>
                </a:solidFill>
              </a:rPr>
              <a:t>Facility Sealing</a:t>
            </a:r>
            <a:r>
              <a:rPr lang="en-US" altLang="en-US" sz="1400" b="1" dirty="0">
                <a:solidFill>
                  <a:schemeClr val="accent5"/>
                </a:solidFill>
              </a:rPr>
              <a:t>:</a:t>
            </a:r>
          </a:p>
          <a:p>
            <a:pPr>
              <a:lnSpc>
                <a:spcPct val="90000"/>
              </a:lnSpc>
              <a:spcBef>
                <a:spcPct val="55000"/>
              </a:spcBef>
              <a:buClr>
                <a:schemeClr val="tx1"/>
              </a:buClr>
            </a:pPr>
            <a:r>
              <a:rPr lang="en-US" altLang="en-US" sz="1400" b="1" dirty="0">
                <a:solidFill>
                  <a:schemeClr val="tx2"/>
                </a:solidFill>
              </a:rPr>
              <a:t> </a:t>
            </a:r>
            <a:r>
              <a:rPr lang="en-US" altLang="en-US" sz="1400" b="1" dirty="0"/>
              <a:t>-</a:t>
            </a:r>
            <a:r>
              <a:rPr lang="en-US" altLang="en-US" sz="1400" b="1" dirty="0">
                <a:solidFill>
                  <a:schemeClr val="tx2"/>
                </a:solidFill>
              </a:rPr>
              <a:t> Unique Number </a:t>
            </a:r>
            <a:r>
              <a:rPr lang="en-US" altLang="en-US" sz="1400" b="1" i="1" dirty="0">
                <a:solidFill>
                  <a:schemeClr val="tx2"/>
                </a:solidFill>
              </a:rPr>
              <a:t>(10.10.1.5)</a:t>
            </a:r>
            <a:endParaRPr lang="en-US" altLang="en-US" sz="1400" b="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28</a:t>
            </a:fld>
            <a:endParaRPr lang="en-US" dirty="0"/>
          </a:p>
        </p:txBody>
      </p:sp>
    </p:spTree>
    <p:extLst>
      <p:ext uri="{BB962C8B-B14F-4D97-AF65-F5344CB8AC3E}">
        <p14:creationId xmlns:p14="http://schemas.microsoft.com/office/powerpoint/2010/main" val="12085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ppt_x</p:attrName>
                                        </p:attrNameLst>
                                      </p:cBhvr>
                                      <p:tavLst>
                                        <p:tav tm="0">
                                          <p:val>
                                            <p:strVal val="#ppt_x-.2"/>
                                          </p:val>
                                        </p:tav>
                                        <p:tav tm="100000">
                                          <p:val>
                                            <p:strVal val="#ppt_x"/>
                                          </p:val>
                                        </p:tav>
                                      </p:tavLst>
                                    </p:anim>
                                    <p:anim calcmode="lin" valueType="num">
                                      <p:cBhvr>
                                        <p:cTn id="15"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heel(4)">
                                      <p:cBhvr>
                                        <p:cTn id="21" dur="2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down)">
                                      <p:cBhvr>
                                        <p:cTn id="26" dur="580">
                                          <p:stCondLst>
                                            <p:cond delay="0"/>
                                          </p:stCondLst>
                                        </p:cTn>
                                        <p:tgtEl>
                                          <p:spTgt spid="11"/>
                                        </p:tgtEl>
                                      </p:cBhvr>
                                    </p:animEffect>
                                    <p:anim calcmode="lin" valueType="num">
                                      <p:cBhvr>
                                        <p:cTn id="27"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2" dur="26">
                                          <p:stCondLst>
                                            <p:cond delay="650"/>
                                          </p:stCondLst>
                                        </p:cTn>
                                        <p:tgtEl>
                                          <p:spTgt spid="11"/>
                                        </p:tgtEl>
                                      </p:cBhvr>
                                      <p:to x="100000" y="60000"/>
                                    </p:animScale>
                                    <p:animScale>
                                      <p:cBhvr>
                                        <p:cTn id="33" dur="166" decel="50000">
                                          <p:stCondLst>
                                            <p:cond delay="676"/>
                                          </p:stCondLst>
                                        </p:cTn>
                                        <p:tgtEl>
                                          <p:spTgt spid="11"/>
                                        </p:tgtEl>
                                      </p:cBhvr>
                                      <p:to x="100000" y="100000"/>
                                    </p:animScale>
                                    <p:animScale>
                                      <p:cBhvr>
                                        <p:cTn id="34" dur="26">
                                          <p:stCondLst>
                                            <p:cond delay="1312"/>
                                          </p:stCondLst>
                                        </p:cTn>
                                        <p:tgtEl>
                                          <p:spTgt spid="11"/>
                                        </p:tgtEl>
                                      </p:cBhvr>
                                      <p:to x="100000" y="80000"/>
                                    </p:animScale>
                                    <p:animScale>
                                      <p:cBhvr>
                                        <p:cTn id="35" dur="166" decel="50000">
                                          <p:stCondLst>
                                            <p:cond delay="1338"/>
                                          </p:stCondLst>
                                        </p:cTn>
                                        <p:tgtEl>
                                          <p:spTgt spid="11"/>
                                        </p:tgtEl>
                                      </p:cBhvr>
                                      <p:to x="100000" y="100000"/>
                                    </p:animScale>
                                    <p:animScale>
                                      <p:cBhvr>
                                        <p:cTn id="36" dur="26">
                                          <p:stCondLst>
                                            <p:cond delay="1642"/>
                                          </p:stCondLst>
                                        </p:cTn>
                                        <p:tgtEl>
                                          <p:spTgt spid="11"/>
                                        </p:tgtEl>
                                      </p:cBhvr>
                                      <p:to x="100000" y="90000"/>
                                    </p:animScale>
                                    <p:animScale>
                                      <p:cBhvr>
                                        <p:cTn id="37" dur="166" decel="50000">
                                          <p:stCondLst>
                                            <p:cond delay="1668"/>
                                          </p:stCondLst>
                                        </p:cTn>
                                        <p:tgtEl>
                                          <p:spTgt spid="11"/>
                                        </p:tgtEl>
                                      </p:cBhvr>
                                      <p:to x="100000" y="100000"/>
                                    </p:animScale>
                                    <p:animScale>
                                      <p:cBhvr>
                                        <p:cTn id="38" dur="26">
                                          <p:stCondLst>
                                            <p:cond delay="1808"/>
                                          </p:stCondLst>
                                        </p:cTn>
                                        <p:tgtEl>
                                          <p:spTgt spid="11"/>
                                        </p:tgtEl>
                                      </p:cBhvr>
                                      <p:to x="100000" y="95000"/>
                                    </p:animScale>
                                    <p:animScale>
                                      <p:cBhvr>
                                        <p:cTn id="39"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Failure of Communication Facilities</a:t>
            </a:r>
            <a:endParaRPr lang="en-US" b="1" dirty="0">
              <a:solidFill>
                <a:schemeClr val="accent1"/>
              </a:solidFill>
            </a:endParaRPr>
          </a:p>
        </p:txBody>
      </p:sp>
      <p:sp>
        <p:nvSpPr>
          <p:cNvPr id="7" name="Rectangle 3"/>
          <p:cNvSpPr>
            <a:spLocks noChangeArrowheads="1"/>
          </p:cNvSpPr>
          <p:nvPr/>
        </p:nvSpPr>
        <p:spPr bwMode="auto">
          <a:xfrm>
            <a:off x="990600" y="1524000"/>
            <a:ext cx="7010400" cy="40386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spcBef>
                <a:spcPct val="100000"/>
              </a:spcBef>
              <a:buClr>
                <a:schemeClr val="tx1"/>
              </a:buClr>
            </a:pPr>
            <a:r>
              <a:rPr lang="en-US" altLang="en-US" b="1" u="sng" dirty="0">
                <a:solidFill>
                  <a:schemeClr val="accent5"/>
                </a:solidFill>
              </a:rPr>
              <a:t>ERCOT Settlement Communication Failure to EPS Meters</a:t>
            </a:r>
            <a:r>
              <a:rPr lang="en-US" altLang="en-US" b="1" dirty="0">
                <a:solidFill>
                  <a:schemeClr val="accent5"/>
                </a:solidFill>
              </a:rPr>
              <a:t>: </a:t>
            </a:r>
            <a:r>
              <a:rPr lang="en-US" altLang="en-US" sz="1200" b="1" i="1" dirty="0">
                <a:solidFill>
                  <a:schemeClr val="accent5"/>
                </a:solidFill>
              </a:rPr>
              <a:t>(SMOG Section 2)</a:t>
            </a:r>
            <a:endParaRPr lang="en-US" altLang="en-US" b="1" dirty="0">
              <a:solidFill>
                <a:schemeClr val="accent5"/>
              </a:solidFill>
            </a:endParaRPr>
          </a:p>
          <a:p>
            <a:pPr>
              <a:spcBef>
                <a:spcPct val="100000"/>
              </a:spcBef>
              <a:buClr>
                <a:schemeClr val="tx1"/>
              </a:buClr>
            </a:pPr>
            <a:r>
              <a:rPr lang="en-US" altLang="en-US" b="1" dirty="0">
                <a:solidFill>
                  <a:schemeClr val="tx2"/>
                </a:solidFill>
              </a:rPr>
              <a:t>During a disruption to the ERCOT Meter Data Acquisition System (MDAS) communication link to EPS meters, ERCOT shall:</a:t>
            </a:r>
          </a:p>
          <a:p>
            <a:pPr lvl="2">
              <a:spcBef>
                <a:spcPct val="100000"/>
              </a:spcBef>
              <a:buClr>
                <a:schemeClr val="tx1"/>
              </a:buClr>
              <a:buFontTx/>
              <a:buChar char="•"/>
            </a:pPr>
            <a:r>
              <a:rPr lang="en-US" altLang="en-US" b="1" dirty="0">
                <a:solidFill>
                  <a:schemeClr val="tx2"/>
                </a:solidFill>
              </a:rPr>
              <a:t> Make all reasonable efforts to provide general information to TDSPs using voice communications; and</a:t>
            </a:r>
          </a:p>
          <a:p>
            <a:pPr lvl="2">
              <a:spcBef>
                <a:spcPct val="100000"/>
              </a:spcBef>
              <a:buClr>
                <a:schemeClr val="tx1"/>
              </a:buClr>
              <a:buFontTx/>
              <a:buChar char="•"/>
            </a:pPr>
            <a:r>
              <a:rPr lang="en-US" altLang="en-US" b="1" dirty="0">
                <a:solidFill>
                  <a:schemeClr val="tx2"/>
                </a:solidFill>
              </a:rPr>
              <a:t> Inform the TDSP of the methods they shall use to provide meter data to ERCOT during the disruption period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29</a:t>
            </a:fld>
            <a:endParaRPr lang="en-US" dirty="0"/>
          </a:p>
        </p:txBody>
      </p:sp>
    </p:spTree>
    <p:extLst>
      <p:ext uri="{BB962C8B-B14F-4D97-AF65-F5344CB8AC3E}">
        <p14:creationId xmlns:p14="http://schemas.microsoft.com/office/powerpoint/2010/main" val="394144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3069BCC-FE10-4898-9CF4-9F45652FB540}" type="slidenum">
              <a:rPr lang="en-US" altLang="en-US" smtClean="0"/>
              <a:pPr/>
              <a:t>3</a:t>
            </a:fld>
            <a:endParaRPr lang="en-US" altLang="en-US" dirty="0"/>
          </a:p>
        </p:txBody>
      </p:sp>
      <p:sp>
        <p:nvSpPr>
          <p:cNvPr id="5" name="Rectangle 3"/>
          <p:cNvSpPr txBox="1">
            <a:spLocks noChangeArrowheads="1"/>
          </p:cNvSpPr>
          <p:nvPr/>
        </p:nvSpPr>
        <p:spPr bwMode="auto">
          <a:xfrm>
            <a:off x="457200" y="6096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marR="0" lvl="0" indent="0" algn="l" defTabSz="914400" rtl="0" eaLnBrk="0" fontAlgn="base" latinLnBrk="0" hangingPunct="0">
              <a:lnSpc>
                <a:spcPct val="80000"/>
              </a:lnSpc>
              <a:spcBef>
                <a:spcPct val="20000"/>
              </a:spcBef>
              <a:spcAft>
                <a:spcPct val="0"/>
              </a:spcAft>
              <a:buClrTx/>
              <a:buSzTx/>
              <a:buNone/>
              <a:tabLst/>
              <a:defRPr/>
            </a:pPr>
            <a:r>
              <a:rPr kumimoji="0" lang="en-US" altLang="en-US" sz="2200" b="1" i="0" u="sng" strike="noStrike" kern="0" cap="none" spc="0" normalizeH="0" baseline="0" noProof="0" dirty="0">
                <a:ln>
                  <a:noFill/>
                </a:ln>
                <a:solidFill>
                  <a:srgbClr val="000000"/>
                </a:solidFill>
                <a:effectLst/>
                <a:uLnTx/>
                <a:uFillTx/>
                <a:latin typeface="Arial"/>
                <a:ea typeface="+mn-ea"/>
                <a:cs typeface="+mn-cs"/>
              </a:rPr>
              <a:t>Antitrust Admonition</a:t>
            </a:r>
            <a:endParaRPr kumimoji="0" lang="en-US" sz="2200" b="0" i="0" u="none" strike="noStrike" kern="0" cap="none" spc="0" normalizeH="0" baseline="0" noProof="0" dirty="0">
              <a:ln>
                <a:noFill/>
              </a:ln>
              <a:solidFill>
                <a:srgbClr val="000000"/>
              </a:solidFill>
              <a:effectLst/>
              <a:uLnTx/>
              <a:uFillTx/>
              <a:latin typeface="Arial"/>
              <a:ea typeface="+mn-ea"/>
              <a:cs typeface="+mn-cs"/>
            </a:endParaRPr>
          </a:p>
          <a:p>
            <a:pPr lvl="0">
              <a:defRPr/>
            </a:pPr>
            <a:r>
              <a:rPr lang="en-US" b="0" kern="0" dirty="0">
                <a:solidFill>
                  <a:srgbClr val="000000"/>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b="0" i="1" kern="0" dirty="0">
                <a:solidFill>
                  <a:srgbClr val="000000"/>
                </a:solidFill>
              </a:rPr>
              <a:t>Statement of Position on Antitrust Issues for Members of ERCOT Committees, Subcommittees, and Working Groups</a:t>
            </a:r>
            <a:r>
              <a:rPr lang="en-US" b="0" kern="0" dirty="0">
                <a:solidFill>
                  <a:srgbClr val="000000"/>
                </a:solidFill>
              </a:rPr>
              <a:t>, which is posted on the ERCOT website. </a:t>
            </a:r>
            <a:br>
              <a:rPr lang="en-US" b="0" kern="0" dirty="0">
                <a:solidFill>
                  <a:srgbClr val="000000"/>
                </a:solidFill>
              </a:rPr>
            </a:br>
            <a:r>
              <a:rPr lang="en-US" b="0" kern="0" dirty="0">
                <a:solidFill>
                  <a:srgbClr val="000000"/>
                </a:solidFill>
                <a:hlinkClick r:id="rId2"/>
              </a:rPr>
              <a:t>http://www.ercot.com/about/governance/index.html</a:t>
            </a:r>
            <a:br>
              <a:rPr lang="en-US" b="0" kern="0" dirty="0">
                <a:solidFill>
                  <a:srgbClr val="000000"/>
                </a:solidFill>
              </a:rPr>
            </a:br>
            <a:endParaRPr lang="en-US" b="0" kern="0" dirty="0">
              <a:solidFill>
                <a:srgbClr val="000000"/>
              </a:solidFill>
            </a:endParaRPr>
          </a:p>
          <a:p>
            <a:pPr lvl="0">
              <a:defRPr/>
            </a:pPr>
            <a:r>
              <a:rPr kumimoji="0" lang="en-US" altLang="en-US" sz="2000" b="1" i="0" u="sng" strike="noStrike" kern="0" cap="none" spc="0" normalizeH="0" baseline="0" noProof="0" dirty="0">
                <a:ln>
                  <a:noFill/>
                </a:ln>
                <a:solidFill>
                  <a:srgbClr val="000000"/>
                </a:solidFill>
                <a:effectLst/>
                <a:uLnTx/>
                <a:uFillTx/>
                <a:latin typeface="Arial"/>
                <a:ea typeface="+mn-ea"/>
                <a:cs typeface="+mn-cs"/>
              </a:rPr>
              <a:t>Disclaimer</a:t>
            </a:r>
          </a:p>
          <a:p>
            <a:pPr marL="0" lvl="0" indent="0">
              <a:lnSpc>
                <a:spcPct val="80000"/>
              </a:lnSpc>
              <a:buNone/>
              <a:defRPr/>
            </a:pPr>
            <a:r>
              <a:rPr lang="en-US" altLang="en-US" b="0" kern="0" dirty="0">
                <a:solidFill>
                  <a:srgbClr val="000000"/>
                </a:solidFill>
              </a:rPr>
              <a:t>All presentations and materials submitted by Market Participants or any other Entity to ERCOT staff for this meeting are received and posted with the acknowledgement that the information will</a:t>
            </a:r>
          </a:p>
          <a:p>
            <a:pPr marL="0" lvl="0" indent="0">
              <a:lnSpc>
                <a:spcPct val="80000"/>
              </a:lnSpc>
              <a:buNone/>
              <a:defRPr/>
            </a:pPr>
            <a:r>
              <a:rPr lang="en-US" altLang="en-US" b="0" kern="0" dirty="0">
                <a:solidFill>
                  <a:srgbClr val="000000"/>
                </a:solidFill>
              </a:rPr>
              <a:t>be considered public in accordance with the ERCOT Websites Content Management Operating Procedure.</a:t>
            </a:r>
            <a:br>
              <a:rPr kumimoji="0" lang="en-US" altLang="en-US" sz="2400" b="1" i="0" u="none" strike="noStrike" kern="0" cap="none" spc="0" normalizeH="0" baseline="0" noProof="0" dirty="0">
                <a:ln>
                  <a:noFill/>
                </a:ln>
                <a:solidFill>
                  <a:srgbClr val="000000"/>
                </a:solidFill>
                <a:effectLst/>
                <a:uLnTx/>
                <a:uFillTx/>
                <a:latin typeface="Arial"/>
                <a:ea typeface="+mn-ea"/>
                <a:cs typeface="+mn-cs"/>
              </a:rPr>
            </a:br>
            <a:endParaRPr kumimoji="0" lang="en-US" altLang="en-US" sz="2400" b="1" i="0" u="none" strike="noStrike" kern="0" cap="none" spc="0" normalizeH="0" baseline="0" noProof="0" dirty="0">
              <a:ln>
                <a:noFill/>
              </a:ln>
              <a:solidFill>
                <a:srgbClr val="000000"/>
              </a:solidFill>
              <a:effectLst/>
              <a:uLnTx/>
              <a:uFillTx/>
              <a:latin typeface="Arial"/>
              <a:ea typeface="+mn-ea"/>
              <a:cs typeface="+mn-cs"/>
            </a:endParaRPr>
          </a:p>
        </p:txBody>
      </p:sp>
      <p:sp>
        <p:nvSpPr>
          <p:cNvPr id="4" name="TextBox 3"/>
          <p:cNvSpPr txBox="1"/>
          <p:nvPr/>
        </p:nvSpPr>
        <p:spPr>
          <a:xfrm>
            <a:off x="762000" y="228600"/>
            <a:ext cx="7467600" cy="369332"/>
          </a:xfrm>
          <a:prstGeom prst="rect">
            <a:avLst/>
          </a:prstGeom>
          <a:noFill/>
        </p:spPr>
        <p:txBody>
          <a:bodyPr wrap="square" rtlCol="0">
            <a:spAutoFit/>
          </a:bodyPr>
          <a:lstStyle/>
          <a:p>
            <a:pPr algn="ctr"/>
            <a:r>
              <a:rPr lang="en-US" altLang="en-US" b="1" kern="0" dirty="0">
                <a:solidFill>
                  <a:srgbClr val="000000"/>
                </a:solidFill>
              </a:rPr>
              <a:t>Legal Disclaimers and Admonitions</a:t>
            </a:r>
            <a:endParaRPr lang="en-US" dirty="0"/>
          </a:p>
        </p:txBody>
      </p:sp>
    </p:spTree>
    <p:extLst>
      <p:ext uri="{BB962C8B-B14F-4D97-AF65-F5344CB8AC3E}">
        <p14:creationId xmlns:p14="http://schemas.microsoft.com/office/powerpoint/2010/main" val="558221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Failure of Communication Facilities</a:t>
            </a:r>
            <a:endParaRPr lang="en-US" b="1" dirty="0">
              <a:solidFill>
                <a:schemeClr val="accent1"/>
              </a:solidFill>
            </a:endParaRPr>
          </a:p>
        </p:txBody>
      </p:sp>
      <p:sp>
        <p:nvSpPr>
          <p:cNvPr id="7" name="Rectangle 3"/>
          <p:cNvSpPr>
            <a:spLocks noChangeArrowheads="1"/>
          </p:cNvSpPr>
          <p:nvPr/>
        </p:nvSpPr>
        <p:spPr bwMode="auto">
          <a:xfrm>
            <a:off x="990600" y="1524000"/>
            <a:ext cx="7086600" cy="41148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spcBef>
                <a:spcPct val="100000"/>
              </a:spcBef>
              <a:buClr>
                <a:schemeClr val="tx1"/>
              </a:buClr>
            </a:pPr>
            <a:r>
              <a:rPr lang="en-US" altLang="en-US" b="1" u="sng" dirty="0">
                <a:solidFill>
                  <a:schemeClr val="accent5"/>
                </a:solidFill>
              </a:rPr>
              <a:t>Resource Calculated Auxiliary Load Communication Failure to EPS Meters</a:t>
            </a:r>
            <a:r>
              <a:rPr lang="en-US" altLang="en-US" b="1" dirty="0">
                <a:solidFill>
                  <a:schemeClr val="accent5"/>
                </a:solidFill>
              </a:rPr>
              <a:t>: </a:t>
            </a:r>
            <a:r>
              <a:rPr lang="en-US" altLang="en-US" sz="1200" b="1" i="1" dirty="0">
                <a:solidFill>
                  <a:schemeClr val="accent5"/>
                </a:solidFill>
              </a:rPr>
              <a:t>(SMOG Section 2)</a:t>
            </a:r>
            <a:endParaRPr lang="en-US" altLang="en-US" b="1" dirty="0">
              <a:solidFill>
                <a:schemeClr val="accent5"/>
              </a:solidFill>
            </a:endParaRPr>
          </a:p>
          <a:p>
            <a:pPr>
              <a:spcBef>
                <a:spcPct val="100000"/>
              </a:spcBef>
              <a:buClr>
                <a:schemeClr val="tx1"/>
              </a:buClr>
            </a:pPr>
            <a:r>
              <a:rPr lang="en-US" altLang="en-US" b="1" dirty="0">
                <a:solidFill>
                  <a:schemeClr val="tx2"/>
                </a:solidFill>
              </a:rPr>
              <a:t>During a disruption to the Resource communication link to EPS meters, the Resource Entity shall:</a:t>
            </a:r>
          </a:p>
          <a:p>
            <a:pPr lvl="2">
              <a:spcBef>
                <a:spcPct val="100000"/>
              </a:spcBef>
              <a:buClr>
                <a:schemeClr val="tx1"/>
              </a:buClr>
              <a:buFontTx/>
              <a:buChar char="•"/>
            </a:pPr>
            <a:r>
              <a:rPr lang="en-US" altLang="en-US" b="1" dirty="0">
                <a:solidFill>
                  <a:schemeClr val="tx2"/>
                </a:solidFill>
              </a:rPr>
              <a:t> Make all reasonable efforts to provide general information to TDSPs on the restoration efforts and timelines; and</a:t>
            </a:r>
          </a:p>
          <a:p>
            <a:pPr lvl="2">
              <a:spcBef>
                <a:spcPct val="100000"/>
              </a:spcBef>
              <a:buClr>
                <a:schemeClr val="tx1"/>
              </a:buClr>
              <a:buFontTx/>
              <a:buChar char="•"/>
            </a:pPr>
            <a:r>
              <a:rPr lang="en-US" altLang="en-US" b="1" dirty="0">
                <a:solidFill>
                  <a:schemeClr val="tx2"/>
                </a:solidFill>
              </a:rPr>
              <a:t> Provide Operating Day meter data to ERCOT and the TDSPs, via the requested format and delivery method, as required to support settlements during the disruption period.</a:t>
            </a:r>
          </a:p>
        </p:txBody>
      </p:sp>
      <p:sp>
        <p:nvSpPr>
          <p:cNvPr id="4" name="Slide Number Placeholder 3"/>
          <p:cNvSpPr>
            <a:spLocks noGrp="1"/>
          </p:cNvSpPr>
          <p:nvPr>
            <p:ph type="sldNum" sz="quarter" idx="4"/>
          </p:nvPr>
        </p:nvSpPr>
        <p:spPr/>
        <p:txBody>
          <a:bodyPr/>
          <a:lstStyle/>
          <a:p>
            <a:fld id="{1D93BD3E-1E9A-4970-A6F7-E7AC52762E0C}" type="slidenum">
              <a:rPr lang="en-US" smtClean="0"/>
              <a:pPr/>
              <a:t>30</a:t>
            </a:fld>
            <a:endParaRPr lang="en-US" dirty="0"/>
          </a:p>
        </p:txBody>
      </p:sp>
    </p:spTree>
    <p:extLst>
      <p:ext uri="{BB962C8B-B14F-4D97-AF65-F5344CB8AC3E}">
        <p14:creationId xmlns:p14="http://schemas.microsoft.com/office/powerpoint/2010/main" val="288390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500"/>
                                        <p:tgtEl>
                                          <p:spTgt spid="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000 (SMOG Appendix C)</a:t>
            </a:r>
            <a:endParaRPr lang="en-US" b="1" dirty="0">
              <a:solidFill>
                <a:schemeClr val="accent1"/>
              </a:solidFill>
            </a:endParaRPr>
          </a:p>
        </p:txBody>
      </p:sp>
      <p:sp>
        <p:nvSpPr>
          <p:cNvPr id="7" name="Rectangle 4"/>
          <p:cNvSpPr>
            <a:spLocks noChangeArrowheads="1"/>
          </p:cNvSpPr>
          <p:nvPr/>
        </p:nvSpPr>
        <p:spPr bwMode="auto">
          <a:xfrm>
            <a:off x="381000" y="1295400"/>
            <a:ext cx="8534400" cy="4953000"/>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65000"/>
              </a:spcBef>
              <a:buClr>
                <a:schemeClr val="tx1"/>
              </a:buClr>
            </a:pPr>
            <a:r>
              <a:rPr lang="en-US" altLang="en-US" b="1" i="1" dirty="0">
                <a:solidFill>
                  <a:schemeClr val="tx2"/>
                </a:solidFill>
                <a:cs typeface="Times New Roman" pitchFamily="18" charset="0"/>
              </a:rPr>
              <a:t>TDSP Notification by ERCOT of Communication Problems with EPS Meters</a:t>
            </a:r>
            <a:r>
              <a:rPr lang="en-US" altLang="en-US" b="1" dirty="0">
                <a:solidFill>
                  <a:schemeClr val="tx2"/>
                </a:solidFill>
                <a:cs typeface="Times New Roman" pitchFamily="18" charset="0"/>
              </a:rPr>
              <a:t> </a:t>
            </a:r>
          </a:p>
          <a:p>
            <a:pPr>
              <a:spcBef>
                <a:spcPct val="65000"/>
              </a:spcBef>
              <a:buClr>
                <a:schemeClr val="tx1"/>
              </a:buClr>
            </a:pPr>
            <a:r>
              <a:rPr lang="en-US" altLang="en-US" sz="2000" b="1" i="1" u="sng" dirty="0">
                <a:solidFill>
                  <a:schemeClr val="tx2"/>
                </a:solidFill>
                <a:cs typeface="Times New Roman" pitchFamily="18" charset="0"/>
              </a:rPr>
              <a:t>ERCOT shall:</a:t>
            </a:r>
            <a:endParaRPr lang="en-US" altLang="en-US" sz="2000" b="1" i="1" u="sng" dirty="0">
              <a:solidFill>
                <a:schemeClr val="tx2"/>
              </a:solidFill>
            </a:endParaRPr>
          </a:p>
          <a:p>
            <a:pPr>
              <a:spcBef>
                <a:spcPct val="65000"/>
              </a:spcBef>
              <a:buClr>
                <a:schemeClr val="tx1"/>
              </a:buClr>
              <a:buFontTx/>
              <a:buChar char="•"/>
            </a:pPr>
            <a:r>
              <a:rPr lang="en-US" altLang="en-US" b="1" dirty="0">
                <a:solidFill>
                  <a:schemeClr val="tx2"/>
                </a:solidFill>
                <a:cs typeface="Times New Roman" pitchFamily="18" charset="0"/>
              </a:rPr>
              <a:t> </a:t>
            </a:r>
            <a:r>
              <a:rPr lang="en-US" altLang="en-US" sz="1500" b="1" dirty="0">
                <a:solidFill>
                  <a:schemeClr val="tx2"/>
                </a:solidFill>
                <a:cs typeface="Times New Roman" pitchFamily="18" charset="0"/>
              </a:rPr>
              <a:t>Manually reschedule calls to try and establish meter communications with failed locations</a:t>
            </a:r>
            <a:r>
              <a:rPr lang="en-US" altLang="en-US" sz="1500" b="1" dirty="0">
                <a:solidFill>
                  <a:schemeClr val="tx2"/>
                </a:solidFill>
              </a:rPr>
              <a:t> </a:t>
            </a:r>
          </a:p>
          <a:p>
            <a:pPr>
              <a:spcBef>
                <a:spcPct val="65000"/>
              </a:spcBef>
              <a:buClr>
                <a:schemeClr val="tx1"/>
              </a:buClr>
              <a:buFontTx/>
              <a:buChar char="•"/>
            </a:pPr>
            <a:r>
              <a:rPr lang="en-US" altLang="en-US" sz="1500" b="1" dirty="0">
                <a:solidFill>
                  <a:schemeClr val="tx2"/>
                </a:solidFill>
                <a:cs typeface="Times New Roman" pitchFamily="18" charset="0"/>
              </a:rPr>
              <a:t> Identify if Primary or Back-up meter data is available for the metering point</a:t>
            </a:r>
          </a:p>
          <a:p>
            <a:pPr>
              <a:spcBef>
                <a:spcPct val="65000"/>
              </a:spcBef>
              <a:buClr>
                <a:schemeClr val="tx1"/>
              </a:buClr>
              <a:buFontTx/>
              <a:buChar char="•"/>
            </a:pPr>
            <a:r>
              <a:rPr lang="en-US" altLang="en-US" sz="1500" b="1" dirty="0">
                <a:solidFill>
                  <a:schemeClr val="tx2"/>
                </a:solidFill>
                <a:cs typeface="Times New Roman" pitchFamily="18" charset="0"/>
              </a:rPr>
              <a:t> Determine the required time frame for repairs per Protocols</a:t>
            </a:r>
            <a:endParaRPr lang="en-US" altLang="en-US" sz="1500" b="1" dirty="0">
              <a:solidFill>
                <a:schemeClr val="tx2"/>
              </a:solidFill>
            </a:endParaRPr>
          </a:p>
          <a:p>
            <a:pPr>
              <a:spcBef>
                <a:spcPct val="65000"/>
              </a:spcBef>
              <a:buClr>
                <a:schemeClr val="tx1"/>
              </a:buClr>
              <a:buFontTx/>
              <a:buChar char="•"/>
            </a:pPr>
            <a:r>
              <a:rPr lang="en-US" altLang="en-US" sz="1500" b="1" dirty="0">
                <a:solidFill>
                  <a:schemeClr val="tx2"/>
                </a:solidFill>
                <a:cs typeface="Times New Roman" pitchFamily="18" charset="0"/>
              </a:rPr>
              <a:t> Notify the TDSP repair contact via phone and e-mail as soon as reasonably possible (target timeframe for notification is 0900 hours)</a:t>
            </a:r>
          </a:p>
          <a:p>
            <a:pPr>
              <a:spcBef>
                <a:spcPct val="65000"/>
              </a:spcBef>
              <a:buClr>
                <a:schemeClr val="tx1"/>
              </a:buClr>
              <a:buFontTx/>
              <a:buChar char="•"/>
            </a:pPr>
            <a:r>
              <a:rPr lang="en-US" altLang="en-US" sz="1500" b="1" dirty="0">
                <a:solidFill>
                  <a:schemeClr val="tx2"/>
                </a:solidFill>
                <a:cs typeface="Times New Roman" pitchFamily="18" charset="0"/>
              </a:rPr>
              <a:t> Provide reasonable support to the TDSP to verify the communication problem is resolved.  To facilitate this support  the TDSP must provide ERCOT an estimated time when such support is required for a site</a:t>
            </a:r>
          </a:p>
          <a:p>
            <a:pPr>
              <a:spcBef>
                <a:spcPct val="65000"/>
              </a:spcBef>
              <a:buClr>
                <a:schemeClr val="tx1"/>
              </a:buClr>
              <a:buFontTx/>
              <a:buChar char="•"/>
            </a:pPr>
            <a:r>
              <a:rPr lang="en-US" altLang="en-US" sz="1500" b="1" dirty="0">
                <a:solidFill>
                  <a:schemeClr val="tx2"/>
                </a:solidFill>
                <a:cs typeface="Times New Roman" pitchFamily="18" charset="0"/>
              </a:rPr>
              <a:t>Send an escalation e-mail to the TDSP EPS metering escalation contact list if EPS meter data has not been provided by 1500, for six-hour notices</a:t>
            </a:r>
            <a:endParaRPr lang="en-US" altLang="en-US" sz="1500" b="1" dirty="0">
              <a:solidFill>
                <a:schemeClr val="tx2"/>
              </a:solidFill>
            </a:endParaRPr>
          </a:p>
          <a:p>
            <a:pPr>
              <a:spcBef>
                <a:spcPct val="65000"/>
              </a:spcBef>
              <a:buClr>
                <a:schemeClr val="tx1"/>
              </a:buClr>
              <a:buFontTx/>
              <a:buChar char="•"/>
            </a:pPr>
            <a:r>
              <a:rPr lang="en-US" altLang="en-US" sz="1500" b="1" dirty="0">
                <a:solidFill>
                  <a:schemeClr val="tx2"/>
                </a:solidFill>
                <a:cs typeface="Times New Roman" pitchFamily="18" charset="0"/>
              </a:rPr>
              <a:t> Log a record of the phone and e-mail notification</a:t>
            </a:r>
            <a:endParaRPr lang="en-US" altLang="en-US" sz="1500" b="1" dirty="0">
              <a:solidFill>
                <a:schemeClr val="tx2"/>
              </a:solidFill>
            </a:endParaRPr>
          </a:p>
          <a:p>
            <a:pPr>
              <a:spcBef>
                <a:spcPct val="65000"/>
              </a:spcBef>
              <a:buClr>
                <a:schemeClr val="tx1"/>
              </a:buClr>
              <a:buFontTx/>
              <a:buChar char="•"/>
            </a:pPr>
            <a:r>
              <a:rPr lang="en-US" altLang="en-US" sz="1500" b="1" dirty="0">
                <a:solidFill>
                  <a:schemeClr val="tx2"/>
                </a:solidFill>
              </a:rPr>
              <a:t> </a:t>
            </a:r>
            <a:r>
              <a:rPr lang="en-US" altLang="en-US" sz="1500" b="1" dirty="0">
                <a:solidFill>
                  <a:schemeClr val="tx2"/>
                </a:solidFill>
                <a:cs typeface="Times New Roman" pitchFamily="18" charset="0"/>
              </a:rPr>
              <a:t>Record repair date and time reported by the TDSP to ERCOT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31</a:t>
            </a:fld>
            <a:endParaRPr lang="en-US" dirty="0"/>
          </a:p>
        </p:txBody>
      </p:sp>
    </p:spTree>
    <p:extLst>
      <p:ext uri="{BB962C8B-B14F-4D97-AF65-F5344CB8AC3E}">
        <p14:creationId xmlns:p14="http://schemas.microsoft.com/office/powerpoint/2010/main" val="87666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7">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500"/>
                                        <p:tgtEl>
                                          <p:spTgt spid="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fade">
                                      <p:cBhvr>
                                        <p:cTn id="29" dur="500"/>
                                        <p:tgtEl>
                                          <p:spTgt spid="7">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7">
                                            <p:txEl>
                                              <p:pRg st="6" end="6"/>
                                            </p:txEl>
                                          </p:spTgt>
                                        </p:tgtEl>
                                        <p:attrNameLst>
                                          <p:attrName>style.visibility</p:attrName>
                                        </p:attrNameLst>
                                      </p:cBhvr>
                                      <p:to>
                                        <p:strVal val="visible"/>
                                      </p:to>
                                    </p:set>
                                    <p:animEffect transition="in" filter="fade">
                                      <p:cBhvr>
                                        <p:cTn id="34" dur="500"/>
                                        <p:tgtEl>
                                          <p:spTgt spid="7">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500"/>
                                        <p:tgtEl>
                                          <p:spTgt spid="7">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7">
                                            <p:txEl>
                                              <p:pRg st="8" end="8"/>
                                            </p:txEl>
                                          </p:spTgt>
                                        </p:tgtEl>
                                        <p:attrNameLst>
                                          <p:attrName>style.visibility</p:attrName>
                                        </p:attrNameLst>
                                      </p:cBhvr>
                                      <p:to>
                                        <p:strVal val="visible"/>
                                      </p:to>
                                    </p:set>
                                    <p:animEffect transition="in" filter="fade">
                                      <p:cBhvr>
                                        <p:cTn id="44" dur="500"/>
                                        <p:tgtEl>
                                          <p:spTgt spid="7">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7">
                                            <p:txEl>
                                              <p:pRg st="9" end="9"/>
                                            </p:txEl>
                                          </p:spTgt>
                                        </p:tgtEl>
                                        <p:attrNameLst>
                                          <p:attrName>style.visibility</p:attrName>
                                        </p:attrNameLst>
                                      </p:cBhvr>
                                      <p:to>
                                        <p:strVal val="visible"/>
                                      </p:to>
                                    </p:set>
                                    <p:animEffect transition="in" filter="fade">
                                      <p:cBhvr>
                                        <p:cTn id="49"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000 (SMOG Appendix C)</a:t>
            </a:r>
            <a:endParaRPr lang="en-US" b="1" dirty="0">
              <a:solidFill>
                <a:schemeClr val="accent1"/>
              </a:solidFill>
            </a:endParaRPr>
          </a:p>
        </p:txBody>
      </p:sp>
      <p:sp>
        <p:nvSpPr>
          <p:cNvPr id="7" name="Rectangle 4"/>
          <p:cNvSpPr>
            <a:spLocks noChangeArrowheads="1"/>
          </p:cNvSpPr>
          <p:nvPr/>
        </p:nvSpPr>
        <p:spPr bwMode="auto">
          <a:xfrm>
            <a:off x="457200" y="1386682"/>
            <a:ext cx="8458200" cy="4861718"/>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65000"/>
              </a:spcBef>
              <a:buClr>
                <a:schemeClr val="tx1"/>
              </a:buClr>
            </a:pPr>
            <a:r>
              <a:rPr lang="en-US" altLang="en-US" b="1" i="1" dirty="0">
                <a:solidFill>
                  <a:schemeClr val="tx2"/>
                </a:solidFill>
                <a:cs typeface="Times New Roman" pitchFamily="18" charset="0"/>
              </a:rPr>
              <a:t>TDSP Notification by ERCOT of Communication Problems with EPS Meters</a:t>
            </a:r>
            <a:r>
              <a:rPr lang="en-US" altLang="en-US" b="1" dirty="0">
                <a:solidFill>
                  <a:schemeClr val="tx2"/>
                </a:solidFill>
                <a:cs typeface="Times New Roman" pitchFamily="18" charset="0"/>
              </a:rPr>
              <a:t> </a:t>
            </a:r>
          </a:p>
          <a:p>
            <a:pPr>
              <a:spcBef>
                <a:spcPct val="65000"/>
              </a:spcBef>
              <a:buClr>
                <a:schemeClr val="tx1"/>
              </a:buClr>
            </a:pPr>
            <a:r>
              <a:rPr lang="en-US" altLang="en-US" sz="2000" b="1" i="1" u="sng" dirty="0">
                <a:solidFill>
                  <a:schemeClr val="tx2"/>
                </a:solidFill>
                <a:cs typeface="Times New Roman" pitchFamily="18" charset="0"/>
              </a:rPr>
              <a:t>TDSP shall:</a:t>
            </a:r>
          </a:p>
          <a:p>
            <a:pPr>
              <a:spcBef>
                <a:spcPct val="65000"/>
              </a:spcBef>
              <a:buClr>
                <a:schemeClr val="tx1"/>
              </a:buClr>
              <a:buFontTx/>
              <a:buChar char="•"/>
            </a:pPr>
            <a:r>
              <a:rPr lang="en-US" altLang="en-US" sz="1500" b="1" dirty="0">
                <a:solidFill>
                  <a:schemeClr val="tx2"/>
                </a:solidFill>
                <a:cs typeface="Times New Roman" pitchFamily="18" charset="0"/>
              </a:rPr>
              <a:t> Make reasonable efforts to adhere to the repair timelines in the notices</a:t>
            </a:r>
          </a:p>
          <a:p>
            <a:pPr>
              <a:spcBef>
                <a:spcPct val="65000"/>
              </a:spcBef>
              <a:buClr>
                <a:schemeClr val="tx1"/>
              </a:buClr>
              <a:buFontTx/>
              <a:buChar char="•"/>
            </a:pPr>
            <a:r>
              <a:rPr lang="en-US" altLang="en-US" sz="1500" b="1" dirty="0">
                <a:solidFill>
                  <a:schemeClr val="tx2"/>
                </a:solidFill>
                <a:cs typeface="Times New Roman" pitchFamily="18" charset="0"/>
              </a:rPr>
              <a:t> Notify ERCOT by e-mail in instances where a repair cannot be accomplished in the designated timeframe</a:t>
            </a:r>
          </a:p>
          <a:p>
            <a:pPr>
              <a:spcBef>
                <a:spcPct val="65000"/>
              </a:spcBef>
              <a:buClr>
                <a:schemeClr val="tx1"/>
              </a:buClr>
              <a:buFontTx/>
              <a:buChar char="•"/>
            </a:pPr>
            <a:r>
              <a:rPr lang="en-US" altLang="en-US" sz="1500" b="1" dirty="0">
                <a:solidFill>
                  <a:schemeClr val="tx2"/>
                </a:solidFill>
                <a:cs typeface="Times New Roman" pitchFamily="18" charset="0"/>
              </a:rPr>
              <a:t>Provide communications to ERCOT on the repair timeline by phone or email</a:t>
            </a:r>
          </a:p>
          <a:p>
            <a:pPr>
              <a:spcBef>
                <a:spcPct val="65000"/>
              </a:spcBef>
              <a:buClr>
                <a:schemeClr val="tx1"/>
              </a:buClr>
              <a:buFontTx/>
              <a:buChar char="•"/>
            </a:pPr>
            <a:r>
              <a:rPr lang="en-US" altLang="en-US" sz="1500" b="1" dirty="0">
                <a:solidFill>
                  <a:schemeClr val="tx2"/>
                </a:solidFill>
                <a:cs typeface="Times New Roman" pitchFamily="18" charset="0"/>
              </a:rPr>
              <a:t>For six-hour notices, submit EPS meter data or estimation instructions by email by 1500 on the same day the six-hour was generated, and submit meter data or estimation instructions by email by 1500 on subsequent Mondays, Wednesdays and Fridays until communications are reestablished</a:t>
            </a:r>
          </a:p>
          <a:p>
            <a:pPr>
              <a:spcBef>
                <a:spcPct val="65000"/>
              </a:spcBef>
              <a:buClr>
                <a:schemeClr val="tx1"/>
              </a:buClr>
              <a:buFontTx/>
              <a:buChar char="•"/>
            </a:pPr>
            <a:r>
              <a:rPr lang="en-US" altLang="en-US" sz="1500" b="1" dirty="0">
                <a:solidFill>
                  <a:schemeClr val="tx2"/>
                </a:solidFill>
                <a:cs typeface="Times New Roman" pitchFamily="18" charset="0"/>
              </a:rPr>
              <a:t>Respond to escalation e-mails in a timeframe that supports the provision of data for settlements</a:t>
            </a:r>
          </a:p>
          <a:p>
            <a:pPr>
              <a:spcBef>
                <a:spcPct val="65000"/>
              </a:spcBef>
              <a:buClr>
                <a:schemeClr val="tx1"/>
              </a:buClr>
              <a:buFontTx/>
              <a:buChar char="•"/>
            </a:pPr>
            <a:r>
              <a:rPr lang="en-US" altLang="en-US" sz="1500" b="1" dirty="0">
                <a:solidFill>
                  <a:schemeClr val="tx2"/>
                </a:solidFill>
                <a:cs typeface="Times New Roman" pitchFamily="18" charset="0"/>
              </a:rPr>
              <a:t> Provide confirmation of repairs to ERCOT by phone or email that includes site name, meter serial number, date and time repairs were made, a brief description of the repairs and information on the affects the problem had on the accuracy of the meter data</a:t>
            </a:r>
          </a:p>
        </p:txBody>
      </p:sp>
      <p:sp>
        <p:nvSpPr>
          <p:cNvPr id="4" name="Slide Number Placeholder 3"/>
          <p:cNvSpPr>
            <a:spLocks noGrp="1"/>
          </p:cNvSpPr>
          <p:nvPr>
            <p:ph type="sldNum" sz="quarter" idx="4"/>
          </p:nvPr>
        </p:nvSpPr>
        <p:spPr/>
        <p:txBody>
          <a:bodyPr/>
          <a:lstStyle/>
          <a:p>
            <a:fld id="{1D93BD3E-1E9A-4970-A6F7-E7AC52762E0C}" type="slidenum">
              <a:rPr lang="en-US" smtClean="0"/>
              <a:pPr/>
              <a:t>32</a:t>
            </a:fld>
            <a:endParaRPr lang="en-US" dirty="0"/>
          </a:p>
        </p:txBody>
      </p:sp>
    </p:spTree>
    <p:extLst>
      <p:ext uri="{BB962C8B-B14F-4D97-AF65-F5344CB8AC3E}">
        <p14:creationId xmlns:p14="http://schemas.microsoft.com/office/powerpoint/2010/main" val="194834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000 (SMOG Appendix C)</a:t>
            </a:r>
            <a:endParaRPr lang="en-US" b="1" dirty="0">
              <a:solidFill>
                <a:schemeClr val="accent1"/>
              </a:solidFill>
            </a:endParaRPr>
          </a:p>
        </p:txBody>
      </p:sp>
      <p:sp>
        <p:nvSpPr>
          <p:cNvPr id="7" name="Rectangle 4"/>
          <p:cNvSpPr>
            <a:spLocks noChangeArrowheads="1"/>
          </p:cNvSpPr>
          <p:nvPr/>
        </p:nvSpPr>
        <p:spPr bwMode="auto">
          <a:xfrm>
            <a:off x="304800" y="1295400"/>
            <a:ext cx="8610600" cy="4829968"/>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65000"/>
              </a:spcBef>
              <a:buClr>
                <a:schemeClr val="tx1"/>
              </a:buClr>
            </a:pPr>
            <a:r>
              <a:rPr lang="en-US" altLang="en-US" b="1" i="1" dirty="0">
                <a:solidFill>
                  <a:schemeClr val="tx2"/>
                </a:solidFill>
                <a:cs typeface="Times New Roman" pitchFamily="18" charset="0"/>
              </a:rPr>
              <a:t>TDSP Notification by ERCOT of Communication Problems with EPS Meters</a:t>
            </a:r>
            <a:endParaRPr lang="en-US" altLang="en-US" b="1" dirty="0">
              <a:solidFill>
                <a:schemeClr val="tx2"/>
              </a:solidFill>
              <a:cs typeface="Times New Roman" pitchFamily="18" charset="0"/>
            </a:endParaRPr>
          </a:p>
          <a:p>
            <a:pPr algn="ctr">
              <a:spcBef>
                <a:spcPct val="65000"/>
              </a:spcBef>
              <a:buClr>
                <a:schemeClr val="tx1"/>
              </a:buClr>
            </a:pPr>
            <a:r>
              <a:rPr lang="en-US" altLang="en-US" b="1" dirty="0">
                <a:solidFill>
                  <a:schemeClr val="tx2"/>
                </a:solidFill>
                <a:cs typeface="Times New Roman" pitchFamily="18" charset="0"/>
              </a:rPr>
              <a:t>CONTACT INFORMATION</a:t>
            </a:r>
          </a:p>
          <a:p>
            <a:pPr>
              <a:spcBef>
                <a:spcPct val="65000"/>
              </a:spcBef>
              <a:buClr>
                <a:schemeClr val="tx1"/>
              </a:buClr>
            </a:pPr>
            <a:r>
              <a:rPr lang="en-US" altLang="en-US" sz="2000" b="1" i="1" u="sng" dirty="0">
                <a:solidFill>
                  <a:schemeClr val="tx2"/>
                </a:solidFill>
                <a:cs typeface="Times New Roman" pitchFamily="18" charset="0"/>
              </a:rPr>
              <a:t>TDSP shall:</a:t>
            </a:r>
            <a:endParaRPr lang="en-US" altLang="en-US" sz="2000" b="1" i="1" u="sng" dirty="0">
              <a:solidFill>
                <a:schemeClr val="tx2"/>
              </a:solidFill>
            </a:endParaRPr>
          </a:p>
          <a:p>
            <a:pPr>
              <a:spcBef>
                <a:spcPct val="65000"/>
              </a:spcBef>
              <a:buClr>
                <a:schemeClr val="tx1"/>
              </a:buClr>
              <a:buFontTx/>
              <a:buChar char="•"/>
            </a:pPr>
            <a:r>
              <a:rPr lang="en-US" altLang="en-US" sz="1600" b="1" dirty="0">
                <a:solidFill>
                  <a:schemeClr val="tx2"/>
                </a:solidFill>
                <a:cs typeface="Times New Roman" pitchFamily="18" charset="0"/>
              </a:rPr>
              <a:t> Provide an e-mail notification to ERCOT at </a:t>
            </a:r>
            <a:r>
              <a:rPr lang="en-US" altLang="en-US" sz="1600" b="1" dirty="0">
                <a:solidFill>
                  <a:schemeClr val="tx2"/>
                </a:solidFill>
                <a:cs typeface="Times New Roman" pitchFamily="18" charset="0"/>
                <a:hlinkClick r:id="rId3"/>
              </a:rPr>
              <a:t>mreads@ercot.com</a:t>
            </a:r>
            <a:r>
              <a:rPr lang="en-US" altLang="en-US" sz="1600" b="1" dirty="0">
                <a:solidFill>
                  <a:schemeClr val="tx2"/>
                </a:solidFill>
                <a:cs typeface="Times New Roman" pitchFamily="18" charset="0"/>
              </a:rPr>
              <a:t> when requesting a change to the TDSP repair contact information</a:t>
            </a:r>
            <a:endParaRPr lang="en-US" altLang="en-US" sz="1600" b="1" dirty="0">
              <a:solidFill>
                <a:schemeClr val="tx2"/>
              </a:solidFill>
            </a:endParaRPr>
          </a:p>
          <a:p>
            <a:pPr lvl="1">
              <a:spcBef>
                <a:spcPct val="65000"/>
              </a:spcBef>
              <a:buClr>
                <a:schemeClr val="tx1"/>
              </a:buClr>
              <a:buFontTx/>
              <a:buChar char="•"/>
            </a:pPr>
            <a:r>
              <a:rPr lang="en-US" altLang="en-US" sz="1600" b="1" dirty="0">
                <a:solidFill>
                  <a:schemeClr val="tx2"/>
                </a:solidFill>
                <a:cs typeface="Times New Roman" pitchFamily="18" charset="0"/>
              </a:rPr>
              <a:t> A “temporary” change to the repair contact information shall be identified as such and shall include the beginning and ending date that such change is to be in effect</a:t>
            </a:r>
          </a:p>
          <a:p>
            <a:pPr lvl="2">
              <a:spcBef>
                <a:spcPct val="65000"/>
              </a:spcBef>
              <a:buClr>
                <a:schemeClr val="tx1"/>
              </a:buClr>
              <a:buFontTx/>
              <a:buChar char="•"/>
            </a:pPr>
            <a:r>
              <a:rPr lang="en-US" altLang="en-US" sz="1600" b="1" dirty="0">
                <a:solidFill>
                  <a:schemeClr val="tx2"/>
                </a:solidFill>
                <a:cs typeface="Times New Roman" pitchFamily="18" charset="0"/>
              </a:rPr>
              <a:t> The subject line should state “</a:t>
            </a:r>
            <a:r>
              <a:rPr lang="en-US" altLang="en-US" sz="1600" b="1" i="1" dirty="0">
                <a:solidFill>
                  <a:schemeClr val="tx2"/>
                </a:solidFill>
                <a:cs typeface="Times New Roman" pitchFamily="18" charset="0"/>
              </a:rPr>
              <a:t>TDSP Name</a:t>
            </a:r>
            <a:r>
              <a:rPr lang="en-US" altLang="en-US" sz="1600" b="1" dirty="0">
                <a:solidFill>
                  <a:schemeClr val="tx2"/>
                </a:solidFill>
                <a:cs typeface="Times New Roman" pitchFamily="18" charset="0"/>
              </a:rPr>
              <a:t> temporary change to TDSP repair contact” </a:t>
            </a:r>
          </a:p>
          <a:p>
            <a:pPr lvl="1">
              <a:spcBef>
                <a:spcPct val="65000"/>
              </a:spcBef>
              <a:buClr>
                <a:schemeClr val="tx1"/>
              </a:buClr>
              <a:buFontTx/>
              <a:buChar char="•"/>
            </a:pPr>
            <a:r>
              <a:rPr lang="en-US" altLang="en-US" sz="1600" b="1" dirty="0">
                <a:solidFill>
                  <a:schemeClr val="tx2"/>
                </a:solidFill>
                <a:cs typeface="Times New Roman" pitchFamily="18" charset="0"/>
              </a:rPr>
              <a:t> A “permanent” change to the repair contact information shall be identified as such and shall include the beginning date that such change shall take place</a:t>
            </a:r>
          </a:p>
          <a:p>
            <a:pPr lvl="2">
              <a:spcBef>
                <a:spcPct val="65000"/>
              </a:spcBef>
              <a:buClr>
                <a:schemeClr val="tx1"/>
              </a:buClr>
              <a:buFontTx/>
              <a:buChar char="•"/>
            </a:pPr>
            <a:r>
              <a:rPr lang="en-US" altLang="en-US" sz="1600" b="1" dirty="0">
                <a:solidFill>
                  <a:schemeClr val="tx2"/>
                </a:solidFill>
                <a:cs typeface="Times New Roman" pitchFamily="18" charset="0"/>
              </a:rPr>
              <a:t> The subject line should state “</a:t>
            </a:r>
            <a:r>
              <a:rPr lang="en-US" altLang="en-US" sz="1600" b="1" i="1" dirty="0">
                <a:solidFill>
                  <a:schemeClr val="tx2"/>
                </a:solidFill>
                <a:cs typeface="Times New Roman" pitchFamily="18" charset="0"/>
              </a:rPr>
              <a:t>TDSP Name</a:t>
            </a:r>
            <a:r>
              <a:rPr lang="en-US" altLang="en-US" sz="1600" b="1" dirty="0">
                <a:solidFill>
                  <a:schemeClr val="tx2"/>
                </a:solidFill>
                <a:cs typeface="Times New Roman" pitchFamily="18" charset="0"/>
              </a:rPr>
              <a:t> permanent change to TDSP repair contact”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33</a:t>
            </a:fld>
            <a:endParaRPr lang="en-US" dirty="0"/>
          </a:p>
        </p:txBody>
      </p:sp>
    </p:spTree>
    <p:extLst>
      <p:ext uri="{BB962C8B-B14F-4D97-AF65-F5344CB8AC3E}">
        <p14:creationId xmlns:p14="http://schemas.microsoft.com/office/powerpoint/2010/main" val="168766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p:cTn id="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7">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xEl>
                                              <p:pRg st="3" end="3"/>
                                            </p:txEl>
                                          </p:spTgt>
                                        </p:tgtEl>
                                        <p:attrNameLst>
                                          <p:attrName>style.visibility</p:attrName>
                                        </p:attrNameLst>
                                      </p:cBhvr>
                                      <p:to>
                                        <p:strVal val="visible"/>
                                      </p:to>
                                    </p:set>
                                    <p:animEffect transition="in" filter="fade">
                                      <p:cBhvr>
                                        <p:cTn id="14" dur="500"/>
                                        <p:tgtEl>
                                          <p:spTgt spid="7">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500"/>
                                        <p:tgtEl>
                                          <p:spTgt spid="7">
                                            <p:txEl>
                                              <p:pRg st="4" end="4"/>
                                            </p:txEl>
                                          </p:spTgt>
                                        </p:tgtEl>
                                      </p:cBhvr>
                                    </p:animEffect>
                                  </p:childTnLst>
                                </p:cTn>
                              </p:par>
                            </p:childTnLst>
                          </p:cTn>
                        </p:par>
                        <p:par>
                          <p:cTn id="20" fill="hold">
                            <p:stCondLst>
                              <p:cond delay="500"/>
                            </p:stCondLst>
                            <p:childTnLst>
                              <p:par>
                                <p:cTn id="21" presetID="10" presetClass="entr" presetSubtype="0" fill="hold" nodeType="afterEffect">
                                  <p:stCondLst>
                                    <p:cond delay="750"/>
                                  </p:stCondLst>
                                  <p:childTnLst>
                                    <p:set>
                                      <p:cBhvr>
                                        <p:cTn id="22" dur="1" fill="hold">
                                          <p:stCondLst>
                                            <p:cond delay="0"/>
                                          </p:stCondLst>
                                        </p:cTn>
                                        <p:tgtEl>
                                          <p:spTgt spid="7">
                                            <p:txEl>
                                              <p:pRg st="5" end="5"/>
                                            </p:txEl>
                                          </p:spTgt>
                                        </p:tgtEl>
                                        <p:attrNameLst>
                                          <p:attrName>style.visibility</p:attrName>
                                        </p:attrNameLst>
                                      </p:cBhvr>
                                      <p:to>
                                        <p:strVal val="visible"/>
                                      </p:to>
                                    </p:set>
                                    <p:animEffect transition="in" filter="fade">
                                      <p:cBhvr>
                                        <p:cTn id="23" dur="500"/>
                                        <p:tgtEl>
                                          <p:spTgt spid="7">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xEl>
                                              <p:pRg st="6" end="6"/>
                                            </p:txEl>
                                          </p:spTgt>
                                        </p:tgtEl>
                                        <p:attrNameLst>
                                          <p:attrName>style.visibility</p:attrName>
                                        </p:attrNameLst>
                                      </p:cBhvr>
                                      <p:to>
                                        <p:strVal val="visible"/>
                                      </p:to>
                                    </p:set>
                                    <p:animEffect transition="in" filter="fade">
                                      <p:cBhvr>
                                        <p:cTn id="28" dur="500"/>
                                        <p:tgtEl>
                                          <p:spTgt spid="7">
                                            <p:txEl>
                                              <p:pRg st="6" end="6"/>
                                            </p:txEl>
                                          </p:spTgt>
                                        </p:tgtEl>
                                      </p:cBhvr>
                                    </p:animEffect>
                                  </p:childTnLst>
                                </p:cTn>
                              </p:par>
                            </p:childTnLst>
                          </p:cTn>
                        </p:par>
                        <p:par>
                          <p:cTn id="29" fill="hold">
                            <p:stCondLst>
                              <p:cond delay="500"/>
                            </p:stCondLst>
                            <p:childTnLst>
                              <p:par>
                                <p:cTn id="30" presetID="10" presetClass="entr" presetSubtype="0" fill="hold" nodeType="afterEffect">
                                  <p:stCondLst>
                                    <p:cond delay="75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Notification &amp; Repair Timelines</a:t>
            </a:r>
            <a:endParaRPr lang="en-US" b="1" dirty="0">
              <a:solidFill>
                <a:schemeClr val="accent1"/>
              </a:solidFill>
            </a:endParaRPr>
          </a:p>
        </p:txBody>
      </p:sp>
      <p:sp>
        <p:nvSpPr>
          <p:cNvPr id="7" name="Rectangle 2"/>
          <p:cNvSpPr>
            <a:spLocks noChangeArrowheads="1"/>
          </p:cNvSpPr>
          <p:nvPr/>
        </p:nvSpPr>
        <p:spPr bwMode="auto">
          <a:xfrm>
            <a:off x="380999" y="2895600"/>
            <a:ext cx="8458201" cy="3198559"/>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nSpc>
                <a:spcPct val="90000"/>
              </a:lnSpc>
              <a:spcBef>
                <a:spcPct val="90000"/>
              </a:spcBef>
              <a:buClr>
                <a:schemeClr val="tx1"/>
              </a:buClr>
            </a:pPr>
            <a:r>
              <a:rPr lang="en-US" altLang="en-US" sz="1600" b="1" u="sng" dirty="0">
                <a:solidFill>
                  <a:schemeClr val="tx2"/>
                </a:solidFill>
              </a:rPr>
              <a:t>Emergency repairs</a:t>
            </a:r>
            <a:r>
              <a:rPr lang="en-US" altLang="en-US" sz="1600" b="1" dirty="0">
                <a:solidFill>
                  <a:schemeClr val="tx2"/>
                </a:solidFill>
              </a:rPr>
              <a:t>? </a:t>
            </a:r>
            <a:r>
              <a:rPr lang="en-US" altLang="en-US" sz="1600" b="1" i="1" dirty="0">
                <a:solidFill>
                  <a:schemeClr val="tx2"/>
                </a:solidFill>
              </a:rPr>
              <a:t>(10.8.1.2)</a:t>
            </a:r>
            <a:endParaRPr lang="en-US" altLang="en-US" sz="1600" b="1" dirty="0">
              <a:solidFill>
                <a:schemeClr val="tx2"/>
              </a:solidFill>
            </a:endParaRPr>
          </a:p>
          <a:p>
            <a:pPr>
              <a:lnSpc>
                <a:spcPct val="90000"/>
              </a:lnSpc>
              <a:spcBef>
                <a:spcPct val="90000"/>
              </a:spcBef>
              <a:buClr>
                <a:schemeClr val="tx1"/>
              </a:buClr>
            </a:pPr>
            <a:r>
              <a:rPr lang="en-US" altLang="en-US" sz="1500" b="1" dirty="0">
                <a:solidFill>
                  <a:schemeClr val="tx2"/>
                </a:solidFill>
              </a:rPr>
              <a:t>- If an EPS Meter requires repair or replacement to ensure that it operates in accordance with the requirements of this Section, the TSP or DSP shall immediately notify ERCOT of the need for repairing or replacing that meter. </a:t>
            </a:r>
            <a:r>
              <a:rPr lang="en-US" altLang="en-US" sz="1500" b="1" i="1" dirty="0">
                <a:solidFill>
                  <a:schemeClr val="tx1">
                    <a:lumMod val="65000"/>
                    <a:lumOff val="35000"/>
                  </a:schemeClr>
                </a:solidFill>
              </a:rPr>
              <a:t>{10.8.1.2(1)}</a:t>
            </a:r>
            <a:endParaRPr lang="en-US" altLang="en-US" sz="1500" b="1" dirty="0">
              <a:solidFill>
                <a:schemeClr val="tx1">
                  <a:lumMod val="65000"/>
                  <a:lumOff val="35000"/>
                </a:schemeClr>
              </a:solidFill>
            </a:endParaRPr>
          </a:p>
          <a:p>
            <a:pPr>
              <a:lnSpc>
                <a:spcPct val="90000"/>
              </a:lnSpc>
              <a:spcBef>
                <a:spcPct val="90000"/>
              </a:spcBef>
              <a:buClr>
                <a:schemeClr val="tx1"/>
              </a:buClr>
            </a:pPr>
            <a:r>
              <a:rPr lang="en-US" altLang="en-US" sz="1500" b="1" dirty="0">
                <a:solidFill>
                  <a:schemeClr val="tx1">
                    <a:lumMod val="65000"/>
                    <a:lumOff val="35000"/>
                  </a:schemeClr>
                </a:solidFill>
              </a:rPr>
              <a:t>- Where no back-up meter exists or back-up meter data is unavailable, the TSP or DSP shall ensure that the metering point is repaired and operational within 12 hours of problem detection , or within six (6) hours if meter data is required for Real-Time Market (RTM) Settlements on the same day or upcoming ERCOT non-Business Day. </a:t>
            </a:r>
            <a:r>
              <a:rPr lang="en-US" altLang="en-US" sz="1500" b="1" i="1" dirty="0">
                <a:solidFill>
                  <a:schemeClr val="tx2"/>
                </a:solidFill>
              </a:rPr>
              <a:t>{10.8.1.2(1)(a)}</a:t>
            </a:r>
            <a:endParaRPr lang="en-US" altLang="en-US" sz="1500" b="1" dirty="0">
              <a:solidFill>
                <a:schemeClr val="tx2"/>
              </a:solidFill>
            </a:endParaRPr>
          </a:p>
          <a:p>
            <a:pPr>
              <a:lnSpc>
                <a:spcPct val="90000"/>
              </a:lnSpc>
              <a:spcBef>
                <a:spcPct val="90000"/>
              </a:spcBef>
              <a:buClr>
                <a:schemeClr val="tx1"/>
              </a:buClr>
            </a:pPr>
            <a:r>
              <a:rPr lang="en-US" altLang="en-US" sz="1500" b="1" dirty="0">
                <a:solidFill>
                  <a:schemeClr val="tx1">
                    <a:lumMod val="65000"/>
                    <a:lumOff val="35000"/>
                  </a:schemeClr>
                </a:solidFill>
              </a:rPr>
              <a:t>- Where a functional and operational back-up meter exists, the TSP or DSP shall ensure that the metering point is repaired and operational within five (5) business days of problem detection. </a:t>
            </a:r>
            <a:r>
              <a:rPr lang="en-US" altLang="en-US" sz="1500" b="1" i="1" dirty="0">
                <a:solidFill>
                  <a:schemeClr val="tx1">
                    <a:lumMod val="65000"/>
                    <a:lumOff val="35000"/>
                  </a:schemeClr>
                </a:solidFill>
              </a:rPr>
              <a:t>{10.8.1.2(1)(b)}</a:t>
            </a:r>
            <a:endParaRPr lang="en-US" altLang="en-US" sz="1500" b="1" dirty="0">
              <a:solidFill>
                <a:schemeClr val="tx1">
                  <a:lumMod val="65000"/>
                  <a:lumOff val="35000"/>
                </a:schemeClr>
              </a:solidFill>
            </a:endParaRPr>
          </a:p>
        </p:txBody>
      </p:sp>
      <p:sp>
        <p:nvSpPr>
          <p:cNvPr id="8" name="Rectangle 4"/>
          <p:cNvSpPr>
            <a:spLocks noChangeArrowheads="1"/>
          </p:cNvSpPr>
          <p:nvPr/>
        </p:nvSpPr>
        <p:spPr bwMode="auto">
          <a:xfrm>
            <a:off x="381000" y="762000"/>
            <a:ext cx="8458200" cy="2057400"/>
          </a:xfrm>
          <a:prstGeom prst="rect">
            <a:avLst/>
          </a:prstGeom>
          <a:solidFill>
            <a:srgbClr val="CCFFFF"/>
          </a:solidFill>
          <a:ln w="6350">
            <a:solidFill>
              <a:schemeClr val="tx1"/>
            </a:solidFill>
            <a:miter lim="800000"/>
            <a:headEnd/>
            <a:tailEnd/>
          </a:ln>
        </p:spPr>
        <p:txBody>
          <a:bodyPr lIns="92075" tIns="46038" rIns="92075" bIns="46038"/>
          <a:lstStyle/>
          <a:p>
            <a:pPr algn="ctr">
              <a:lnSpc>
                <a:spcPct val="90000"/>
              </a:lnSpc>
              <a:spcBef>
                <a:spcPct val="55000"/>
              </a:spcBef>
              <a:buClr>
                <a:schemeClr val="tx1"/>
              </a:buClr>
            </a:pPr>
            <a:r>
              <a:rPr lang="en-US" altLang="en-US" b="1" u="sng" dirty="0">
                <a:solidFill>
                  <a:schemeClr val="tx2"/>
                </a:solidFill>
              </a:rPr>
              <a:t>Notification for Testing or other Access to EPS Metering Facilities</a:t>
            </a:r>
            <a:r>
              <a:rPr lang="en-US" altLang="en-US" b="1" dirty="0">
                <a:solidFill>
                  <a:schemeClr val="tx2"/>
                </a:solidFill>
              </a:rPr>
              <a:t>   </a:t>
            </a:r>
          </a:p>
          <a:p>
            <a:pPr>
              <a:lnSpc>
                <a:spcPct val="90000"/>
              </a:lnSpc>
              <a:spcBef>
                <a:spcPct val="55000"/>
              </a:spcBef>
              <a:buClr>
                <a:schemeClr val="tx1"/>
              </a:buClr>
            </a:pPr>
            <a:r>
              <a:rPr lang="en-US" altLang="en-US" sz="1500" b="1" dirty="0">
                <a:solidFill>
                  <a:schemeClr val="tx2"/>
                </a:solidFill>
              </a:rPr>
              <a:t>- SMOG – Testing and Notification </a:t>
            </a:r>
            <a:r>
              <a:rPr lang="en-US" altLang="en-US" sz="1500" b="1" i="1" dirty="0">
                <a:solidFill>
                  <a:schemeClr val="tx2"/>
                </a:solidFill>
              </a:rPr>
              <a:t>(1.6.4)</a:t>
            </a:r>
          </a:p>
          <a:p>
            <a:pPr>
              <a:lnSpc>
                <a:spcPct val="90000"/>
              </a:lnSpc>
              <a:spcBef>
                <a:spcPct val="55000"/>
              </a:spcBef>
              <a:buClr>
                <a:schemeClr val="tx1"/>
              </a:buClr>
            </a:pPr>
            <a:r>
              <a:rPr lang="en-US" altLang="en-US" sz="1500" b="1" dirty="0">
                <a:solidFill>
                  <a:schemeClr val="tx2"/>
                </a:solidFill>
              </a:rPr>
              <a:t>- SMOG  - Settlement Metering Process 020 </a:t>
            </a:r>
            <a:r>
              <a:rPr lang="en-US" altLang="en-US" sz="1500" b="1" i="1" dirty="0">
                <a:solidFill>
                  <a:schemeClr val="tx2"/>
                </a:solidFill>
              </a:rPr>
              <a:t>(Appendix B)</a:t>
            </a:r>
          </a:p>
          <a:p>
            <a:pPr>
              <a:lnSpc>
                <a:spcPct val="90000"/>
              </a:lnSpc>
              <a:spcBef>
                <a:spcPct val="55000"/>
              </a:spcBef>
              <a:buClr>
                <a:schemeClr val="tx1"/>
              </a:buClr>
            </a:pPr>
            <a:r>
              <a:rPr lang="en-US" altLang="en-US" sz="1500" b="1" dirty="0">
                <a:solidFill>
                  <a:schemeClr val="tx2"/>
                </a:solidFill>
              </a:rPr>
              <a:t>- Planned Maintenance </a:t>
            </a:r>
            <a:r>
              <a:rPr lang="en-US" altLang="en-US" sz="1500" b="1" i="1" dirty="0">
                <a:solidFill>
                  <a:schemeClr val="tx2"/>
                </a:solidFill>
              </a:rPr>
              <a:t>(10.8.1.1)</a:t>
            </a:r>
            <a:endParaRPr lang="en-US" altLang="en-US" sz="1500" b="1" dirty="0">
              <a:solidFill>
                <a:schemeClr val="tx2"/>
              </a:solidFill>
            </a:endParaRPr>
          </a:p>
          <a:p>
            <a:pPr>
              <a:lnSpc>
                <a:spcPct val="90000"/>
              </a:lnSpc>
              <a:spcBef>
                <a:spcPct val="55000"/>
              </a:spcBef>
              <a:buClr>
                <a:schemeClr val="tx1"/>
              </a:buClr>
            </a:pPr>
            <a:r>
              <a:rPr lang="en-US" altLang="en-US" sz="1500" b="1" dirty="0">
                <a:solidFill>
                  <a:schemeClr val="tx2"/>
                </a:solidFill>
              </a:rPr>
              <a:t>- Planned Changes </a:t>
            </a:r>
            <a:r>
              <a:rPr lang="en-US" altLang="en-US" sz="1500" b="1" i="1" dirty="0">
                <a:solidFill>
                  <a:schemeClr val="tx2"/>
                </a:solidFill>
              </a:rPr>
              <a:t>(10.4.3.5)</a:t>
            </a:r>
          </a:p>
          <a:p>
            <a:pPr>
              <a:lnSpc>
                <a:spcPct val="90000"/>
              </a:lnSpc>
              <a:spcBef>
                <a:spcPct val="55000"/>
              </a:spcBef>
              <a:buClr>
                <a:schemeClr val="tx1"/>
              </a:buClr>
            </a:pPr>
            <a:r>
              <a:rPr lang="en-US" altLang="en-US" sz="1500" b="1" dirty="0">
                <a:solidFill>
                  <a:schemeClr val="tx2"/>
                </a:solidFill>
              </a:rPr>
              <a:t>- Emergency Situations </a:t>
            </a:r>
            <a:r>
              <a:rPr lang="en-US" altLang="en-US" sz="1500" b="1" i="1" dirty="0">
                <a:solidFill>
                  <a:schemeClr val="tx2"/>
                </a:solidFill>
              </a:rPr>
              <a:t>(10.8.1.2)</a:t>
            </a:r>
          </a:p>
          <a:p>
            <a:pPr marL="285750" indent="-285750">
              <a:lnSpc>
                <a:spcPct val="90000"/>
              </a:lnSpc>
              <a:spcBef>
                <a:spcPct val="55000"/>
              </a:spcBef>
              <a:buClr>
                <a:schemeClr val="tx1"/>
              </a:buClr>
              <a:buFontTx/>
              <a:buChar char="-"/>
            </a:pPr>
            <a:endParaRPr lang="en-US" altLang="en-US" sz="1600" b="1" dirty="0">
              <a:solidFill>
                <a:schemeClr val="tx2"/>
              </a:solidFill>
            </a:endParaRPr>
          </a:p>
          <a:p>
            <a:pPr>
              <a:lnSpc>
                <a:spcPct val="90000"/>
              </a:lnSpc>
              <a:spcBef>
                <a:spcPct val="55000"/>
              </a:spcBef>
              <a:buClr>
                <a:schemeClr val="tx1"/>
              </a:buClr>
            </a:pPr>
            <a:endParaRPr lang="en-US" altLang="en-US"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34</a:t>
            </a:fld>
            <a:endParaRPr lang="en-US" dirty="0"/>
          </a:p>
        </p:txBody>
      </p:sp>
    </p:spTree>
    <p:extLst>
      <p:ext uri="{BB962C8B-B14F-4D97-AF65-F5344CB8AC3E}">
        <p14:creationId xmlns:p14="http://schemas.microsoft.com/office/powerpoint/2010/main" val="329445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500"/>
                                  </p:stCondLst>
                                  <p:childTnLst>
                                    <p:set>
                                      <p:cBhvr>
                                        <p:cTn id="17" dur="1" fill="hold">
                                          <p:stCondLst>
                                            <p:cond delay="0"/>
                                          </p:stCondLst>
                                        </p:cTn>
                                        <p:tgtEl>
                                          <p:spTgt spid="8">
                                            <p:txEl>
                                              <p:pRg st="2" end="2"/>
                                            </p:txEl>
                                          </p:spTgt>
                                        </p:tgtEl>
                                        <p:attrNameLst>
                                          <p:attrName>style.visibility</p:attrName>
                                        </p:attrNameLst>
                                      </p:cBhvr>
                                      <p:to>
                                        <p:strVal val="visible"/>
                                      </p:to>
                                    </p:set>
                                    <p:anim calcmode="lin" valueType="num">
                                      <p:cBhvr additive="base">
                                        <p:cTn id="18"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500"/>
                                  </p:stCondLst>
                                  <p:childTnLst>
                                    <p:set>
                                      <p:cBhvr>
                                        <p:cTn id="22" dur="1" fill="hold">
                                          <p:stCondLst>
                                            <p:cond delay="0"/>
                                          </p:stCondLst>
                                        </p:cTn>
                                        <p:tgtEl>
                                          <p:spTgt spid="8">
                                            <p:txEl>
                                              <p:pRg st="3" end="3"/>
                                            </p:txEl>
                                          </p:spTgt>
                                        </p:tgtEl>
                                        <p:attrNameLst>
                                          <p:attrName>style.visibility</p:attrName>
                                        </p:attrNameLst>
                                      </p:cBhvr>
                                      <p:to>
                                        <p:strVal val="visible"/>
                                      </p:to>
                                    </p:set>
                                    <p:anim calcmode="lin" valueType="num">
                                      <p:cBhvr additive="base">
                                        <p:cTn id="2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nodeType="afterEffect">
                                  <p:stCondLst>
                                    <p:cond delay="500"/>
                                  </p:stCondLst>
                                  <p:childTnLst>
                                    <p:set>
                                      <p:cBhvr>
                                        <p:cTn id="27" dur="1" fill="hold">
                                          <p:stCondLst>
                                            <p:cond delay="0"/>
                                          </p:stCondLst>
                                        </p:cTn>
                                        <p:tgtEl>
                                          <p:spTgt spid="8">
                                            <p:txEl>
                                              <p:pRg st="4" end="4"/>
                                            </p:txEl>
                                          </p:spTgt>
                                        </p:tgtEl>
                                        <p:attrNameLst>
                                          <p:attrName>style.visibility</p:attrName>
                                        </p:attrNameLst>
                                      </p:cBhvr>
                                      <p:to>
                                        <p:strVal val="visible"/>
                                      </p:to>
                                    </p:set>
                                    <p:anim calcmode="lin" valueType="num">
                                      <p:cBhvr additive="base">
                                        <p:cTn id="28"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2" presetClass="entr" presetSubtype="4" fill="hold" nodeType="afterEffect">
                                  <p:stCondLst>
                                    <p:cond delay="500"/>
                                  </p:stCondLst>
                                  <p:childTnLst>
                                    <p:set>
                                      <p:cBhvr>
                                        <p:cTn id="32" dur="1" fill="hold">
                                          <p:stCondLst>
                                            <p:cond delay="0"/>
                                          </p:stCondLst>
                                        </p:cTn>
                                        <p:tgtEl>
                                          <p:spTgt spid="8">
                                            <p:txEl>
                                              <p:pRg st="5" end="5"/>
                                            </p:txEl>
                                          </p:spTgt>
                                        </p:tgtEl>
                                        <p:attrNameLst>
                                          <p:attrName>style.visibility</p:attrName>
                                        </p:attrNameLst>
                                      </p:cBhvr>
                                      <p:to>
                                        <p:strVal val="visible"/>
                                      </p:to>
                                    </p:set>
                                    <p:anim calcmode="lin" valueType="num">
                                      <p:cBhvr additive="base">
                                        <p:cTn id="3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par>
                                <p:cTn id="42" presetID="53" presetClass="entr" presetSubtype="16" fill="hold" nodeType="withEffect">
                                  <p:stCondLst>
                                    <p:cond delay="0"/>
                                  </p:stCondLst>
                                  <p:childTnLst>
                                    <p:set>
                                      <p:cBhvr>
                                        <p:cTn id="43" dur="1" fill="hold">
                                          <p:stCondLst>
                                            <p:cond delay="0"/>
                                          </p:stCondLst>
                                        </p:cTn>
                                        <p:tgtEl>
                                          <p:spTgt spid="7">
                                            <p:txEl>
                                              <p:pRg st="0" end="0"/>
                                            </p:txEl>
                                          </p:spTgt>
                                        </p:tgtEl>
                                        <p:attrNameLst>
                                          <p:attrName>style.visibility</p:attrName>
                                        </p:attrNameLst>
                                      </p:cBhvr>
                                      <p:to>
                                        <p:strVal val="visible"/>
                                      </p:to>
                                    </p:set>
                                    <p:anim calcmode="lin" valueType="num">
                                      <p:cBhvr>
                                        <p:cTn id="4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46" dur="500"/>
                                        <p:tgtEl>
                                          <p:spTgt spid="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 calcmode="lin" valueType="num">
                                      <p:cBhvr>
                                        <p:cTn id="51"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52"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53" dur="500"/>
                                        <p:tgtEl>
                                          <p:spTgt spid="7">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 calcmode="lin" valueType="num">
                                      <p:cBhvr>
                                        <p:cTn id="58"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59"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60" dur="500"/>
                                        <p:tgtEl>
                                          <p:spTgt spid="7">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nodeType="clickEffect">
                                  <p:stCondLst>
                                    <p:cond delay="0"/>
                                  </p:stCondLst>
                                  <p:childTnLst>
                                    <p:set>
                                      <p:cBhvr>
                                        <p:cTn id="64" dur="1" fill="hold">
                                          <p:stCondLst>
                                            <p:cond delay="0"/>
                                          </p:stCondLst>
                                        </p:cTn>
                                        <p:tgtEl>
                                          <p:spTgt spid="7">
                                            <p:txEl>
                                              <p:pRg st="3" end="3"/>
                                            </p:txEl>
                                          </p:spTgt>
                                        </p:tgtEl>
                                        <p:attrNameLst>
                                          <p:attrName>style.visibility</p:attrName>
                                        </p:attrNameLst>
                                      </p:cBhvr>
                                      <p:to>
                                        <p:strVal val="visible"/>
                                      </p:to>
                                    </p:set>
                                    <p:anim calcmode="lin" valueType="num">
                                      <p:cBhvr>
                                        <p:cTn id="65"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66"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6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020 (SMOG Appendix B) </a:t>
            </a:r>
            <a:r>
              <a:rPr lang="en-US" altLang="en-US" i="1" dirty="0"/>
              <a:t>On Site Work</a:t>
            </a:r>
            <a:r>
              <a:rPr lang="en-US" altLang="en-US" dirty="0"/>
              <a:t> </a:t>
            </a:r>
            <a:endParaRPr lang="en-US" b="1" dirty="0">
              <a:solidFill>
                <a:schemeClr val="accent1"/>
              </a:solidFill>
            </a:endParaRPr>
          </a:p>
        </p:txBody>
      </p:sp>
      <p:sp>
        <p:nvSpPr>
          <p:cNvPr id="7" name="Rectangle 4"/>
          <p:cNvSpPr>
            <a:spLocks noChangeArrowheads="1"/>
          </p:cNvSpPr>
          <p:nvPr/>
        </p:nvSpPr>
        <p:spPr bwMode="auto">
          <a:xfrm>
            <a:off x="304800" y="1244600"/>
            <a:ext cx="8534400" cy="50038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lgn="ctr">
              <a:spcBef>
                <a:spcPct val="65000"/>
              </a:spcBef>
              <a:buClr>
                <a:schemeClr val="tx1"/>
              </a:buClr>
            </a:pPr>
            <a:r>
              <a:rPr lang="en-US" altLang="en-US" sz="1700" b="1" dirty="0">
                <a:solidFill>
                  <a:schemeClr val="accent5"/>
                </a:solidFill>
                <a:cs typeface="Times New Roman" pitchFamily="18" charset="0"/>
              </a:rPr>
              <a:t>Notification of required Access to EPS Metering Facilities </a:t>
            </a:r>
            <a:endParaRPr lang="en-US" altLang="en-US" sz="1700" b="1" dirty="0">
              <a:solidFill>
                <a:schemeClr val="accent5"/>
              </a:solidFill>
            </a:endParaRPr>
          </a:p>
          <a:p>
            <a:pPr>
              <a:spcBef>
                <a:spcPct val="50000"/>
              </a:spcBef>
              <a:buClr>
                <a:schemeClr val="tx1"/>
              </a:buClr>
              <a:buFontTx/>
              <a:buChar char="•"/>
            </a:pPr>
            <a:r>
              <a:rPr lang="en-US" altLang="en-US" sz="1600" b="1" dirty="0">
                <a:solidFill>
                  <a:schemeClr val="tx2"/>
                </a:solidFill>
                <a:cs typeface="Times New Roman" pitchFamily="18" charset="0"/>
              </a:rPr>
              <a:t> </a:t>
            </a:r>
            <a:r>
              <a:rPr lang="en-US" altLang="en-US" sz="1700" b="1" dirty="0">
                <a:solidFill>
                  <a:schemeClr val="tx2"/>
                </a:solidFill>
                <a:cs typeface="Times New Roman" pitchFamily="18" charset="0"/>
              </a:rPr>
              <a:t>For maintenance or changes to EPS metering Facilities, the TDSP shall notify ERCOT when access is expected to occur by completing the “TDSP Access to EPS Metering Facility Notification Form” and e-mailing the completed form to “</a:t>
            </a:r>
            <a:r>
              <a:rPr lang="en-US" altLang="en-US" sz="1700" b="1" dirty="0">
                <a:solidFill>
                  <a:schemeClr val="tx2"/>
                </a:solidFill>
                <a:cs typeface="Times New Roman" pitchFamily="18" charset="0"/>
                <a:hlinkClick r:id="rId3"/>
              </a:rPr>
              <a:t>mreads@ercot.com</a:t>
            </a:r>
            <a:r>
              <a:rPr lang="en-US" altLang="en-US" sz="1700" b="1" dirty="0">
                <a:solidFill>
                  <a:schemeClr val="tx2"/>
                </a:solidFill>
                <a:cs typeface="Times New Roman" pitchFamily="18" charset="0"/>
              </a:rPr>
              <a:t>”</a:t>
            </a:r>
            <a:endParaRPr lang="en-US" altLang="en-US" sz="1700" b="1" dirty="0">
              <a:solidFill>
                <a:schemeClr val="tx2"/>
              </a:solidFill>
            </a:endParaRPr>
          </a:p>
          <a:p>
            <a:pPr lvl="1">
              <a:spcBef>
                <a:spcPct val="50000"/>
              </a:spcBef>
              <a:buClr>
                <a:schemeClr val="tx1"/>
              </a:buClr>
              <a:buFontTx/>
              <a:buChar char="•"/>
            </a:pPr>
            <a:r>
              <a:rPr lang="en-US" altLang="en-US" sz="1700" b="1" dirty="0">
                <a:solidFill>
                  <a:schemeClr val="tx2"/>
                </a:solidFill>
                <a:cs typeface="Times New Roman" pitchFamily="18" charset="0"/>
              </a:rPr>
              <a:t> The email subject line shall read “EPS Access Required–</a:t>
            </a:r>
            <a:r>
              <a:rPr lang="en-US" altLang="en-US" sz="1700" b="1" i="1" dirty="0">
                <a:solidFill>
                  <a:schemeClr val="tx2"/>
                </a:solidFill>
                <a:cs typeface="Times New Roman" pitchFamily="18" charset="0"/>
              </a:rPr>
              <a:t>SITE NAME</a:t>
            </a:r>
            <a:r>
              <a:rPr lang="en-US" altLang="en-US" sz="1700" b="1" dirty="0">
                <a:solidFill>
                  <a:schemeClr val="tx2"/>
                </a:solidFill>
                <a:cs typeface="Times New Roman" pitchFamily="18" charset="0"/>
              </a:rPr>
              <a:t> ”</a:t>
            </a:r>
          </a:p>
          <a:p>
            <a:pPr>
              <a:spcBef>
                <a:spcPct val="50000"/>
              </a:spcBef>
              <a:buClr>
                <a:schemeClr val="tx1"/>
              </a:buClr>
              <a:buFontTx/>
              <a:buChar char="•"/>
            </a:pPr>
            <a:endParaRPr lang="en-US" altLang="en-US" sz="1700" b="1" dirty="0">
              <a:solidFill>
                <a:schemeClr val="tx2"/>
              </a:solidFill>
              <a:cs typeface="Times New Roman" pitchFamily="18" charset="0"/>
            </a:endParaRPr>
          </a:p>
          <a:p>
            <a:pPr>
              <a:spcBef>
                <a:spcPct val="50000"/>
              </a:spcBef>
              <a:buClr>
                <a:schemeClr val="tx1"/>
              </a:buClr>
              <a:buFontTx/>
              <a:buChar char="•"/>
            </a:pPr>
            <a:r>
              <a:rPr lang="en-US" altLang="en-US" sz="1700" b="1" dirty="0">
                <a:solidFill>
                  <a:schemeClr val="tx2"/>
                </a:solidFill>
                <a:cs typeface="Times New Roman" pitchFamily="18" charset="0"/>
              </a:rPr>
              <a:t> For “emergency repairs”, The TDSP can notify ERCOT of the need to access EPS metering Facilities by calling the MDAS Operations Center at 512-248-6500 and submit the “TDSP Access to EPS Metering Facility Notification Form” by the end of the next Business Day following such access.</a:t>
            </a:r>
            <a:endParaRPr lang="en-US" altLang="en-US" sz="1700" b="1" dirty="0">
              <a:solidFill>
                <a:schemeClr val="tx2"/>
              </a:solidFill>
            </a:endParaRPr>
          </a:p>
        </p:txBody>
      </p:sp>
      <p:sp>
        <p:nvSpPr>
          <p:cNvPr id="8" name="Slide Number Placeholder 7"/>
          <p:cNvSpPr>
            <a:spLocks noGrp="1"/>
          </p:cNvSpPr>
          <p:nvPr>
            <p:ph type="sldNum" sz="quarter" idx="4"/>
          </p:nvPr>
        </p:nvSpPr>
        <p:spPr/>
        <p:txBody>
          <a:bodyPr/>
          <a:lstStyle/>
          <a:p>
            <a:fld id="{1D93BD3E-1E9A-4970-A6F7-E7AC52762E0C}" type="slidenum">
              <a:rPr lang="en-US" smtClean="0"/>
              <a:pPr/>
              <a:t>35</a:t>
            </a:fld>
            <a:endParaRPr lang="en-US" dirty="0"/>
          </a:p>
        </p:txBody>
      </p:sp>
    </p:spTree>
    <p:extLst>
      <p:ext uri="{BB962C8B-B14F-4D97-AF65-F5344CB8AC3E}">
        <p14:creationId xmlns:p14="http://schemas.microsoft.com/office/powerpoint/2010/main" val="125149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500"/>
                                  </p:stCondLst>
                                  <p:childTnLst>
                                    <p:set>
                                      <p:cBhvr>
                                        <p:cTn id="17" dur="1" fill="hold">
                                          <p:stCondLst>
                                            <p:cond delay="0"/>
                                          </p:stCondLst>
                                        </p:cTn>
                                        <p:tgtEl>
                                          <p:spTgt spid="7">
                                            <p:txEl>
                                              <p:pRg st="3" end="3"/>
                                            </p:txEl>
                                          </p:spTgt>
                                        </p:tgtEl>
                                        <p:attrNameLst>
                                          <p:attrName>style.visibility</p:attrName>
                                        </p:attrNameLst>
                                      </p:cBhvr>
                                      <p:to>
                                        <p:strVal val="visible"/>
                                      </p:to>
                                    </p:set>
                                    <p:anim calcmode="lin" valueType="num">
                                      <p:cBhvr additive="base">
                                        <p:cTn id="18"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 calcmode="lin" valueType="num">
                                      <p:cBhvr additive="base">
                                        <p:cTn id="24"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020 (SMOG Appendix B) </a:t>
            </a:r>
            <a:r>
              <a:rPr lang="en-US" altLang="en-US" i="1" dirty="0"/>
              <a:t>On Site Work</a:t>
            </a:r>
            <a:r>
              <a:rPr lang="en-US" altLang="en-US" dirty="0"/>
              <a:t> </a:t>
            </a:r>
            <a:endParaRPr lang="en-US" b="1" dirty="0">
              <a:solidFill>
                <a:schemeClr val="accent1"/>
              </a:solidFill>
            </a:endParaRPr>
          </a:p>
        </p:txBody>
      </p:sp>
      <p:sp>
        <p:nvSpPr>
          <p:cNvPr id="7" name="Rectangle 4"/>
          <p:cNvSpPr>
            <a:spLocks noChangeArrowheads="1"/>
          </p:cNvSpPr>
          <p:nvPr/>
        </p:nvSpPr>
        <p:spPr bwMode="auto">
          <a:xfrm>
            <a:off x="304800" y="1244600"/>
            <a:ext cx="8534400" cy="50038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lgn="ctr">
              <a:spcBef>
                <a:spcPct val="65000"/>
              </a:spcBef>
              <a:buClr>
                <a:schemeClr val="tx1"/>
              </a:buClr>
            </a:pPr>
            <a:r>
              <a:rPr lang="en-US" altLang="en-US" sz="1600" b="1" dirty="0">
                <a:solidFill>
                  <a:schemeClr val="accent5"/>
                </a:solidFill>
                <a:cs typeface="Times New Roman" pitchFamily="18" charset="0"/>
              </a:rPr>
              <a:t>Notification of required Access to EPS Metering Facilities </a:t>
            </a:r>
            <a:endParaRPr lang="en-US" altLang="en-US" sz="1600" b="1" dirty="0">
              <a:solidFill>
                <a:schemeClr val="accent5"/>
              </a:solidFill>
            </a:endParaRPr>
          </a:p>
          <a:p>
            <a:pPr>
              <a:spcBef>
                <a:spcPct val="50000"/>
              </a:spcBef>
              <a:buClr>
                <a:schemeClr val="tx1"/>
              </a:buClr>
              <a:buFontTx/>
              <a:buChar char="•"/>
            </a:pPr>
            <a:r>
              <a:rPr lang="en-US" altLang="en-US" sz="1600" b="1" dirty="0">
                <a:solidFill>
                  <a:schemeClr val="tx2"/>
                </a:solidFill>
                <a:cs typeface="Times New Roman" pitchFamily="18" charset="0"/>
              </a:rPr>
              <a:t> For maintenance or changes to equipment used in the calculation of the Auxiliary Load telemetry provided to an EPS Meter, the Resource Entity shall notify ERCOT and the TDSP when access is expected to occur by completing the “Resource Entity Access to Auxiliary Load Telemetry System Notification Form” and e-mailing the completed form to </a:t>
            </a:r>
            <a:r>
              <a:rPr lang="en-US" altLang="en-US" sz="1600" b="1" dirty="0">
                <a:solidFill>
                  <a:schemeClr val="tx2"/>
                </a:solidFill>
                <a:cs typeface="Times New Roman" pitchFamily="18" charset="0"/>
                <a:hlinkClick r:id="rId3"/>
              </a:rPr>
              <a:t>mreads@ercot.com</a:t>
            </a:r>
            <a:r>
              <a:rPr lang="en-US" altLang="en-US" sz="1600" b="1" dirty="0">
                <a:solidFill>
                  <a:schemeClr val="tx2"/>
                </a:solidFill>
                <a:cs typeface="Times New Roman" pitchFamily="18" charset="0"/>
              </a:rPr>
              <a:t> and an email contact provided to the Resource Entity by the TDSP</a:t>
            </a:r>
            <a:endParaRPr lang="en-US" altLang="en-US" sz="1600" b="1" dirty="0">
              <a:solidFill>
                <a:schemeClr val="tx2"/>
              </a:solidFill>
            </a:endParaRPr>
          </a:p>
          <a:p>
            <a:pPr lvl="1">
              <a:spcBef>
                <a:spcPct val="50000"/>
              </a:spcBef>
              <a:buClr>
                <a:schemeClr val="tx1"/>
              </a:buClr>
              <a:buFontTx/>
              <a:buChar char="•"/>
            </a:pPr>
            <a:r>
              <a:rPr lang="en-US" altLang="en-US" sz="1600" b="1" dirty="0">
                <a:solidFill>
                  <a:schemeClr val="tx2"/>
                </a:solidFill>
                <a:cs typeface="Times New Roman" pitchFamily="18" charset="0"/>
              </a:rPr>
              <a:t> The email subject line shall read “Telemetry Access Required–</a:t>
            </a:r>
            <a:r>
              <a:rPr lang="en-US" altLang="en-US" sz="1600" b="1" i="1" dirty="0">
                <a:solidFill>
                  <a:schemeClr val="tx2"/>
                </a:solidFill>
                <a:cs typeface="Times New Roman" pitchFamily="18" charset="0"/>
              </a:rPr>
              <a:t>SITE NAME</a:t>
            </a:r>
            <a:r>
              <a:rPr lang="en-US" altLang="en-US" sz="1600" b="1" dirty="0">
                <a:solidFill>
                  <a:schemeClr val="tx2"/>
                </a:solidFill>
                <a:cs typeface="Times New Roman" pitchFamily="18" charset="0"/>
              </a:rPr>
              <a:t> ” </a:t>
            </a:r>
          </a:p>
          <a:p>
            <a:pPr>
              <a:spcBef>
                <a:spcPct val="50000"/>
              </a:spcBef>
              <a:buClr>
                <a:schemeClr val="tx1"/>
              </a:buClr>
              <a:buFontTx/>
              <a:buChar char="•"/>
            </a:pPr>
            <a:endParaRPr lang="en-US" altLang="en-US" sz="1600" b="1" dirty="0">
              <a:solidFill>
                <a:schemeClr val="tx2"/>
              </a:solidFill>
              <a:cs typeface="Times New Roman" pitchFamily="18" charset="0"/>
            </a:endParaRPr>
          </a:p>
          <a:p>
            <a:pPr>
              <a:spcBef>
                <a:spcPct val="50000"/>
              </a:spcBef>
              <a:buClr>
                <a:schemeClr val="tx1"/>
              </a:buClr>
              <a:buFontTx/>
              <a:buChar char="•"/>
            </a:pPr>
            <a:r>
              <a:rPr lang="en-US" altLang="en-US" sz="1600" b="1" dirty="0">
                <a:solidFill>
                  <a:schemeClr val="tx2"/>
                </a:solidFill>
                <a:cs typeface="Times New Roman" pitchFamily="18" charset="0"/>
              </a:rPr>
              <a:t> For “emergency repairs” of equipment used in the calculation of the auxiliary load telemetry provided to an EPS Meter, the Resource Entity can notify ERCOT of the need to access EPS metering Facilities by calling the MDAS Operations Center at 512-248-6500 and submit the “Resource Entity Access to Auxiliary Load Telemetry System Notification Form” by the end of the next Business Day following such access.</a:t>
            </a:r>
            <a:endParaRPr lang="en-US" altLang="en-US" sz="1600" b="1" dirty="0">
              <a:solidFill>
                <a:schemeClr val="tx2"/>
              </a:solidFill>
            </a:endParaRPr>
          </a:p>
        </p:txBody>
      </p:sp>
      <p:sp>
        <p:nvSpPr>
          <p:cNvPr id="8" name="Slide Number Placeholder 7"/>
          <p:cNvSpPr>
            <a:spLocks noGrp="1"/>
          </p:cNvSpPr>
          <p:nvPr>
            <p:ph type="sldNum" sz="quarter" idx="4"/>
          </p:nvPr>
        </p:nvSpPr>
        <p:spPr/>
        <p:txBody>
          <a:bodyPr/>
          <a:lstStyle/>
          <a:p>
            <a:fld id="{1D93BD3E-1E9A-4970-A6F7-E7AC52762E0C}" type="slidenum">
              <a:rPr lang="en-US" smtClean="0"/>
              <a:pPr/>
              <a:t>36</a:t>
            </a:fld>
            <a:endParaRPr lang="en-US" dirty="0"/>
          </a:p>
        </p:txBody>
      </p:sp>
    </p:spTree>
    <p:extLst>
      <p:ext uri="{BB962C8B-B14F-4D97-AF65-F5344CB8AC3E}">
        <p14:creationId xmlns:p14="http://schemas.microsoft.com/office/powerpoint/2010/main" val="110975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altLang="en-US" dirty="0"/>
              <a:t>Settlement Metering Process – 020 (SMOG Appendix B)  </a:t>
            </a:r>
            <a:r>
              <a:rPr lang="en-US" altLang="en-US" i="1" dirty="0"/>
              <a:t>On Site Work</a:t>
            </a:r>
            <a:endParaRPr lang="en-US" b="1" dirty="0">
              <a:solidFill>
                <a:schemeClr val="accent1"/>
              </a:solidFill>
            </a:endParaRPr>
          </a:p>
        </p:txBody>
      </p:sp>
      <p:sp>
        <p:nvSpPr>
          <p:cNvPr id="7" name="Rectangle 4"/>
          <p:cNvSpPr>
            <a:spLocks noChangeArrowheads="1"/>
          </p:cNvSpPr>
          <p:nvPr/>
        </p:nvSpPr>
        <p:spPr bwMode="auto">
          <a:xfrm>
            <a:off x="381000" y="1295400"/>
            <a:ext cx="8458200" cy="49530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spcBef>
                <a:spcPct val="50000"/>
              </a:spcBef>
              <a:buClr>
                <a:schemeClr val="tx1"/>
              </a:buClr>
            </a:pPr>
            <a:r>
              <a:rPr lang="en-US" altLang="en-US" sz="1600" b="1" dirty="0">
                <a:solidFill>
                  <a:schemeClr val="accent5"/>
                </a:solidFill>
                <a:cs typeface="Times New Roman" pitchFamily="18" charset="0"/>
              </a:rPr>
              <a:t>Examples of Maintenance included in the </a:t>
            </a:r>
            <a:r>
              <a:rPr lang="en-US" altLang="en-US" sz="1600" b="1" u="sng" dirty="0">
                <a:solidFill>
                  <a:schemeClr val="accent5"/>
                </a:solidFill>
                <a:cs typeface="Times New Roman" pitchFamily="18" charset="0"/>
              </a:rPr>
              <a:t>5 Business Day</a:t>
            </a:r>
            <a:r>
              <a:rPr lang="en-US" altLang="en-US" sz="1600" b="1" dirty="0">
                <a:solidFill>
                  <a:schemeClr val="accent5"/>
                </a:solidFill>
                <a:cs typeface="Times New Roman" pitchFamily="18" charset="0"/>
              </a:rPr>
              <a:t> Notification Period </a:t>
            </a:r>
          </a:p>
          <a:p>
            <a:pPr>
              <a:spcBef>
                <a:spcPct val="50000"/>
              </a:spcBef>
              <a:buClr>
                <a:schemeClr val="tx1"/>
              </a:buClr>
              <a:buFontTx/>
              <a:buChar char="•"/>
            </a:pPr>
            <a:r>
              <a:rPr lang="en-US" altLang="en-US" sz="1600" b="1" dirty="0">
                <a:solidFill>
                  <a:schemeClr val="tx2"/>
                </a:solidFill>
                <a:cs typeface="Times New Roman" pitchFamily="18" charset="0"/>
              </a:rPr>
              <a:t> EPS Meter Maintenance</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cs typeface="Times New Roman" pitchFamily="18" charset="0"/>
              </a:rPr>
              <a:t> Removal of any EPS metering Facility wiring</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rPr>
              <a:t> </a:t>
            </a:r>
            <a:r>
              <a:rPr lang="en-US" altLang="en-US" sz="1600" b="1" dirty="0">
                <a:solidFill>
                  <a:schemeClr val="tx2"/>
                </a:solidFill>
                <a:cs typeface="Times New Roman" pitchFamily="18" charset="0"/>
              </a:rPr>
              <a:t>Maintenance to non-EPS metering equipment that is connected to the EPS metering circuit</a:t>
            </a:r>
          </a:p>
          <a:p>
            <a:pPr>
              <a:spcBef>
                <a:spcPct val="100000"/>
              </a:spcBef>
              <a:buClr>
                <a:schemeClr val="tx1"/>
              </a:buClr>
            </a:pPr>
            <a:r>
              <a:rPr lang="en-US" altLang="en-US" sz="1600" b="1" dirty="0">
                <a:solidFill>
                  <a:schemeClr val="accent5"/>
                </a:solidFill>
                <a:cs typeface="Times New Roman" pitchFamily="18" charset="0"/>
              </a:rPr>
              <a:t>Examples of Maintenance included in the </a:t>
            </a:r>
            <a:r>
              <a:rPr lang="en-US" altLang="en-US" sz="1600" b="1" u="sng" dirty="0">
                <a:solidFill>
                  <a:schemeClr val="accent5"/>
                </a:solidFill>
                <a:cs typeface="Times New Roman" pitchFamily="18" charset="0"/>
              </a:rPr>
              <a:t>10 Business Day</a:t>
            </a:r>
            <a:r>
              <a:rPr lang="en-US" altLang="en-US" sz="1600" b="1" dirty="0">
                <a:solidFill>
                  <a:schemeClr val="accent5"/>
                </a:solidFill>
                <a:cs typeface="Times New Roman" pitchFamily="18" charset="0"/>
              </a:rPr>
              <a:t> Notification Period </a:t>
            </a:r>
          </a:p>
          <a:p>
            <a:pPr>
              <a:spcBef>
                <a:spcPct val="50000"/>
              </a:spcBef>
              <a:buClr>
                <a:schemeClr val="tx1"/>
              </a:buClr>
              <a:buFontTx/>
              <a:buChar char="•"/>
            </a:pPr>
            <a:r>
              <a:rPr lang="en-US" altLang="en-US" sz="1600" b="1" dirty="0">
                <a:solidFill>
                  <a:schemeClr val="tx2"/>
                </a:solidFill>
                <a:cs typeface="Times New Roman" pitchFamily="18" charset="0"/>
              </a:rPr>
              <a:t> EPS Metering equipment changes or replacements (non emergency)</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cs typeface="Times New Roman" pitchFamily="18" charset="0"/>
              </a:rPr>
              <a:t> EPS Metering equipment reprogramming (non emergency) </a:t>
            </a:r>
          </a:p>
          <a:p>
            <a:pPr>
              <a:spcBef>
                <a:spcPct val="50000"/>
              </a:spcBef>
              <a:buClr>
                <a:schemeClr val="tx1"/>
              </a:buClr>
              <a:buFontTx/>
              <a:buChar char="•"/>
            </a:pPr>
            <a:r>
              <a:rPr lang="en-US" altLang="en-US" sz="1600" b="1" dirty="0">
                <a:solidFill>
                  <a:schemeClr val="tx2"/>
                </a:solidFill>
                <a:cs typeface="Times New Roman" pitchFamily="18" charset="0"/>
              </a:rPr>
              <a:t> Upgrade the site from “temporary metering” to “permanent metering” </a:t>
            </a:r>
          </a:p>
          <a:p>
            <a:pPr>
              <a:spcBef>
                <a:spcPct val="50000"/>
              </a:spcBef>
              <a:buClr>
                <a:schemeClr val="tx1"/>
              </a:buClr>
              <a:buFontTx/>
              <a:buChar char="•"/>
            </a:pPr>
            <a:r>
              <a:rPr lang="en-US" altLang="en-US" sz="1600" b="1" dirty="0">
                <a:solidFill>
                  <a:schemeClr val="tx2"/>
                </a:solidFill>
                <a:cs typeface="Times New Roman" pitchFamily="18" charset="0"/>
              </a:rPr>
              <a:t> Changes to equipment used in the calculation of the auxiliary load telemetry provided to an EPS Meter (non emergency)</a:t>
            </a:r>
          </a:p>
          <a:p>
            <a:pPr>
              <a:spcBef>
                <a:spcPct val="50000"/>
              </a:spcBef>
              <a:buClr>
                <a:schemeClr val="tx1"/>
              </a:buClr>
              <a:buFontTx/>
              <a:buChar char="•"/>
            </a:pPr>
            <a:r>
              <a:rPr lang="en-US" altLang="en-US" sz="1600" b="1" dirty="0">
                <a:solidFill>
                  <a:schemeClr val="tx2"/>
                </a:solidFill>
                <a:cs typeface="Times New Roman" pitchFamily="18" charset="0"/>
              </a:rPr>
              <a:t> Planned modifications to the calculation of the auxiliary load in the Resource Entity equipment </a:t>
            </a:r>
          </a:p>
        </p:txBody>
      </p:sp>
      <p:sp>
        <p:nvSpPr>
          <p:cNvPr id="8" name="Slide Number Placeholder 7"/>
          <p:cNvSpPr>
            <a:spLocks noGrp="1"/>
          </p:cNvSpPr>
          <p:nvPr>
            <p:ph type="sldNum" sz="quarter" idx="4"/>
          </p:nvPr>
        </p:nvSpPr>
        <p:spPr/>
        <p:txBody>
          <a:bodyPr/>
          <a:lstStyle/>
          <a:p>
            <a:fld id="{1D93BD3E-1E9A-4970-A6F7-E7AC52762E0C}" type="slidenum">
              <a:rPr lang="en-US" smtClean="0"/>
              <a:pPr/>
              <a:t>37</a:t>
            </a:fld>
            <a:endParaRPr lang="en-US" dirty="0"/>
          </a:p>
        </p:txBody>
      </p:sp>
    </p:spTree>
    <p:extLst>
      <p:ext uri="{BB962C8B-B14F-4D97-AF65-F5344CB8AC3E}">
        <p14:creationId xmlns:p14="http://schemas.microsoft.com/office/powerpoint/2010/main" val="416173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additive="base">
                                        <p:cTn id="1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 calcmode="lin" valueType="num">
                                      <p:cBhvr additive="base">
                                        <p:cTn id="2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4" fill="hold" nodeType="afterEffect">
                                  <p:stCondLst>
                                    <p:cond delay="500"/>
                                  </p:stCondLst>
                                  <p:childTnLst>
                                    <p:set>
                                      <p:cBhvr>
                                        <p:cTn id="29" dur="1" fill="hold">
                                          <p:stCondLst>
                                            <p:cond delay="0"/>
                                          </p:stCondLst>
                                        </p:cTn>
                                        <p:tgtEl>
                                          <p:spTgt spid="7">
                                            <p:txEl>
                                              <p:pRg st="7" end="7"/>
                                            </p:txEl>
                                          </p:spTgt>
                                        </p:tgtEl>
                                        <p:attrNameLst>
                                          <p:attrName>style.visibility</p:attrName>
                                        </p:attrNameLst>
                                      </p:cBhvr>
                                      <p:to>
                                        <p:strVal val="visible"/>
                                      </p:to>
                                    </p:set>
                                    <p:anim calcmode="lin" valueType="num">
                                      <p:cBhvr additive="base">
                                        <p:cTn id="30"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par>
                          <p:cTn id="32" fill="hold">
                            <p:stCondLst>
                              <p:cond delay="1500"/>
                            </p:stCondLst>
                            <p:childTnLst>
                              <p:par>
                                <p:cTn id="33" presetID="2" presetClass="entr" presetSubtype="4" fill="hold" nodeType="afterEffect">
                                  <p:stCondLst>
                                    <p:cond delay="500"/>
                                  </p:stCondLst>
                                  <p:childTnLst>
                                    <p:set>
                                      <p:cBhvr>
                                        <p:cTn id="34" dur="1" fill="hold">
                                          <p:stCondLst>
                                            <p:cond delay="0"/>
                                          </p:stCondLst>
                                        </p:cTn>
                                        <p:tgtEl>
                                          <p:spTgt spid="7">
                                            <p:txEl>
                                              <p:pRg st="8" end="8"/>
                                            </p:txEl>
                                          </p:spTgt>
                                        </p:tgtEl>
                                        <p:attrNameLst>
                                          <p:attrName>style.visibility</p:attrName>
                                        </p:attrNameLst>
                                      </p:cBhvr>
                                      <p:to>
                                        <p:strVal val="visible"/>
                                      </p:to>
                                    </p:set>
                                    <p:anim calcmode="lin" valueType="num">
                                      <p:cBhvr additive="base">
                                        <p:cTn id="3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500"/>
                            </p:stCondLst>
                            <p:childTnLst>
                              <p:par>
                                <p:cTn id="38" presetID="2" presetClass="entr" presetSubtype="4" fill="hold" nodeType="afterEffect">
                                  <p:stCondLst>
                                    <p:cond delay="500"/>
                                  </p:stCondLst>
                                  <p:childTnLst>
                                    <p:set>
                                      <p:cBhvr>
                                        <p:cTn id="39" dur="1" fill="hold">
                                          <p:stCondLst>
                                            <p:cond delay="0"/>
                                          </p:stCondLst>
                                        </p:cTn>
                                        <p:tgtEl>
                                          <p:spTgt spid="7">
                                            <p:txEl>
                                              <p:pRg st="9" end="9"/>
                                            </p:txEl>
                                          </p:spTgt>
                                        </p:tgtEl>
                                        <p:attrNameLst>
                                          <p:attrName>style.visibility</p:attrName>
                                        </p:attrNameLst>
                                      </p:cBhvr>
                                      <p:to>
                                        <p:strVal val="visible"/>
                                      </p:to>
                                    </p:set>
                                    <p:anim calcmode="lin" valueType="num">
                                      <p:cBhvr additive="base">
                                        <p:cTn id="40"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par>
                          <p:cTn id="42" fill="hold">
                            <p:stCondLst>
                              <p:cond delay="3500"/>
                            </p:stCondLst>
                            <p:childTnLst>
                              <p:par>
                                <p:cTn id="43" presetID="2" presetClass="entr" presetSubtype="4" fill="hold" nodeType="afterEffect">
                                  <p:stCondLst>
                                    <p:cond delay="500"/>
                                  </p:stCondLst>
                                  <p:childTnLst>
                                    <p:set>
                                      <p:cBhvr>
                                        <p:cTn id="44" dur="1" fill="hold">
                                          <p:stCondLst>
                                            <p:cond delay="0"/>
                                          </p:stCondLst>
                                        </p:cTn>
                                        <p:tgtEl>
                                          <p:spTgt spid="7">
                                            <p:txEl>
                                              <p:pRg st="10" end="10"/>
                                            </p:txEl>
                                          </p:spTgt>
                                        </p:tgtEl>
                                        <p:attrNameLst>
                                          <p:attrName>style.visibility</p:attrName>
                                        </p:attrNameLst>
                                      </p:cBhvr>
                                      <p:to>
                                        <p:strVal val="visible"/>
                                      </p:to>
                                    </p:set>
                                    <p:anim calcmode="lin" valueType="num">
                                      <p:cBhvr additive="base">
                                        <p:cTn id="45"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altLang="en-US" dirty="0"/>
              <a:t>Settlement Metering Process – 020 (SMOG Appendix B)  </a:t>
            </a:r>
            <a:r>
              <a:rPr lang="en-US" altLang="en-US" i="1" dirty="0"/>
              <a:t>On Site Work</a:t>
            </a:r>
            <a:endParaRPr lang="en-US" b="1" dirty="0">
              <a:solidFill>
                <a:schemeClr val="accent1"/>
              </a:solidFill>
            </a:endParaRPr>
          </a:p>
        </p:txBody>
      </p:sp>
      <p:sp>
        <p:nvSpPr>
          <p:cNvPr id="7" name="Rectangle 4"/>
          <p:cNvSpPr>
            <a:spLocks noChangeArrowheads="1"/>
          </p:cNvSpPr>
          <p:nvPr/>
        </p:nvSpPr>
        <p:spPr bwMode="auto">
          <a:xfrm>
            <a:off x="381000" y="1375569"/>
            <a:ext cx="8458200" cy="4568031"/>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spcBef>
                <a:spcPct val="95000"/>
              </a:spcBef>
              <a:buClr>
                <a:schemeClr val="tx1"/>
              </a:buClr>
            </a:pPr>
            <a:r>
              <a:rPr lang="en-US" altLang="en-US" sz="1700" b="1" dirty="0">
                <a:solidFill>
                  <a:schemeClr val="accent5"/>
                </a:solidFill>
                <a:cs typeface="Times New Roman" pitchFamily="18" charset="0"/>
              </a:rPr>
              <a:t>Examples of Maintenance included in the </a:t>
            </a:r>
            <a:r>
              <a:rPr lang="en-US" altLang="en-US" sz="1700" b="1" u="sng" dirty="0">
                <a:solidFill>
                  <a:schemeClr val="accent5"/>
                </a:solidFill>
                <a:cs typeface="Times New Roman" pitchFamily="18" charset="0"/>
              </a:rPr>
              <a:t>Immediate </a:t>
            </a:r>
            <a:r>
              <a:rPr lang="en-US" altLang="en-US" sz="1700" b="1" dirty="0">
                <a:solidFill>
                  <a:schemeClr val="accent5"/>
                </a:solidFill>
                <a:cs typeface="Times New Roman" pitchFamily="18" charset="0"/>
              </a:rPr>
              <a:t>Notification Period </a:t>
            </a:r>
          </a:p>
          <a:p>
            <a:pPr>
              <a:spcBef>
                <a:spcPct val="50000"/>
              </a:spcBef>
              <a:buClr>
                <a:schemeClr val="tx1"/>
              </a:buClr>
              <a:buFontTx/>
              <a:buChar char="•"/>
            </a:pPr>
            <a:r>
              <a:rPr lang="en-US" altLang="en-US" sz="1700" b="1" dirty="0">
                <a:solidFill>
                  <a:schemeClr val="tx2"/>
                </a:solidFill>
                <a:cs typeface="Times New Roman" pitchFamily="18" charset="0"/>
              </a:rPr>
              <a:t> </a:t>
            </a:r>
            <a:r>
              <a:rPr lang="en-US" altLang="en-US" sz="1700" b="1" i="1" dirty="0">
                <a:solidFill>
                  <a:schemeClr val="tx2"/>
                </a:solidFill>
                <a:cs typeface="Times New Roman" pitchFamily="18" charset="0"/>
              </a:rPr>
              <a:t>This category is for unplanned work being performed to repair EPS metering Facilities due to a failure</a:t>
            </a:r>
            <a:endParaRPr lang="en-US" altLang="en-US" sz="1700" b="1" dirty="0">
              <a:solidFill>
                <a:schemeClr val="tx2"/>
              </a:solidFill>
              <a:cs typeface="Times New Roman" pitchFamily="18" charset="0"/>
            </a:endParaRPr>
          </a:p>
          <a:p>
            <a:pPr lvl="1">
              <a:spcBef>
                <a:spcPct val="50000"/>
              </a:spcBef>
              <a:buClr>
                <a:schemeClr val="tx1"/>
              </a:buClr>
              <a:buFontTx/>
              <a:buChar char="•"/>
            </a:pPr>
            <a:r>
              <a:rPr lang="en-US" altLang="en-US" sz="1700" b="1" dirty="0">
                <a:solidFill>
                  <a:schemeClr val="tx2"/>
                </a:solidFill>
                <a:cs typeface="Times New Roman" pitchFamily="18" charset="0"/>
              </a:rPr>
              <a:t> Communication failure to an EPS Meter</a:t>
            </a:r>
          </a:p>
          <a:p>
            <a:pPr lvl="1">
              <a:spcBef>
                <a:spcPct val="50000"/>
              </a:spcBef>
              <a:buClr>
                <a:schemeClr val="tx1"/>
              </a:buClr>
              <a:buFontTx/>
              <a:buChar char="•"/>
            </a:pPr>
            <a:r>
              <a:rPr lang="en-US" altLang="en-US" sz="1700" b="1" dirty="0">
                <a:solidFill>
                  <a:schemeClr val="tx2"/>
                </a:solidFill>
                <a:cs typeface="Times New Roman" pitchFamily="18" charset="0"/>
              </a:rPr>
              <a:t> Meter reprogramming</a:t>
            </a:r>
          </a:p>
          <a:p>
            <a:pPr lvl="1">
              <a:spcBef>
                <a:spcPct val="50000"/>
              </a:spcBef>
              <a:buClr>
                <a:schemeClr val="tx1"/>
              </a:buClr>
              <a:buFontTx/>
              <a:buChar char="•"/>
            </a:pPr>
            <a:r>
              <a:rPr lang="en-US" altLang="en-US" sz="1700" b="1" dirty="0">
                <a:solidFill>
                  <a:schemeClr val="tx2"/>
                </a:solidFill>
                <a:cs typeface="Times New Roman" pitchFamily="18" charset="0"/>
              </a:rPr>
              <a:t> EPS Meter replacements</a:t>
            </a:r>
          </a:p>
          <a:p>
            <a:pPr lvl="1">
              <a:spcBef>
                <a:spcPct val="50000"/>
              </a:spcBef>
              <a:buClr>
                <a:schemeClr val="tx1"/>
              </a:buClr>
              <a:buFontTx/>
              <a:buChar char="•"/>
            </a:pPr>
            <a:r>
              <a:rPr lang="en-US" altLang="en-US" sz="1700" b="1" dirty="0">
                <a:solidFill>
                  <a:schemeClr val="tx2"/>
                </a:solidFill>
                <a:cs typeface="Times New Roman" pitchFamily="18" charset="0"/>
              </a:rPr>
              <a:t> EPS instrument transformer replacements</a:t>
            </a:r>
          </a:p>
          <a:p>
            <a:pPr lvl="1">
              <a:spcBef>
                <a:spcPct val="50000"/>
              </a:spcBef>
              <a:buClr>
                <a:schemeClr val="tx1"/>
              </a:buClr>
              <a:buFontTx/>
              <a:buChar char="•"/>
            </a:pPr>
            <a:r>
              <a:rPr lang="en-US" altLang="en-US" sz="1700" b="1" dirty="0">
                <a:solidFill>
                  <a:schemeClr val="tx2"/>
                </a:solidFill>
                <a:cs typeface="Times New Roman" pitchFamily="18" charset="0"/>
              </a:rPr>
              <a:t> Replacement or repair of equipment used in the calculation of the auxiliary load telemetry provided to an EPS Meter</a:t>
            </a:r>
          </a:p>
          <a:p>
            <a:pPr lvl="1">
              <a:spcBef>
                <a:spcPct val="50000"/>
              </a:spcBef>
              <a:buClr>
                <a:schemeClr val="tx1"/>
              </a:buClr>
              <a:buFontTx/>
              <a:buChar char="•"/>
            </a:pPr>
            <a:r>
              <a:rPr lang="en-US" altLang="en-US" sz="1700" b="1" dirty="0">
                <a:solidFill>
                  <a:schemeClr val="tx2"/>
                </a:solidFill>
                <a:cs typeface="Times New Roman" pitchFamily="18" charset="0"/>
              </a:rPr>
              <a:t> Immediate modifications to prevent under reporting of the calculation of the auxiliary load in the Resource Entity equipment</a:t>
            </a:r>
          </a:p>
        </p:txBody>
      </p:sp>
      <p:sp>
        <p:nvSpPr>
          <p:cNvPr id="8" name="Slide Number Placeholder 7"/>
          <p:cNvSpPr>
            <a:spLocks noGrp="1"/>
          </p:cNvSpPr>
          <p:nvPr>
            <p:ph type="sldNum" sz="quarter" idx="4"/>
          </p:nvPr>
        </p:nvSpPr>
        <p:spPr/>
        <p:txBody>
          <a:bodyPr/>
          <a:lstStyle/>
          <a:p>
            <a:fld id="{1D93BD3E-1E9A-4970-A6F7-E7AC52762E0C}" type="slidenum">
              <a:rPr lang="en-US" smtClean="0"/>
              <a:pPr/>
              <a:t>38</a:t>
            </a:fld>
            <a:endParaRPr lang="en-US" dirty="0"/>
          </a:p>
        </p:txBody>
      </p:sp>
    </p:spTree>
    <p:extLst>
      <p:ext uri="{BB962C8B-B14F-4D97-AF65-F5344CB8AC3E}">
        <p14:creationId xmlns:p14="http://schemas.microsoft.com/office/powerpoint/2010/main" val="268649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3000"/>
                                        <p:tgtEl>
                                          <p:spTgt spid="7">
                                            <p:txEl>
                                              <p:pRg st="2" end="2"/>
                                            </p:txEl>
                                          </p:spTgt>
                                        </p:tgtEl>
                                      </p:cBhvr>
                                    </p:animEffect>
                                    <p:anim calcmode="lin" valueType="num">
                                      <p:cBhvr>
                                        <p:cTn id="18" dur="3000" fill="hold"/>
                                        <p:tgtEl>
                                          <p:spTgt spid="7">
                                            <p:txEl>
                                              <p:pRg st="2" end="2"/>
                                            </p:txEl>
                                          </p:spTgt>
                                        </p:tgtEl>
                                        <p:attrNameLst>
                                          <p:attrName>ppt_w</p:attrName>
                                        </p:attrNameLst>
                                      </p:cBhvr>
                                      <p:tavLst>
                                        <p:tav tm="0" fmla="#ppt_w*sin(2.5*pi*$)">
                                          <p:val>
                                            <p:fltVal val="0"/>
                                          </p:val>
                                        </p:tav>
                                        <p:tav tm="100000">
                                          <p:val>
                                            <p:fltVal val="1"/>
                                          </p:val>
                                        </p:tav>
                                      </p:tavLst>
                                    </p:anim>
                                    <p:anim calcmode="lin" valueType="num">
                                      <p:cBhvr>
                                        <p:cTn id="19" dur="3000" fill="hold"/>
                                        <p:tgtEl>
                                          <p:spTgt spid="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 calcmode="lin" valueType="num">
                                      <p:cBhvr additive="base">
                                        <p:cTn id="24"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00"/>
                            </p:stCondLst>
                            <p:childTnLst>
                              <p:par>
                                <p:cTn id="27" presetID="2" presetClass="entr" presetSubtype="4" fill="hold" nodeType="afterEffect">
                                  <p:stCondLst>
                                    <p:cond delay="500"/>
                                  </p:stCondLst>
                                  <p:childTnLst>
                                    <p:set>
                                      <p:cBhvr>
                                        <p:cTn id="28" dur="1" fill="hold">
                                          <p:stCondLst>
                                            <p:cond delay="0"/>
                                          </p:stCondLst>
                                        </p:cTn>
                                        <p:tgtEl>
                                          <p:spTgt spid="7">
                                            <p:txEl>
                                              <p:pRg st="4" end="4"/>
                                            </p:txEl>
                                          </p:spTgt>
                                        </p:tgtEl>
                                        <p:attrNameLst>
                                          <p:attrName>style.visibility</p:attrName>
                                        </p:attrNameLst>
                                      </p:cBhvr>
                                      <p:to>
                                        <p:strVal val="visible"/>
                                      </p:to>
                                    </p:set>
                                    <p:anim calcmode="lin" valueType="num">
                                      <p:cBhvr additive="base">
                                        <p:cTn id="2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1500"/>
                            </p:stCondLst>
                            <p:childTnLst>
                              <p:par>
                                <p:cTn id="32" presetID="2" presetClass="entr" presetSubtype="4" fill="hold" nodeType="afterEffect">
                                  <p:stCondLst>
                                    <p:cond delay="500"/>
                                  </p:stCondLst>
                                  <p:childTnLst>
                                    <p:set>
                                      <p:cBhvr>
                                        <p:cTn id="33" dur="1" fill="hold">
                                          <p:stCondLst>
                                            <p:cond delay="0"/>
                                          </p:stCondLst>
                                        </p:cTn>
                                        <p:tgtEl>
                                          <p:spTgt spid="7">
                                            <p:txEl>
                                              <p:pRg st="5" end="5"/>
                                            </p:txEl>
                                          </p:spTgt>
                                        </p:tgtEl>
                                        <p:attrNameLst>
                                          <p:attrName>style.visibility</p:attrName>
                                        </p:attrNameLst>
                                      </p:cBhvr>
                                      <p:to>
                                        <p:strVal val="visible"/>
                                      </p:to>
                                    </p:set>
                                    <p:anim calcmode="lin" valueType="num">
                                      <p:cBhvr additive="base">
                                        <p:cTn id="34"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36" fill="hold">
                            <p:stCondLst>
                              <p:cond delay="2500"/>
                            </p:stCondLst>
                            <p:childTnLst>
                              <p:par>
                                <p:cTn id="37" presetID="2" presetClass="entr" presetSubtype="4" fill="hold" nodeType="afterEffect">
                                  <p:stCondLst>
                                    <p:cond delay="500"/>
                                  </p:stCondLst>
                                  <p:childTnLst>
                                    <p:set>
                                      <p:cBhvr>
                                        <p:cTn id="38" dur="1" fill="hold">
                                          <p:stCondLst>
                                            <p:cond delay="0"/>
                                          </p:stCondLst>
                                        </p:cTn>
                                        <p:tgtEl>
                                          <p:spTgt spid="7">
                                            <p:txEl>
                                              <p:pRg st="6" end="6"/>
                                            </p:txEl>
                                          </p:spTgt>
                                        </p:tgtEl>
                                        <p:attrNameLst>
                                          <p:attrName>style.visibility</p:attrName>
                                        </p:attrNameLst>
                                      </p:cBhvr>
                                      <p:to>
                                        <p:strVal val="visible"/>
                                      </p:to>
                                    </p:set>
                                    <p:anim calcmode="lin" valueType="num">
                                      <p:cBhvr additive="base">
                                        <p:cTn id="3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41" fill="hold">
                            <p:stCondLst>
                              <p:cond delay="3500"/>
                            </p:stCondLst>
                            <p:childTnLst>
                              <p:par>
                                <p:cTn id="42" presetID="2" presetClass="entr" presetSubtype="4" fill="hold" nodeType="afterEffect">
                                  <p:stCondLst>
                                    <p:cond delay="500"/>
                                  </p:stCondLst>
                                  <p:childTnLst>
                                    <p:set>
                                      <p:cBhvr>
                                        <p:cTn id="43" dur="1" fill="hold">
                                          <p:stCondLst>
                                            <p:cond delay="0"/>
                                          </p:stCondLst>
                                        </p:cTn>
                                        <p:tgtEl>
                                          <p:spTgt spid="7">
                                            <p:txEl>
                                              <p:pRg st="7" end="7"/>
                                            </p:txEl>
                                          </p:spTgt>
                                        </p:tgtEl>
                                        <p:attrNameLst>
                                          <p:attrName>style.visibility</p:attrName>
                                        </p:attrNameLst>
                                      </p:cBhvr>
                                      <p:to>
                                        <p:strVal val="visible"/>
                                      </p:to>
                                    </p:set>
                                    <p:anim calcmode="lin" valueType="num">
                                      <p:cBhvr additive="base">
                                        <p:cTn id="44"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par>
                          <p:cTn id="46" fill="hold">
                            <p:stCondLst>
                              <p:cond delay="4500"/>
                            </p:stCondLst>
                            <p:childTnLst>
                              <p:par>
                                <p:cTn id="47" presetID="2" presetClass="entr" presetSubtype="4" fill="hold" nodeType="afterEffect">
                                  <p:stCondLst>
                                    <p:cond delay="500"/>
                                  </p:stCondLst>
                                  <p:childTnLst>
                                    <p:set>
                                      <p:cBhvr>
                                        <p:cTn id="48" dur="1" fill="hold">
                                          <p:stCondLst>
                                            <p:cond delay="0"/>
                                          </p:stCondLst>
                                        </p:cTn>
                                        <p:tgtEl>
                                          <p:spTgt spid="7">
                                            <p:txEl>
                                              <p:pRg st="8" end="8"/>
                                            </p:txEl>
                                          </p:spTgt>
                                        </p:tgtEl>
                                        <p:attrNameLst>
                                          <p:attrName>style.visibility</p:attrName>
                                        </p:attrNameLst>
                                      </p:cBhvr>
                                      <p:to>
                                        <p:strVal val="visible"/>
                                      </p:to>
                                    </p:set>
                                    <p:anim calcmode="lin" valueType="num">
                                      <p:cBhvr additive="base">
                                        <p:cTn id="49"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80318"/>
          </a:xfrm>
        </p:spPr>
        <p:txBody>
          <a:bodyPr/>
          <a:lstStyle/>
          <a:p>
            <a:r>
              <a:rPr lang="en-US" altLang="en-US" sz="2400" dirty="0"/>
              <a:t>Settlement Metering Process - 020 (SMOG Appendix B)  </a:t>
            </a:r>
            <a:r>
              <a:rPr lang="en-US" altLang="en-US" sz="2400" i="1" dirty="0"/>
              <a:t>On Site Work to EPS Metering Facilities</a:t>
            </a:r>
            <a:endParaRPr lang="en-US" sz="2400" b="1" dirty="0">
              <a:solidFill>
                <a:schemeClr val="accent1"/>
              </a:solidFill>
            </a:endParaRPr>
          </a:p>
        </p:txBody>
      </p:sp>
      <p:sp>
        <p:nvSpPr>
          <p:cNvPr id="7" name="Rectangle 4"/>
          <p:cNvSpPr>
            <a:spLocks noChangeArrowheads="1"/>
          </p:cNvSpPr>
          <p:nvPr/>
        </p:nvSpPr>
        <p:spPr bwMode="auto">
          <a:xfrm>
            <a:off x="381000" y="1295400"/>
            <a:ext cx="8458200" cy="46482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u="sng" dirty="0">
                <a:solidFill>
                  <a:schemeClr val="tx2"/>
                </a:solidFill>
                <a:cs typeface="Times New Roman" pitchFamily="18" charset="0"/>
              </a:rPr>
              <a:t>BASIC GUIDELINES/RULES</a:t>
            </a:r>
            <a:endParaRPr lang="en-US" altLang="en-US" b="1" u="sng" dirty="0">
              <a:solidFill>
                <a:schemeClr val="tx2"/>
              </a:solidFill>
              <a:cs typeface="Times New Roman" pitchFamily="18" charset="0"/>
            </a:endParaRPr>
          </a:p>
          <a:p>
            <a:pPr>
              <a:spcBef>
                <a:spcPct val="50000"/>
              </a:spcBef>
              <a:buClr>
                <a:schemeClr val="tx1"/>
              </a:buClr>
            </a:pPr>
            <a:r>
              <a:rPr lang="en-US" altLang="en-US" sz="1600" b="1" dirty="0">
                <a:solidFill>
                  <a:schemeClr val="tx2"/>
                </a:solidFill>
                <a:cs typeface="Times New Roman" pitchFamily="18" charset="0"/>
              </a:rPr>
              <a:t>The primary and the backup meters shall not be taken out of service during the same settlement interval (15 minute time interval)</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cs typeface="Times New Roman" pitchFamily="18" charset="0"/>
              </a:rPr>
              <a:t> Before removing an EPS meter from service, the TDSP EPS Meter Inspector shall: </a:t>
            </a:r>
          </a:p>
          <a:p>
            <a:pPr lvl="1">
              <a:spcBef>
                <a:spcPct val="50000"/>
              </a:spcBef>
              <a:buClr>
                <a:schemeClr val="tx1"/>
              </a:buClr>
              <a:buFontTx/>
              <a:buChar char="•"/>
            </a:pPr>
            <a:r>
              <a:rPr lang="en-US" altLang="en-US" sz="1600" b="1" dirty="0">
                <a:solidFill>
                  <a:schemeClr val="tx2"/>
                </a:solidFill>
                <a:cs typeface="Times New Roman" pitchFamily="18" charset="0"/>
              </a:rPr>
              <a:t> Notify ERCOT that the meter shall be removed from service by calling ERCOT MDAS @ (512) 248-6500.  A voice mail message is considered adequate notification.</a:t>
            </a:r>
          </a:p>
          <a:p>
            <a:pPr lvl="1">
              <a:spcBef>
                <a:spcPct val="50000"/>
              </a:spcBef>
              <a:buClr>
                <a:schemeClr val="tx1"/>
              </a:buClr>
              <a:buFontTx/>
              <a:buChar char="•"/>
            </a:pPr>
            <a:r>
              <a:rPr lang="en-US" altLang="en-US" sz="1600" b="1" dirty="0">
                <a:solidFill>
                  <a:schemeClr val="tx2"/>
                </a:solidFill>
                <a:cs typeface="Times New Roman" pitchFamily="18" charset="0"/>
              </a:rPr>
              <a:t> If there is not a certified back-up meter, ensure that interval data is downloaded from the meter. This can be accomplished by:</a:t>
            </a:r>
          </a:p>
          <a:p>
            <a:pPr lvl="1">
              <a:spcBef>
                <a:spcPct val="50000"/>
              </a:spcBef>
              <a:buClr>
                <a:schemeClr val="tx1"/>
              </a:buClr>
            </a:pPr>
            <a:r>
              <a:rPr lang="en-US" altLang="en-US" sz="1600" b="1" dirty="0">
                <a:solidFill>
                  <a:schemeClr val="tx2"/>
                </a:solidFill>
                <a:cs typeface="Times New Roman" pitchFamily="18" charset="0"/>
              </a:rPr>
              <a:t>		a.</a:t>
            </a: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ERCOT polling the meter.</a:t>
            </a:r>
          </a:p>
          <a:p>
            <a:pPr lvl="1">
              <a:spcBef>
                <a:spcPct val="50000"/>
              </a:spcBef>
              <a:buClr>
                <a:schemeClr val="tx1"/>
              </a:buClr>
            </a:pPr>
            <a:r>
              <a:rPr lang="en-US" altLang="en-US" sz="1600" b="1" dirty="0">
                <a:solidFill>
                  <a:schemeClr val="tx2"/>
                </a:solidFill>
                <a:cs typeface="Times New Roman" pitchFamily="18" charset="0"/>
              </a:rPr>
              <a:t>		b.</a:t>
            </a: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The TDSP polling the meter.</a:t>
            </a:r>
          </a:p>
          <a:p>
            <a:pPr lvl="1">
              <a:spcBef>
                <a:spcPct val="50000"/>
              </a:spcBef>
              <a:buClr>
                <a:schemeClr val="tx1"/>
              </a:buClr>
            </a:pPr>
            <a:r>
              <a:rPr lang="en-US" altLang="en-US" sz="1600" b="1" dirty="0">
                <a:solidFill>
                  <a:schemeClr val="tx2"/>
                </a:solidFill>
                <a:cs typeface="Times New Roman" pitchFamily="18" charset="0"/>
              </a:rPr>
              <a:t>		c.</a:t>
            </a: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The TDSP downloading the interval data.* </a:t>
            </a:r>
          </a:p>
          <a:p>
            <a:pPr lvl="1">
              <a:spcBef>
                <a:spcPct val="50000"/>
              </a:spcBef>
              <a:buClr>
                <a:schemeClr val="tx1"/>
              </a:buClr>
            </a:pPr>
            <a:r>
              <a:rPr lang="en-US" altLang="en-US" sz="1600" b="1" dirty="0">
                <a:solidFill>
                  <a:schemeClr val="tx2"/>
                </a:solidFill>
              </a:rPr>
              <a:t>* Such meter download shall be in a format that allows the creation of an MDAS compatible file format (Example: HHF File, P-File, E-File, CSV file) for such data.</a:t>
            </a:r>
          </a:p>
        </p:txBody>
      </p:sp>
      <p:sp>
        <p:nvSpPr>
          <p:cNvPr id="8" name="Slide Number Placeholder 7"/>
          <p:cNvSpPr>
            <a:spLocks noGrp="1"/>
          </p:cNvSpPr>
          <p:nvPr>
            <p:ph type="sldNum" sz="quarter" idx="4"/>
          </p:nvPr>
        </p:nvSpPr>
        <p:spPr/>
        <p:txBody>
          <a:bodyPr/>
          <a:lstStyle/>
          <a:p>
            <a:fld id="{1D93BD3E-1E9A-4970-A6F7-E7AC52762E0C}" type="slidenum">
              <a:rPr lang="en-US" smtClean="0"/>
              <a:pPr/>
              <a:t>39</a:t>
            </a:fld>
            <a:endParaRPr lang="en-US" dirty="0"/>
          </a:p>
        </p:txBody>
      </p:sp>
    </p:spTree>
    <p:extLst>
      <p:ext uri="{BB962C8B-B14F-4D97-AF65-F5344CB8AC3E}">
        <p14:creationId xmlns:p14="http://schemas.microsoft.com/office/powerpoint/2010/main" val="307248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Horizontal)">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barn(inVertical)">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additive="base">
                                        <p:cTn id="1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additive="base">
                                        <p:cTn id="2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additive="base">
                                        <p:cTn id="2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 calcmode="lin" valueType="num">
                                      <p:cBhvr additive="base">
                                        <p:cTn id="3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5" end="5"/>
                                            </p:txEl>
                                          </p:spTgt>
                                        </p:tgtEl>
                                        <p:attrNameLst>
                                          <p:attrName>style.visibility</p:attrName>
                                        </p:attrNameLst>
                                      </p:cBhvr>
                                      <p:to>
                                        <p:strVal val="visible"/>
                                      </p:to>
                                    </p:set>
                                    <p:anim calcmode="lin" valueType="num">
                                      <p:cBhvr additive="base">
                                        <p:cTn id="3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500"/>
                            </p:stCondLst>
                            <p:childTnLst>
                              <p:par>
                                <p:cTn id="42" presetID="2" presetClass="entr" presetSubtype="4" fill="hold" nodeType="afterEffect">
                                  <p:stCondLst>
                                    <p:cond delay="500"/>
                                  </p:stCondLst>
                                  <p:childTnLst>
                                    <p:set>
                                      <p:cBhvr>
                                        <p:cTn id="43" dur="1" fill="hold">
                                          <p:stCondLst>
                                            <p:cond delay="0"/>
                                          </p:stCondLst>
                                        </p:cTn>
                                        <p:tgtEl>
                                          <p:spTgt spid="7">
                                            <p:txEl>
                                              <p:pRg st="6" end="6"/>
                                            </p:txEl>
                                          </p:spTgt>
                                        </p:tgtEl>
                                        <p:attrNameLst>
                                          <p:attrName>style.visibility</p:attrName>
                                        </p:attrNameLst>
                                      </p:cBhvr>
                                      <p:to>
                                        <p:strVal val="visible"/>
                                      </p:to>
                                    </p:set>
                                    <p:anim calcmode="lin" valueType="num">
                                      <p:cBhvr additive="base">
                                        <p:cTn id="44"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46" fill="hold">
                            <p:stCondLst>
                              <p:cond delay="1500"/>
                            </p:stCondLst>
                            <p:childTnLst>
                              <p:par>
                                <p:cTn id="47" presetID="2" presetClass="entr" presetSubtype="4" fill="hold" nodeType="afterEffect">
                                  <p:stCondLst>
                                    <p:cond delay="50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 calcmode="lin" valueType="num">
                                      <p:cBhvr additive="base">
                                        <p:cTn id="5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1000" y="838200"/>
            <a:ext cx="8686800" cy="2895600"/>
          </a:xfrm>
          <a:prstGeom prst="rect">
            <a:avLst/>
          </a:prstGeom>
          <a:solidFill>
            <a:schemeClr val="accent2">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90000"/>
              </a:spcBef>
              <a:buClr>
                <a:schemeClr val="tx1"/>
              </a:buClr>
            </a:pPr>
            <a:r>
              <a:rPr lang="en-US" altLang="en-US" sz="1600" b="1" u="sng" dirty="0">
                <a:solidFill>
                  <a:schemeClr val="accent5"/>
                </a:solidFill>
              </a:rPr>
              <a:t>What this training is about:</a:t>
            </a:r>
            <a:r>
              <a:rPr lang="en-US" altLang="en-US" sz="1600" b="1" dirty="0">
                <a:solidFill>
                  <a:schemeClr val="accent5"/>
                </a:solidFill>
              </a:rPr>
              <a:t> </a:t>
            </a:r>
          </a:p>
          <a:p>
            <a:pPr>
              <a:lnSpc>
                <a:spcPct val="90000"/>
              </a:lnSpc>
              <a:spcBef>
                <a:spcPct val="90000"/>
              </a:spcBef>
              <a:buClr>
                <a:schemeClr val="tx1"/>
              </a:buClr>
              <a:buFontTx/>
              <a:buChar char="•"/>
            </a:pPr>
            <a:r>
              <a:rPr lang="en-US" altLang="en-US" sz="1600" b="1" dirty="0">
                <a:solidFill>
                  <a:schemeClr val="accent1"/>
                </a:solidFill>
              </a:rPr>
              <a:t> An introduction to TDSP EPS Meter Inspectors’ roles and responsibilities.</a:t>
            </a:r>
          </a:p>
          <a:p>
            <a:pPr>
              <a:lnSpc>
                <a:spcPct val="90000"/>
              </a:lnSpc>
              <a:spcBef>
                <a:spcPct val="90000"/>
              </a:spcBef>
              <a:buClr>
                <a:schemeClr val="tx1"/>
              </a:buClr>
              <a:buFontTx/>
              <a:buChar char="•"/>
            </a:pPr>
            <a:r>
              <a:rPr lang="en-US" altLang="en-US" sz="1600" b="1" dirty="0">
                <a:solidFill>
                  <a:schemeClr val="accent1"/>
                </a:solidFill>
              </a:rPr>
              <a:t> An overview of ERCOT Nodal</a:t>
            </a:r>
            <a:r>
              <a:rPr lang="en-US" altLang="en-US" sz="1600" b="1" dirty="0">
                <a:solidFill>
                  <a:srgbClr val="FF0000"/>
                </a:solidFill>
              </a:rPr>
              <a:t> </a:t>
            </a:r>
            <a:r>
              <a:rPr lang="en-US" altLang="en-US" sz="1600" b="1" dirty="0">
                <a:solidFill>
                  <a:schemeClr val="accent1"/>
                </a:solidFill>
              </a:rPr>
              <a:t>Protocols and Settlement Metering Operating Guide (SMOG)</a:t>
            </a:r>
            <a:r>
              <a:rPr lang="en-US" altLang="en-US" sz="1600" b="1" dirty="0">
                <a:solidFill>
                  <a:srgbClr val="FF0000"/>
                </a:solidFill>
              </a:rPr>
              <a:t> </a:t>
            </a:r>
            <a:r>
              <a:rPr lang="en-US" altLang="en-US" sz="1600" b="1" dirty="0">
                <a:solidFill>
                  <a:schemeClr val="accent1"/>
                </a:solidFill>
              </a:rPr>
              <a:t>covering</a:t>
            </a:r>
            <a:r>
              <a:rPr lang="en-US" altLang="en-US" sz="1600" b="1" dirty="0">
                <a:solidFill>
                  <a:srgbClr val="FF0000"/>
                </a:solidFill>
              </a:rPr>
              <a:t> </a:t>
            </a:r>
            <a:r>
              <a:rPr lang="en-US" altLang="en-US" sz="1600" b="1" dirty="0">
                <a:solidFill>
                  <a:schemeClr val="accent1"/>
                </a:solidFill>
              </a:rPr>
              <a:t>EPS Metering. </a:t>
            </a:r>
          </a:p>
          <a:p>
            <a:pPr>
              <a:lnSpc>
                <a:spcPct val="90000"/>
              </a:lnSpc>
              <a:spcBef>
                <a:spcPct val="90000"/>
              </a:spcBef>
              <a:buClr>
                <a:schemeClr val="tx1"/>
              </a:buClr>
              <a:buFontTx/>
              <a:buChar char="•"/>
            </a:pPr>
            <a:r>
              <a:rPr lang="en-US" altLang="en-US" sz="1600" b="1" dirty="0">
                <a:solidFill>
                  <a:schemeClr val="accent1"/>
                </a:solidFill>
              </a:rPr>
              <a:t> An overview of Processes and Forms that relate to EPS Metering Facilities.</a:t>
            </a:r>
          </a:p>
          <a:p>
            <a:pPr>
              <a:lnSpc>
                <a:spcPct val="90000"/>
              </a:lnSpc>
              <a:spcBef>
                <a:spcPct val="90000"/>
              </a:spcBef>
              <a:buClr>
                <a:schemeClr val="tx1"/>
              </a:buClr>
              <a:buFontTx/>
              <a:buChar char="•"/>
            </a:pPr>
            <a:r>
              <a:rPr lang="en-US" altLang="en-US" sz="1600" b="1" dirty="0">
                <a:solidFill>
                  <a:schemeClr val="accent1"/>
                </a:solidFill>
              </a:rPr>
              <a:t> The mechanism by which a TDSP Meter Inspector is approved by ERCOT  to</a:t>
            </a:r>
          </a:p>
          <a:p>
            <a:pPr>
              <a:lnSpc>
                <a:spcPct val="90000"/>
              </a:lnSpc>
              <a:buClr>
                <a:schemeClr val="tx1"/>
              </a:buClr>
            </a:pPr>
            <a:r>
              <a:rPr lang="en-US" altLang="en-US" sz="1600" b="1" dirty="0">
                <a:solidFill>
                  <a:schemeClr val="accent1"/>
                </a:solidFill>
              </a:rPr>
              <a:t>   certify EPS Meter installations.</a:t>
            </a:r>
          </a:p>
        </p:txBody>
      </p:sp>
      <p:sp>
        <p:nvSpPr>
          <p:cNvPr id="13315" name="Rectangle 3"/>
          <p:cNvSpPr>
            <a:spLocks noChangeArrowheads="1"/>
          </p:cNvSpPr>
          <p:nvPr/>
        </p:nvSpPr>
        <p:spPr bwMode="auto">
          <a:xfrm>
            <a:off x="762000" y="3810000"/>
            <a:ext cx="7772400" cy="24384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90000"/>
              </a:spcBef>
              <a:buClr>
                <a:schemeClr val="tx1"/>
              </a:buClr>
            </a:pPr>
            <a:r>
              <a:rPr lang="en-US" altLang="en-US" sz="1600" b="1" u="sng" dirty="0">
                <a:solidFill>
                  <a:schemeClr val="accent5"/>
                </a:solidFill>
              </a:rPr>
              <a:t>What this Training is NOT about:</a:t>
            </a:r>
          </a:p>
          <a:p>
            <a:pPr>
              <a:lnSpc>
                <a:spcPct val="90000"/>
              </a:lnSpc>
              <a:spcBef>
                <a:spcPct val="90000"/>
              </a:spcBef>
              <a:buClr>
                <a:schemeClr val="tx1"/>
              </a:buClr>
              <a:buFontTx/>
              <a:buChar char="•"/>
            </a:pPr>
            <a:r>
              <a:rPr lang="en-US" altLang="en-US" sz="1600" b="1" dirty="0">
                <a:solidFill>
                  <a:schemeClr val="tx2"/>
                </a:solidFill>
              </a:rPr>
              <a:t> A comprehensive technical training, assessment, &amp; certification of Inspector’s technical knowledge and meter certification competency.</a:t>
            </a:r>
          </a:p>
          <a:p>
            <a:pPr>
              <a:lnSpc>
                <a:spcPct val="90000"/>
              </a:lnSpc>
              <a:spcBef>
                <a:spcPct val="90000"/>
              </a:spcBef>
              <a:buClr>
                <a:schemeClr val="tx1"/>
              </a:buClr>
              <a:buFontTx/>
              <a:buChar char="•"/>
            </a:pPr>
            <a:r>
              <a:rPr lang="en-US" altLang="en-US" sz="1600" b="1" dirty="0">
                <a:solidFill>
                  <a:schemeClr val="tx2"/>
                </a:solidFill>
              </a:rPr>
              <a:t> A discussion forum for Nodal Protocols issues.  </a:t>
            </a:r>
          </a:p>
          <a:p>
            <a:pPr>
              <a:lnSpc>
                <a:spcPct val="90000"/>
              </a:lnSpc>
              <a:spcBef>
                <a:spcPct val="90000"/>
              </a:spcBef>
              <a:buClr>
                <a:schemeClr val="tx1"/>
              </a:buClr>
              <a:buFontTx/>
              <a:buChar char="•"/>
            </a:pPr>
            <a:r>
              <a:rPr lang="en-US" altLang="en-US" sz="1600" b="1" dirty="0">
                <a:solidFill>
                  <a:schemeClr val="tx2"/>
                </a:solidFill>
              </a:rPr>
              <a:t> A discussion forum for Settlement Metering Operating Guide issues and other topics (e.g., choice of equipment, vendors, etc.).</a:t>
            </a:r>
          </a:p>
        </p:txBody>
      </p:sp>
      <p:sp>
        <p:nvSpPr>
          <p:cNvPr id="16390" name="Title 3"/>
          <p:cNvSpPr>
            <a:spLocks noGrp="1"/>
          </p:cNvSpPr>
          <p:nvPr>
            <p:ph type="title"/>
          </p:nvPr>
        </p:nvSpPr>
        <p:spPr/>
        <p:txBody>
          <a:bodyPr/>
          <a:lstStyle/>
          <a:p>
            <a:r>
              <a:rPr lang="en-US" altLang="en-US" dirty="0"/>
              <a:t>What Is The Purpose Of This Training?</a:t>
            </a: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05453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ppt_x"/>
                                          </p:val>
                                        </p:tav>
                                        <p:tav tm="100000">
                                          <p:val>
                                            <p:strVal val="#ppt_x"/>
                                          </p:val>
                                        </p:tav>
                                      </p:tavLst>
                                    </p:anim>
                                    <p:anim calcmode="lin" valueType="num">
                                      <p:cBhvr additive="base">
                                        <p:cTn id="8" dur="500" fill="hold"/>
                                        <p:tgtEl>
                                          <p:spTgt spid="133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67580"/>
          </a:xfrm>
        </p:spPr>
        <p:txBody>
          <a:bodyPr/>
          <a:lstStyle/>
          <a:p>
            <a:r>
              <a:rPr lang="en-US" altLang="en-US" sz="2400" dirty="0"/>
              <a:t>Settlement Metering Process - 020 (SMOG Appendix B)  </a:t>
            </a:r>
            <a:r>
              <a:rPr lang="en-US" altLang="en-US" sz="2400" i="1" dirty="0"/>
              <a:t>On Site Work to EPS Metering Facilities (</a:t>
            </a:r>
            <a:r>
              <a:rPr lang="en-US" altLang="en-US" sz="2400" i="1" dirty="0" err="1"/>
              <a:t>con’t</a:t>
            </a:r>
            <a:r>
              <a:rPr lang="en-US" altLang="en-US" sz="2400" i="1" dirty="0"/>
              <a:t>)</a:t>
            </a:r>
            <a:endParaRPr lang="en-US" sz="2400" b="1" dirty="0">
              <a:solidFill>
                <a:schemeClr val="accent1"/>
              </a:solidFill>
            </a:endParaRPr>
          </a:p>
        </p:txBody>
      </p:sp>
      <p:sp>
        <p:nvSpPr>
          <p:cNvPr id="7" name="Rectangle 4"/>
          <p:cNvSpPr>
            <a:spLocks noChangeArrowheads="1"/>
          </p:cNvSpPr>
          <p:nvPr/>
        </p:nvSpPr>
        <p:spPr bwMode="auto">
          <a:xfrm>
            <a:off x="381000" y="1371600"/>
            <a:ext cx="8458200" cy="44196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u="sng" dirty="0">
                <a:solidFill>
                  <a:schemeClr val="tx2"/>
                </a:solidFill>
                <a:cs typeface="Times New Roman" pitchFamily="18" charset="0"/>
              </a:rPr>
              <a:t>BASIC GUIDELINES/RULES</a:t>
            </a:r>
          </a:p>
          <a:p>
            <a:pPr>
              <a:spcBef>
                <a:spcPct val="50000"/>
              </a:spcBef>
              <a:buClr>
                <a:schemeClr val="tx1"/>
              </a:buClr>
              <a:buFontTx/>
              <a:buChar char="•"/>
            </a:pPr>
            <a:r>
              <a:rPr lang="en-US" altLang="en-US" sz="1600" b="1" dirty="0">
                <a:solidFill>
                  <a:schemeClr val="tx2"/>
                </a:solidFill>
                <a:cs typeface="Times New Roman" pitchFamily="18" charset="0"/>
              </a:rPr>
              <a:t>  If the EPS meter is the ONLY meter or the changes/maintenance cannot be       performed without pulling the Primary and Backup meter(s) out of service during the same 15-minute time interval</a:t>
            </a:r>
            <a:endParaRPr lang="en-US" altLang="en-US" sz="1600" b="1" dirty="0">
              <a:solidFill>
                <a:schemeClr val="tx2"/>
              </a:solidFill>
              <a:latin typeface="Times New Roman" pitchFamily="18" charset="0"/>
              <a:cs typeface="Times New Roman" pitchFamily="18" charset="0"/>
            </a:endParaRPr>
          </a:p>
          <a:p>
            <a:pPr lvl="1">
              <a:spcBef>
                <a:spcPct val="50000"/>
              </a:spcBef>
              <a:buClr>
                <a:schemeClr val="tx1"/>
              </a:buClr>
              <a:buFontTx/>
              <a:buChar char="•"/>
            </a:pP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The TDSP shall make arrangements to assist ERCOT in the estimation of meter data for the metering point before the meter is removed from service</a:t>
            </a:r>
          </a:p>
          <a:p>
            <a:pPr lvl="1">
              <a:spcBef>
                <a:spcPct val="50000"/>
              </a:spcBef>
              <a:buClr>
                <a:schemeClr val="tx1"/>
              </a:buClr>
              <a:buFontTx/>
              <a:buChar char="•"/>
            </a:pPr>
            <a:r>
              <a:rPr lang="en-US" altLang="en-US" sz="1600" b="1" dirty="0">
                <a:solidFill>
                  <a:schemeClr val="tx2"/>
                </a:solidFill>
                <a:cs typeface="Times New Roman" pitchFamily="18" charset="0"/>
              </a:rPr>
              <a:t>  ERCOT will ask the TDSP to provide 15-minute interval data to be utilized to perform the edit in the ERCOT MDAS system</a:t>
            </a:r>
          </a:p>
          <a:p>
            <a:pPr lvl="1">
              <a:spcBef>
                <a:spcPct val="50000"/>
              </a:spcBef>
              <a:buClr>
                <a:schemeClr val="tx1"/>
              </a:buClr>
              <a:buFontTx/>
              <a:buChar char="•"/>
            </a:pPr>
            <a:r>
              <a:rPr lang="en-US" altLang="en-US" sz="1600" b="1" dirty="0">
                <a:solidFill>
                  <a:schemeClr val="tx2"/>
                </a:solidFill>
                <a:cs typeface="Times New Roman" pitchFamily="18" charset="0"/>
              </a:rPr>
              <a:t> If the TDSP determines that 15-minute interval data cannot be provided, ERCOT will perform the edit with the assistance of the TDSP so that reasonable data is available as per Protocols for Settlement billing</a:t>
            </a:r>
          </a:p>
          <a:p>
            <a:pPr>
              <a:spcBef>
                <a:spcPct val="50000"/>
              </a:spcBef>
              <a:buClr>
                <a:schemeClr val="tx1"/>
              </a:buClr>
              <a:buFontTx/>
              <a:buChar char="•"/>
            </a:pPr>
            <a:r>
              <a:rPr lang="en-US" altLang="en-US" sz="1600" b="1" dirty="0">
                <a:solidFill>
                  <a:schemeClr val="tx2"/>
                </a:solidFill>
                <a:cs typeface="Times New Roman" pitchFamily="18" charset="0"/>
              </a:rPr>
              <a:t>  During normal business hours, the TDSP should request to have ERCOT poll the meters to see that they are back in proper working condition and perform a load verification</a:t>
            </a:r>
          </a:p>
        </p:txBody>
      </p:sp>
      <p:sp>
        <p:nvSpPr>
          <p:cNvPr id="9" name="Slide Number Placeholder 8"/>
          <p:cNvSpPr>
            <a:spLocks noGrp="1"/>
          </p:cNvSpPr>
          <p:nvPr>
            <p:ph type="sldNum" sz="quarter" idx="4"/>
          </p:nvPr>
        </p:nvSpPr>
        <p:spPr/>
        <p:txBody>
          <a:bodyPr/>
          <a:lstStyle/>
          <a:p>
            <a:fld id="{1D93BD3E-1E9A-4970-A6F7-E7AC52762E0C}" type="slidenum">
              <a:rPr lang="en-US" smtClean="0"/>
              <a:pPr/>
              <a:t>40</a:t>
            </a:fld>
            <a:endParaRPr lang="en-US"/>
          </a:p>
        </p:txBody>
      </p:sp>
    </p:spTree>
    <p:extLst>
      <p:ext uri="{BB962C8B-B14F-4D97-AF65-F5344CB8AC3E}">
        <p14:creationId xmlns:p14="http://schemas.microsoft.com/office/powerpoint/2010/main" val="265313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p:cTn id="12"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p:cTn id="19"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 calcmode="lin" valueType="num">
                                      <p:cBhvr>
                                        <p:cTn id="26"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 calcmode="lin" valueType="num">
                                      <p:cBhvr>
                                        <p:cTn id="33"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7">
                                            <p:txEl>
                                              <p:pRg st="4" end="4"/>
                                            </p:txEl>
                                          </p:spTgt>
                                        </p:tgtEl>
                                        <p:attrNameLst>
                                          <p:attrName>style.visibility</p:attrName>
                                        </p:attrNameLst>
                                      </p:cBhvr>
                                      <p:to>
                                        <p:strVal val="visible"/>
                                      </p:to>
                                    </p:set>
                                    <p:anim calcmode="lin" valueType="num">
                                      <p:cBhvr>
                                        <p:cTn id="40"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 calcmode="lin" valueType="num">
                                      <p:cBhvr>
                                        <p:cTn id="47"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7">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104" y="304800"/>
            <a:ext cx="8458200" cy="670718"/>
          </a:xfrm>
        </p:spPr>
        <p:txBody>
          <a:bodyPr/>
          <a:lstStyle/>
          <a:p>
            <a:r>
              <a:rPr lang="en-US" altLang="en-US" sz="2400" dirty="0"/>
              <a:t>Settlement Metering Process – 030 (SMOG Appendix A) </a:t>
            </a:r>
            <a:r>
              <a:rPr lang="en-US" sz="2400" dirty="0"/>
              <a:t>Documentation Requirements after Access to EPS Metering Facilities</a:t>
            </a:r>
            <a:br>
              <a:rPr lang="en-US" sz="2400" dirty="0"/>
            </a:br>
            <a:endParaRPr lang="en-US" sz="2400" b="1" dirty="0">
              <a:solidFill>
                <a:schemeClr val="accent1"/>
              </a:solidFill>
            </a:endParaRPr>
          </a:p>
        </p:txBody>
      </p:sp>
      <p:sp>
        <p:nvSpPr>
          <p:cNvPr id="6" name="Slide Number Placeholder 5"/>
          <p:cNvSpPr>
            <a:spLocks noGrp="1" noChangeAspect="1"/>
          </p:cNvSpPr>
          <p:nvPr>
            <p:ph type="sldNum" sz="quarter" idx="4"/>
          </p:nvPr>
        </p:nvSpPr>
        <p:spPr>
          <a:xfrm>
            <a:off x="8763000" y="6561138"/>
            <a:ext cx="457200" cy="210312"/>
          </a:xfrm>
        </p:spPr>
        <p:txBody>
          <a:bodyPr/>
          <a:lstStyle/>
          <a:p>
            <a:fld id="{1D93BD3E-1E9A-4970-A6F7-E7AC52762E0C}" type="slidenum">
              <a:rPr lang="en-US" smtClean="0"/>
              <a:t>41</a:t>
            </a:fld>
            <a:endParaRPr lang="en-US" dirty="0"/>
          </a:p>
        </p:txBody>
      </p:sp>
      <p:sp>
        <p:nvSpPr>
          <p:cNvPr id="7" name="Rectangle 4"/>
          <p:cNvSpPr>
            <a:spLocks noChangeArrowheads="1"/>
          </p:cNvSpPr>
          <p:nvPr/>
        </p:nvSpPr>
        <p:spPr bwMode="auto">
          <a:xfrm>
            <a:off x="453312" y="1663303"/>
            <a:ext cx="8409992" cy="42672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dirty="0">
                <a:solidFill>
                  <a:schemeClr val="accent5"/>
                </a:solidFill>
                <a:cs typeface="Times New Roman" pitchFamily="18" charset="0"/>
              </a:rPr>
              <a:t>Immediate Information Requirements After Site Access </a:t>
            </a:r>
          </a:p>
          <a:p>
            <a:pPr>
              <a:spcBef>
                <a:spcPct val="90000"/>
              </a:spcBef>
              <a:buClr>
                <a:schemeClr val="tx1"/>
              </a:buClr>
              <a:buFontTx/>
              <a:buChar char="•"/>
            </a:pPr>
            <a:r>
              <a:rPr lang="en-US" b="1" dirty="0">
                <a:solidFill>
                  <a:schemeClr val="tx2"/>
                </a:solidFill>
                <a:cs typeface="Times New Roman" pitchFamily="18" charset="0"/>
              </a:rPr>
              <a:t> </a:t>
            </a:r>
            <a:r>
              <a:rPr lang="en-US" b="1" dirty="0">
                <a:solidFill>
                  <a:schemeClr val="tx2"/>
                </a:solidFill>
              </a:rPr>
              <a:t>The Transmission and/or Distribution Service Provider (TDSP) or Resource Entity must communicate closely with ERCOT, during access periods to ERCOT-Polled Settlement (EPS) Metering Facilities, to ensure accurate data is available for Initial Settlement.  Initial information submitted by the TDSP/Resource Entity to ERCOT must be provided in sufficient detail and in a timeframe to support Initial Settlement.</a:t>
            </a:r>
            <a:endParaRPr lang="en-US" altLang="en-US" b="1" dirty="0">
              <a:solidFill>
                <a:schemeClr val="tx2"/>
              </a:solidFill>
              <a:cs typeface="Times New Roman" pitchFamily="18" charset="0"/>
            </a:endParaRPr>
          </a:p>
          <a:p>
            <a:pPr>
              <a:spcBef>
                <a:spcPct val="90000"/>
              </a:spcBef>
              <a:buClr>
                <a:schemeClr val="tx1"/>
              </a:buClr>
              <a:buFontTx/>
              <a:buChar char="•"/>
            </a:pPr>
            <a:r>
              <a:rPr lang="en-US" altLang="en-US" b="1" dirty="0">
                <a:solidFill>
                  <a:schemeClr val="tx2"/>
                </a:solidFill>
                <a:cs typeface="Times New Roman" pitchFamily="18" charset="0"/>
              </a:rPr>
              <a:t> </a:t>
            </a:r>
            <a:r>
              <a:rPr lang="en-US" b="1" dirty="0">
                <a:solidFill>
                  <a:schemeClr val="tx2"/>
                </a:solidFill>
              </a:rPr>
              <a:t>Such information shall be conveyed using voice communications to ERCOT Meter Data Acquisition System (MDAS) (512-248-6500) at the conclusion of the access period, with a follow-up e-mail sent to </a:t>
            </a:r>
            <a:r>
              <a:rPr lang="en-US" b="1" dirty="0">
                <a:solidFill>
                  <a:schemeClr val="tx2"/>
                </a:solidFill>
                <a:hlinkClick r:id="rId3"/>
              </a:rPr>
              <a:t>mreads@ercot.com</a:t>
            </a:r>
            <a:r>
              <a:rPr lang="en-US" b="1" dirty="0">
                <a:solidFill>
                  <a:schemeClr val="tx2"/>
                </a:solidFill>
              </a:rPr>
              <a:t> and TDSP.</a:t>
            </a:r>
            <a:endParaRPr lang="en-US" altLang="en-US" b="1" dirty="0">
              <a:solidFill>
                <a:schemeClr val="tx2"/>
              </a:solidFill>
              <a:cs typeface="Times New Roman" pitchFamily="18" charset="0"/>
            </a:endParaRPr>
          </a:p>
        </p:txBody>
      </p:sp>
    </p:spTree>
    <p:extLst>
      <p:ext uri="{BB962C8B-B14F-4D97-AF65-F5344CB8AC3E}">
        <p14:creationId xmlns:p14="http://schemas.microsoft.com/office/powerpoint/2010/main" val="2394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04118"/>
          </a:xfrm>
        </p:spPr>
        <p:txBody>
          <a:bodyPr/>
          <a:lstStyle/>
          <a:p>
            <a:r>
              <a:rPr lang="en-US" altLang="en-US" sz="2400" dirty="0"/>
              <a:t>Settlement Metering Process – 030 (SMOG Appendix A) </a:t>
            </a:r>
            <a:r>
              <a:rPr lang="en-US" sz="2400" dirty="0"/>
              <a:t>Documentation Requirements after Access to EPS Metering Facilities (</a:t>
            </a:r>
            <a:r>
              <a:rPr lang="en-US" sz="2400" dirty="0" err="1"/>
              <a:t>con’t</a:t>
            </a:r>
            <a:r>
              <a:rPr lang="en-US" sz="2400" dirty="0"/>
              <a:t>)</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365760" cy="212725"/>
          </a:xfrm>
        </p:spPr>
        <p:txBody>
          <a:bodyPr/>
          <a:lstStyle/>
          <a:p>
            <a:fld id="{1D93BD3E-1E9A-4970-A6F7-E7AC52762E0C}" type="slidenum">
              <a:rPr lang="en-US" smtClean="0"/>
              <a:t>42</a:t>
            </a:fld>
            <a:endParaRPr lang="en-US" dirty="0"/>
          </a:p>
        </p:txBody>
      </p:sp>
      <p:sp>
        <p:nvSpPr>
          <p:cNvPr id="7" name="Rectangle 4"/>
          <p:cNvSpPr>
            <a:spLocks noChangeArrowheads="1"/>
          </p:cNvSpPr>
          <p:nvPr/>
        </p:nvSpPr>
        <p:spPr bwMode="auto">
          <a:xfrm>
            <a:off x="390525" y="1676400"/>
            <a:ext cx="8458200" cy="42672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dirty="0">
                <a:solidFill>
                  <a:schemeClr val="accent5"/>
                </a:solidFill>
                <a:cs typeface="Times New Roman" pitchFamily="18" charset="0"/>
              </a:rPr>
              <a:t>Immediate Information Requirements After Site Access (</a:t>
            </a:r>
            <a:r>
              <a:rPr lang="en-US" altLang="en-US" b="1" dirty="0" err="1">
                <a:solidFill>
                  <a:schemeClr val="accent5"/>
                </a:solidFill>
                <a:cs typeface="Times New Roman" pitchFamily="18" charset="0"/>
              </a:rPr>
              <a:t>con’t</a:t>
            </a:r>
            <a:r>
              <a:rPr lang="en-US" altLang="en-US" b="1" dirty="0">
                <a:solidFill>
                  <a:schemeClr val="accent5"/>
                </a:solidFill>
                <a:cs typeface="Times New Roman" pitchFamily="18" charset="0"/>
              </a:rPr>
              <a:t>)</a:t>
            </a:r>
          </a:p>
          <a:p>
            <a:pPr algn="ctr">
              <a:spcBef>
                <a:spcPct val="90000"/>
              </a:spcBef>
              <a:buClr>
                <a:schemeClr val="tx1"/>
              </a:buClr>
            </a:pPr>
            <a:endParaRPr lang="en-US" altLang="en-US" sz="1000" b="1" dirty="0">
              <a:solidFill>
                <a:schemeClr val="accent5"/>
              </a:solidFill>
              <a:cs typeface="Times New Roman" pitchFamily="18" charset="0"/>
            </a:endParaRPr>
          </a:p>
          <a:p>
            <a:pPr>
              <a:lnSpc>
                <a:spcPct val="90000"/>
              </a:lnSpc>
              <a:spcBef>
                <a:spcPct val="75000"/>
              </a:spcBef>
              <a:buClr>
                <a:schemeClr val="tx1"/>
              </a:buClr>
              <a:buFontTx/>
              <a:buChar char="•"/>
            </a:pPr>
            <a:r>
              <a:rPr lang="en-US" altLang="en-US" sz="1400" b="1" dirty="0">
                <a:solidFill>
                  <a:schemeClr val="tx2"/>
                </a:solidFill>
                <a:cs typeface="Times New Roman" pitchFamily="18" charset="0"/>
              </a:rPr>
              <a:t> Minimum information required following site access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Site name “as specified on the approved EPS Metering Design Proposal”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Meter serial number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Date and time period access occurred</a:t>
            </a:r>
          </a:p>
          <a:p>
            <a:pPr lvl="2">
              <a:lnSpc>
                <a:spcPct val="90000"/>
              </a:lnSpc>
              <a:spcBef>
                <a:spcPct val="75000"/>
              </a:spcBef>
              <a:buClr>
                <a:schemeClr val="tx1"/>
              </a:buClr>
              <a:buFontTx/>
              <a:buChar char="•"/>
            </a:pPr>
            <a:r>
              <a:rPr lang="en-US" altLang="en-US" sz="1400" b="1" dirty="0">
                <a:solidFill>
                  <a:schemeClr val="tx2"/>
                </a:solidFill>
                <a:cs typeface="Times New Roman" pitchFamily="18" charset="0"/>
              </a:rPr>
              <a:t> Including the time the metering was out of service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Description of the work performed during such access period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The source the Settlement data will be available for such access period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Information on the affects the access had on metering accuracy and meter data</a:t>
            </a:r>
          </a:p>
          <a:p>
            <a:pPr lvl="2">
              <a:lnSpc>
                <a:spcPct val="90000"/>
              </a:lnSpc>
              <a:spcBef>
                <a:spcPct val="75000"/>
              </a:spcBef>
              <a:buClr>
                <a:schemeClr val="tx1"/>
              </a:buClr>
              <a:buFontTx/>
              <a:buChar char="•"/>
            </a:pPr>
            <a:r>
              <a:rPr lang="en-US" altLang="en-US" sz="1400" b="1" dirty="0">
                <a:solidFill>
                  <a:schemeClr val="tx2"/>
                </a:solidFill>
                <a:cs typeface="Times New Roman" pitchFamily="18" charset="0"/>
              </a:rPr>
              <a:t> Including the time frames that accuracy or data was affected</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The TDSP will assist ERCOT in the edit of any missing meter data</a:t>
            </a:r>
          </a:p>
        </p:txBody>
      </p:sp>
    </p:spTree>
    <p:extLst>
      <p:ext uri="{BB962C8B-B14F-4D97-AF65-F5344CB8AC3E}">
        <p14:creationId xmlns:p14="http://schemas.microsoft.com/office/powerpoint/2010/main" val="406767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anim calcmode="lin" valueType="num">
                                      <p:cBhvr additive="base">
                                        <p:cTn id="33"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2" presetClass="entr" presetSubtype="4" fill="hold" nodeType="afterEffect">
                                  <p:stCondLst>
                                    <p:cond delay="0"/>
                                  </p:stCondLst>
                                  <p:childTnLst>
                                    <p:set>
                                      <p:cBhvr>
                                        <p:cTn id="37" dur="1" fill="hold">
                                          <p:stCondLst>
                                            <p:cond delay="0"/>
                                          </p:stCondLst>
                                        </p:cTn>
                                        <p:tgtEl>
                                          <p:spTgt spid="7">
                                            <p:txEl>
                                              <p:pRg st="6" end="6"/>
                                            </p:txEl>
                                          </p:spTgt>
                                        </p:tgtEl>
                                        <p:attrNameLst>
                                          <p:attrName>style.visibility</p:attrName>
                                        </p:attrNameLst>
                                      </p:cBhvr>
                                      <p:to>
                                        <p:strVal val="visible"/>
                                      </p:to>
                                    </p:set>
                                    <p:anim calcmode="lin" valueType="num">
                                      <p:cBhvr additive="base">
                                        <p:cTn id="38"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7">
                                            <p:txEl>
                                              <p:pRg st="7" end="7"/>
                                            </p:txEl>
                                          </p:spTgt>
                                        </p:tgtEl>
                                        <p:attrNameLst>
                                          <p:attrName>style.visibility</p:attrName>
                                        </p:attrNameLst>
                                      </p:cBhvr>
                                      <p:to>
                                        <p:strVal val="visible"/>
                                      </p:to>
                                    </p:set>
                                    <p:anim calcmode="lin" valueType="num">
                                      <p:cBhvr additive="base">
                                        <p:cTn id="44"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7">
                                            <p:txEl>
                                              <p:pRg st="8" end="8"/>
                                            </p:txEl>
                                          </p:spTgt>
                                        </p:tgtEl>
                                        <p:attrNameLst>
                                          <p:attrName>style.visibility</p:attrName>
                                        </p:attrNameLst>
                                      </p:cBhvr>
                                      <p:to>
                                        <p:strVal val="visible"/>
                                      </p:to>
                                    </p:set>
                                    <p:anim calcmode="lin" valueType="num">
                                      <p:cBhvr additive="base">
                                        <p:cTn id="50"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7">
                                            <p:txEl>
                                              <p:pRg st="9" end="9"/>
                                            </p:txEl>
                                          </p:spTgt>
                                        </p:tgtEl>
                                        <p:attrNameLst>
                                          <p:attrName>style.visibility</p:attrName>
                                        </p:attrNameLst>
                                      </p:cBhvr>
                                      <p:to>
                                        <p:strVal val="visible"/>
                                      </p:to>
                                    </p:set>
                                    <p:anim calcmode="lin" valueType="num">
                                      <p:cBhvr additive="base">
                                        <p:cTn id="56"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par>
                          <p:cTn id="58" fill="hold">
                            <p:stCondLst>
                              <p:cond delay="500"/>
                            </p:stCondLst>
                            <p:childTnLst>
                              <p:par>
                                <p:cTn id="59" presetID="2" presetClass="entr" presetSubtype="4" fill="hold" nodeType="afterEffect">
                                  <p:stCondLst>
                                    <p:cond delay="0"/>
                                  </p:stCondLst>
                                  <p:childTnLst>
                                    <p:set>
                                      <p:cBhvr>
                                        <p:cTn id="60" dur="1" fill="hold">
                                          <p:stCondLst>
                                            <p:cond delay="0"/>
                                          </p:stCondLst>
                                        </p:cTn>
                                        <p:tgtEl>
                                          <p:spTgt spid="7">
                                            <p:txEl>
                                              <p:pRg st="10" end="10"/>
                                            </p:txEl>
                                          </p:spTgt>
                                        </p:tgtEl>
                                        <p:attrNameLst>
                                          <p:attrName>style.visibility</p:attrName>
                                        </p:attrNameLst>
                                      </p:cBhvr>
                                      <p:to>
                                        <p:strVal val="visible"/>
                                      </p:to>
                                    </p:set>
                                    <p:anim calcmode="lin" valueType="num">
                                      <p:cBhvr additive="base">
                                        <p:cTn id="6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 calcmode="lin" valueType="num">
                                      <p:cBhvr additive="base">
                                        <p:cTn id="6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Settlement Metering Process – 030 (SMOG Appendix A) </a:t>
            </a:r>
            <a:r>
              <a:rPr lang="en-US" sz="2400" dirty="0"/>
              <a:t>Documentation Requirements after Access to EPS Metering Facilities (</a:t>
            </a:r>
            <a:r>
              <a:rPr lang="en-US" sz="2400" dirty="0" err="1"/>
              <a:t>con’t</a:t>
            </a:r>
            <a:r>
              <a:rPr lang="en-US" sz="2400" dirty="0"/>
              <a:t>)</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365760" cy="212725"/>
          </a:xfrm>
        </p:spPr>
        <p:txBody>
          <a:bodyPr/>
          <a:lstStyle/>
          <a:p>
            <a:fld id="{1D93BD3E-1E9A-4970-A6F7-E7AC52762E0C}" type="slidenum">
              <a:rPr lang="en-US" smtClean="0"/>
              <a:t>43</a:t>
            </a:fld>
            <a:endParaRPr lang="en-US"/>
          </a:p>
        </p:txBody>
      </p:sp>
      <p:sp>
        <p:nvSpPr>
          <p:cNvPr id="7" name="Rectangle 4"/>
          <p:cNvSpPr>
            <a:spLocks noChangeArrowheads="1"/>
          </p:cNvSpPr>
          <p:nvPr/>
        </p:nvSpPr>
        <p:spPr bwMode="auto">
          <a:xfrm>
            <a:off x="409575" y="1622822"/>
            <a:ext cx="8610600" cy="4473178"/>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dirty="0">
                <a:solidFill>
                  <a:schemeClr val="accent5"/>
                </a:solidFill>
                <a:cs typeface="Times New Roman" pitchFamily="18" charset="0"/>
              </a:rPr>
              <a:t>Immediate Information Requirements After Site Access (</a:t>
            </a:r>
            <a:r>
              <a:rPr lang="en-US" altLang="en-US" b="1" dirty="0" err="1">
                <a:solidFill>
                  <a:schemeClr val="accent5"/>
                </a:solidFill>
                <a:cs typeface="Times New Roman" pitchFamily="18" charset="0"/>
              </a:rPr>
              <a:t>con’t</a:t>
            </a:r>
            <a:r>
              <a:rPr lang="en-US" altLang="en-US" b="1" dirty="0">
                <a:solidFill>
                  <a:schemeClr val="accent5"/>
                </a:solidFill>
                <a:cs typeface="Times New Roman" pitchFamily="18" charset="0"/>
              </a:rPr>
              <a:t>) </a:t>
            </a:r>
          </a:p>
          <a:p>
            <a:pPr>
              <a:lnSpc>
                <a:spcPct val="90000"/>
              </a:lnSpc>
              <a:spcBef>
                <a:spcPct val="70000"/>
              </a:spcBef>
              <a:buClr>
                <a:schemeClr val="tx1"/>
              </a:buClr>
              <a:buFontTx/>
              <a:buChar char="•"/>
            </a:pPr>
            <a:r>
              <a:rPr lang="en-US" altLang="en-US" sz="1600" b="1" dirty="0">
                <a:solidFill>
                  <a:schemeClr val="tx2"/>
                </a:solidFill>
                <a:cs typeface="Times New Roman" pitchFamily="18" charset="0"/>
              </a:rPr>
              <a:t> Interval data requirements to support initial settlement after site access</a:t>
            </a:r>
          </a:p>
          <a:p>
            <a:pPr lvl="1">
              <a:lnSpc>
                <a:spcPct val="90000"/>
              </a:lnSpc>
              <a:spcBef>
                <a:spcPct val="70000"/>
              </a:spcBef>
              <a:buClr>
                <a:schemeClr val="tx1"/>
              </a:buClr>
              <a:buFontTx/>
              <a:buChar char="•"/>
            </a:pPr>
            <a:r>
              <a:rPr lang="en-US" altLang="en-US" sz="1600" b="1" dirty="0">
                <a:solidFill>
                  <a:schemeClr val="tx2"/>
                </a:solidFill>
                <a:cs typeface="Times New Roman" pitchFamily="18" charset="0"/>
              </a:rPr>
              <a:t> Primary and Back-up meter existing at the location and only one meter’s data will be affected during the same settlement interval</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ERCOT will use the data from the other meter to fill in missing data</a:t>
            </a:r>
          </a:p>
          <a:p>
            <a:pPr lvl="1">
              <a:lnSpc>
                <a:spcPct val="90000"/>
              </a:lnSpc>
              <a:spcBef>
                <a:spcPct val="70000"/>
              </a:spcBef>
              <a:buClr>
                <a:schemeClr val="tx1"/>
              </a:buClr>
              <a:buFontTx/>
              <a:buChar char="•"/>
            </a:pPr>
            <a:r>
              <a:rPr lang="en-US" altLang="en-US" sz="1600" b="1" dirty="0">
                <a:solidFill>
                  <a:schemeClr val="tx2"/>
                </a:solidFill>
                <a:cs typeface="Times New Roman" pitchFamily="18" charset="0"/>
              </a:rPr>
              <a:t> Primary and Back-up meters exist at the location, BUT data is affected on BOTH meters during the same settlement interval or there is not a certified back-up meter</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The TDSP shall provide other information and data to assist ERCOT in performing edits or estimation for missing intervals of meter data</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Such information or data should be available by close of business the business day following access to EPS Metering Facilities</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ERCOT will perform the edit with the assistance of the TDSP, so that reasonable data is available for Initial Settlement</a:t>
            </a:r>
          </a:p>
        </p:txBody>
      </p:sp>
    </p:spTree>
    <p:extLst>
      <p:ext uri="{BB962C8B-B14F-4D97-AF65-F5344CB8AC3E}">
        <p14:creationId xmlns:p14="http://schemas.microsoft.com/office/powerpoint/2010/main" val="239462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fade">
                                      <p:cBhvr>
                                        <p:cTn id="20" dur="500"/>
                                        <p:tgtEl>
                                          <p:spTgt spid="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Effect transition="in" filter="fade">
                                      <p:cBhvr>
                                        <p:cTn id="25" dur="500"/>
                                        <p:tgtEl>
                                          <p:spTgt spid="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fade">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500"/>
                                        <p:tgtEl>
                                          <p:spTgt spid="7">
                                            <p:txEl>
                                              <p:pRg st="5" end="5"/>
                                            </p:txEl>
                                          </p:spTgt>
                                        </p:tgtEl>
                                      </p:cBhvr>
                                    </p:animEffect>
                                  </p:childTnLst>
                                </p:cTn>
                              </p:par>
                            </p:childTnLst>
                          </p:cTn>
                        </p:par>
                        <p:par>
                          <p:cTn id="36" fill="hold">
                            <p:stCondLst>
                              <p:cond delay="500"/>
                            </p:stCondLst>
                            <p:childTnLst>
                              <p:par>
                                <p:cTn id="37" presetID="10" presetClass="entr" presetSubtype="0" fill="hold" nodeType="afterEffect">
                                  <p:stCondLst>
                                    <p:cond delay="1000"/>
                                  </p:stCondLst>
                                  <p:childTnLst>
                                    <p:set>
                                      <p:cBhvr>
                                        <p:cTn id="38" dur="1" fill="hold">
                                          <p:stCondLst>
                                            <p:cond delay="0"/>
                                          </p:stCondLst>
                                        </p:cTn>
                                        <p:tgtEl>
                                          <p:spTgt spid="7">
                                            <p:txEl>
                                              <p:pRg st="6" end="6"/>
                                            </p:txEl>
                                          </p:spTgt>
                                        </p:tgtEl>
                                        <p:attrNameLst>
                                          <p:attrName>style.visibility</p:attrName>
                                        </p:attrNameLst>
                                      </p:cBhvr>
                                      <p:to>
                                        <p:strVal val="visible"/>
                                      </p:to>
                                    </p:set>
                                    <p:animEffect transition="in" filter="fade">
                                      <p:cBhvr>
                                        <p:cTn id="39" dur="500"/>
                                        <p:tgtEl>
                                          <p:spTgt spid="7">
                                            <p:txEl>
                                              <p:pRg st="6" end="6"/>
                                            </p:txEl>
                                          </p:spTgt>
                                        </p:tgtEl>
                                      </p:cBhvr>
                                    </p:animEffect>
                                  </p:childTnLst>
                                </p:cTn>
                              </p:par>
                            </p:childTnLst>
                          </p:cTn>
                        </p:par>
                        <p:par>
                          <p:cTn id="40" fill="hold">
                            <p:stCondLst>
                              <p:cond delay="2000"/>
                            </p:stCondLst>
                            <p:childTnLst>
                              <p:par>
                                <p:cTn id="41" presetID="10" presetClass="entr" presetSubtype="0" fill="hold" nodeType="afterEffect">
                                  <p:stCondLst>
                                    <p:cond delay="1000"/>
                                  </p:stCondLst>
                                  <p:childTnLst>
                                    <p:set>
                                      <p:cBhvr>
                                        <p:cTn id="42" dur="1" fill="hold">
                                          <p:stCondLst>
                                            <p:cond delay="0"/>
                                          </p:stCondLst>
                                        </p:cTn>
                                        <p:tgtEl>
                                          <p:spTgt spid="7">
                                            <p:txEl>
                                              <p:pRg st="7" end="7"/>
                                            </p:txEl>
                                          </p:spTgt>
                                        </p:tgtEl>
                                        <p:attrNameLst>
                                          <p:attrName>style.visibility</p:attrName>
                                        </p:attrNameLst>
                                      </p:cBhvr>
                                      <p:to>
                                        <p:strVal val="visible"/>
                                      </p:to>
                                    </p:set>
                                    <p:animEffect transition="in" filter="fade">
                                      <p:cBhvr>
                                        <p:cTn id="43"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365760" cy="220662"/>
          </a:xfrm>
        </p:spPr>
        <p:txBody>
          <a:bodyPr/>
          <a:lstStyle/>
          <a:p>
            <a:fld id="{1D93BD3E-1E9A-4970-A6F7-E7AC52762E0C}" type="slidenum">
              <a:rPr lang="en-US" smtClean="0"/>
              <a:t>44</a:t>
            </a:fld>
            <a:endParaRPr lang="en-US" dirty="0"/>
          </a:p>
        </p:txBody>
      </p:sp>
      <p:sp>
        <p:nvSpPr>
          <p:cNvPr id="7" name="Rectangle 4"/>
          <p:cNvSpPr>
            <a:spLocks noChangeArrowheads="1"/>
          </p:cNvSpPr>
          <p:nvPr/>
        </p:nvSpPr>
        <p:spPr bwMode="auto">
          <a:xfrm>
            <a:off x="1295400" y="8382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A meter test was performed on 5-30-2015 with a standard that was certified traceable to NIST on 1-15-2015.  Is the meter test valid?</a:t>
            </a:r>
            <a:endParaRPr lang="en-US" altLang="en-US" sz="1200" b="1" i="1" dirty="0">
              <a:solidFill>
                <a:schemeClr val="tx2"/>
              </a:solidFill>
            </a:endParaRPr>
          </a:p>
        </p:txBody>
      </p:sp>
      <p:pic>
        <p:nvPicPr>
          <p:cNvPr id="8" name="Picture 5" descr="amconfus"/>
          <p:cNvPicPr>
            <a:picLocks noChangeAspect="1" noChangeArrowheads="1"/>
          </p:cNvPicPr>
          <p:nvPr/>
        </p:nvPicPr>
        <p:blipFill>
          <a:blip r:embed="rId3" cstate="print"/>
          <a:srcRect/>
          <a:stretch>
            <a:fillRect/>
          </a:stretch>
        </p:blipFill>
        <p:spPr bwMode="auto">
          <a:xfrm>
            <a:off x="152400" y="2133600"/>
            <a:ext cx="922338" cy="1981200"/>
          </a:xfrm>
          <a:prstGeom prst="rect">
            <a:avLst/>
          </a:prstGeom>
          <a:noFill/>
          <a:ln w="9525">
            <a:noFill/>
            <a:miter lim="800000"/>
            <a:headEnd/>
            <a:tailEnd/>
          </a:ln>
        </p:spPr>
      </p:pic>
      <p:sp>
        <p:nvSpPr>
          <p:cNvPr id="9" name="Rectangle 6"/>
          <p:cNvSpPr>
            <a:spLocks noChangeArrowheads="1"/>
          </p:cNvSpPr>
          <p:nvPr/>
        </p:nvSpPr>
        <p:spPr bwMode="auto">
          <a:xfrm>
            <a:off x="1295400" y="1524000"/>
            <a:ext cx="76962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is the required notice for accessing an EPS metering Facility for an annual meter test?</a:t>
            </a:r>
            <a:endParaRPr lang="en-US" altLang="en-US" sz="1200" b="1" i="1" dirty="0">
              <a:solidFill>
                <a:schemeClr val="tx2"/>
              </a:solidFill>
            </a:endParaRPr>
          </a:p>
        </p:txBody>
      </p:sp>
      <p:sp>
        <p:nvSpPr>
          <p:cNvPr id="10" name="Rectangle 7"/>
          <p:cNvSpPr>
            <a:spLocks noChangeArrowheads="1"/>
          </p:cNvSpPr>
          <p:nvPr/>
        </p:nvSpPr>
        <p:spPr bwMode="auto">
          <a:xfrm>
            <a:off x="1295400" y="21336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Can NON-EPS equipment connected in the EPS metering circuit be accessed without notifying ERCOT?</a:t>
            </a:r>
            <a:endParaRPr lang="en-US" altLang="en-US" sz="1200" b="1" i="1" dirty="0">
              <a:solidFill>
                <a:schemeClr val="tx2"/>
              </a:solidFill>
            </a:endParaRPr>
          </a:p>
        </p:txBody>
      </p:sp>
      <p:sp>
        <p:nvSpPr>
          <p:cNvPr id="11" name="Rectangle 8"/>
          <p:cNvSpPr>
            <a:spLocks noChangeArrowheads="1"/>
          </p:cNvSpPr>
          <p:nvPr/>
        </p:nvSpPr>
        <p:spPr bwMode="auto">
          <a:xfrm>
            <a:off x="1295400" y="28194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is the required notice for accessing NON-EPS equipment connected in the EPS metering circuit for planned maintenance?</a:t>
            </a:r>
            <a:endParaRPr lang="en-US" altLang="en-US" b="1" dirty="0">
              <a:solidFill>
                <a:schemeClr val="tx2"/>
              </a:solidFill>
              <a:cs typeface="Times New Roman" pitchFamily="18" charset="0"/>
            </a:endParaRPr>
          </a:p>
          <a:p>
            <a:pPr>
              <a:lnSpc>
                <a:spcPct val="90000"/>
              </a:lnSpc>
              <a:spcBef>
                <a:spcPct val="95000"/>
              </a:spcBef>
              <a:buClr>
                <a:schemeClr val="tx1"/>
              </a:buClr>
              <a:buFontTx/>
              <a:buChar char="•"/>
            </a:pPr>
            <a:endParaRPr lang="en-US" altLang="en-US" sz="1200" b="1" i="1" dirty="0">
              <a:solidFill>
                <a:schemeClr val="accent2"/>
              </a:solidFill>
            </a:endParaRPr>
          </a:p>
        </p:txBody>
      </p:sp>
      <p:sp>
        <p:nvSpPr>
          <p:cNvPr id="12" name="Rectangle 9"/>
          <p:cNvSpPr>
            <a:spLocks noChangeArrowheads="1"/>
          </p:cNvSpPr>
          <p:nvPr/>
        </p:nvSpPr>
        <p:spPr bwMode="auto">
          <a:xfrm>
            <a:off x="1295400" y="35052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Is the </a:t>
            </a:r>
            <a:r>
              <a:rPr lang="en-US" altLang="en-US" b="1" dirty="0">
                <a:solidFill>
                  <a:schemeClr val="tx2"/>
                </a:solidFill>
                <a:cs typeface="Times New Roman" pitchFamily="18" charset="0"/>
              </a:rPr>
              <a:t>TDSP EPS Meter Inspector required to notify ERCOT before an EPS meter is removed from service?</a:t>
            </a:r>
            <a:endParaRPr lang="en-US" altLang="en-US" sz="1200" b="1" i="1" dirty="0">
              <a:solidFill>
                <a:schemeClr val="tx2"/>
              </a:solidFill>
            </a:endParaRPr>
          </a:p>
        </p:txBody>
      </p:sp>
      <p:sp>
        <p:nvSpPr>
          <p:cNvPr id="13" name="Rectangle 10"/>
          <p:cNvSpPr>
            <a:spLocks noChangeArrowheads="1"/>
          </p:cNvSpPr>
          <p:nvPr/>
        </p:nvSpPr>
        <p:spPr bwMode="auto">
          <a:xfrm>
            <a:off x="1295400" y="41910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Should a primary and back-up meter for any EPS metering point be removed during the same settlement interval?</a:t>
            </a:r>
            <a:endParaRPr lang="en-US" altLang="en-US" sz="1200" b="1" i="1" dirty="0">
              <a:solidFill>
                <a:schemeClr val="tx2"/>
              </a:solidFill>
            </a:endParaRPr>
          </a:p>
        </p:txBody>
      </p:sp>
      <p:sp>
        <p:nvSpPr>
          <p:cNvPr id="14" name="Rectangle 11"/>
          <p:cNvSpPr>
            <a:spLocks noChangeArrowheads="1"/>
          </p:cNvSpPr>
          <p:nvPr/>
        </p:nvSpPr>
        <p:spPr bwMode="auto">
          <a:xfrm>
            <a:off x="1295400" y="4953000"/>
            <a:ext cx="7696200" cy="1066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For planned testing or maintenance of meter points where a certified back-up EPS meter is not available, is the TDSP required to </a:t>
            </a:r>
            <a:r>
              <a:rPr lang="en-US" altLang="en-US" b="1" dirty="0">
                <a:solidFill>
                  <a:schemeClr val="tx2"/>
                </a:solidFill>
                <a:cs typeface="Times New Roman" pitchFamily="18" charset="0"/>
              </a:rPr>
              <a:t>make arrangements to assist ERCOT in the estimation of meter data for the metering point before the meter is removed from service? </a:t>
            </a:r>
          </a:p>
          <a:p>
            <a:pPr>
              <a:lnSpc>
                <a:spcPct val="90000"/>
              </a:lnSpc>
              <a:spcBef>
                <a:spcPct val="95000"/>
              </a:spcBef>
              <a:buClr>
                <a:schemeClr val="tx1"/>
              </a:buClr>
              <a:buFontTx/>
              <a:buChar char="•"/>
            </a:pPr>
            <a:endParaRPr lang="en-US" altLang="en-US" sz="1200" b="1" i="1" dirty="0">
              <a:solidFill>
                <a:schemeClr val="accent2"/>
              </a:solidFill>
            </a:endParaRPr>
          </a:p>
        </p:txBody>
      </p:sp>
    </p:spTree>
    <p:extLst>
      <p:ext uri="{BB962C8B-B14F-4D97-AF65-F5344CB8AC3E}">
        <p14:creationId xmlns:p14="http://schemas.microsoft.com/office/powerpoint/2010/main" val="298853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1600200" y="76200"/>
            <a:ext cx="7237413" cy="576263"/>
          </a:xfrm>
          <a:prstGeom prst="rect">
            <a:avLst/>
          </a:prstGeom>
          <a:noFill/>
          <a:ln w="9525">
            <a:noFill/>
            <a:miter lim="800000"/>
            <a:headEnd/>
            <a:tailEnd/>
          </a:ln>
        </p:spPr>
        <p:txBody>
          <a:bodyPr lIns="90488" tIns="44450" rIns="90488" bIns="44450" anchor="b"/>
          <a:lstStyle/>
          <a:p>
            <a:pPr algn="ctr"/>
            <a:endParaRPr lang="en-US" altLang="en-US" sz="2400" b="1"/>
          </a:p>
        </p:txBody>
      </p:sp>
      <p:sp>
        <p:nvSpPr>
          <p:cNvPr id="74755" name="Rectangle 3"/>
          <p:cNvSpPr>
            <a:spLocks noChangeArrowheads="1"/>
          </p:cNvSpPr>
          <p:nvPr/>
        </p:nvSpPr>
        <p:spPr bwMode="auto">
          <a:xfrm rot="1254445">
            <a:off x="582613" y="1268413"/>
            <a:ext cx="2309812" cy="547687"/>
          </a:xfrm>
          <a:prstGeom prst="rect">
            <a:avLst/>
          </a:prstGeom>
          <a:noFill/>
          <a:ln w="9525">
            <a:noFill/>
            <a:miter lim="800000"/>
            <a:headEnd/>
            <a:tailEnd/>
          </a:ln>
        </p:spPr>
        <p:txBody>
          <a:bodyPr lIns="90488" tIns="44450" rIns="90488" bIns="44450" anchor="b"/>
          <a:lstStyle/>
          <a:p>
            <a:pPr algn="ctr"/>
            <a:r>
              <a:rPr lang="en-US" altLang="en-US" sz="4800" b="1"/>
              <a:t>Lunch</a:t>
            </a:r>
          </a:p>
        </p:txBody>
      </p:sp>
      <p:sp>
        <p:nvSpPr>
          <p:cNvPr id="74756" name="Freeform 4"/>
          <p:cNvSpPr>
            <a:spLocks/>
          </p:cNvSpPr>
          <p:nvPr/>
        </p:nvSpPr>
        <p:spPr bwMode="auto">
          <a:xfrm>
            <a:off x="1412875" y="876300"/>
            <a:ext cx="6207125" cy="5219700"/>
          </a:xfrm>
          <a:custGeom>
            <a:avLst/>
            <a:gdLst>
              <a:gd name="T0" fmla="*/ 2147483646 w 3386"/>
              <a:gd name="T1" fmla="*/ 0 h 3161"/>
              <a:gd name="T2" fmla="*/ 2147483646 w 3386"/>
              <a:gd name="T3" fmla="*/ 2147483646 h 3161"/>
              <a:gd name="T4" fmla="*/ 0 w 3386"/>
              <a:gd name="T5" fmla="*/ 2147483646 h 3161"/>
              <a:gd name="T6" fmla="*/ 0 w 3386"/>
              <a:gd name="T7" fmla="*/ 2147483646 h 3161"/>
              <a:gd name="T8" fmla="*/ 2147483646 w 3386"/>
              <a:gd name="T9" fmla="*/ 2147483646 h 3161"/>
              <a:gd name="T10" fmla="*/ 2147483646 w 3386"/>
              <a:gd name="T11" fmla="*/ 2147483646 h 3161"/>
              <a:gd name="T12" fmla="*/ 2147483646 w 3386"/>
              <a:gd name="T13" fmla="*/ 2147483646 h 3161"/>
              <a:gd name="T14" fmla="*/ 2147483646 w 3386"/>
              <a:gd name="T15" fmla="*/ 2147483646 h 3161"/>
              <a:gd name="T16" fmla="*/ 2147483646 w 3386"/>
              <a:gd name="T17" fmla="*/ 2147483646 h 3161"/>
              <a:gd name="T18" fmla="*/ 2147483646 w 3386"/>
              <a:gd name="T19" fmla="*/ 2147483646 h 3161"/>
              <a:gd name="T20" fmla="*/ 2147483646 w 3386"/>
              <a:gd name="T21" fmla="*/ 2147483646 h 3161"/>
              <a:gd name="T22" fmla="*/ 2147483646 w 3386"/>
              <a:gd name="T23" fmla="*/ 2147483646 h 3161"/>
              <a:gd name="T24" fmla="*/ 2147483646 w 3386"/>
              <a:gd name="T25" fmla="*/ 2147483646 h 3161"/>
              <a:gd name="T26" fmla="*/ 2147483646 w 3386"/>
              <a:gd name="T27" fmla="*/ 2147483646 h 3161"/>
              <a:gd name="T28" fmla="*/ 2147483646 w 3386"/>
              <a:gd name="T29" fmla="*/ 2147483646 h 3161"/>
              <a:gd name="T30" fmla="*/ 2147483646 w 3386"/>
              <a:gd name="T31" fmla="*/ 2147483646 h 3161"/>
              <a:gd name="T32" fmla="*/ 2147483646 w 3386"/>
              <a:gd name="T33" fmla="*/ 2147483646 h 3161"/>
              <a:gd name="T34" fmla="*/ 2147483646 w 3386"/>
              <a:gd name="T35" fmla="*/ 2147483646 h 3161"/>
              <a:gd name="T36" fmla="*/ 2147483646 w 3386"/>
              <a:gd name="T37" fmla="*/ 2147483646 h 3161"/>
              <a:gd name="T38" fmla="*/ 2147483646 w 3386"/>
              <a:gd name="T39" fmla="*/ 2147483646 h 3161"/>
              <a:gd name="T40" fmla="*/ 2147483646 w 3386"/>
              <a:gd name="T41" fmla="*/ 2147483646 h 3161"/>
              <a:gd name="T42" fmla="*/ 2147483646 w 3386"/>
              <a:gd name="T43" fmla="*/ 2147483646 h 3161"/>
              <a:gd name="T44" fmla="*/ 2147483646 w 3386"/>
              <a:gd name="T45" fmla="*/ 2147483646 h 3161"/>
              <a:gd name="T46" fmla="*/ 2147483646 w 3386"/>
              <a:gd name="T47" fmla="*/ 2147483646 h 3161"/>
              <a:gd name="T48" fmla="*/ 2147483646 w 3386"/>
              <a:gd name="T49" fmla="*/ 2147483646 h 3161"/>
              <a:gd name="T50" fmla="*/ 2147483646 w 3386"/>
              <a:gd name="T51" fmla="*/ 2147483646 h 3161"/>
              <a:gd name="T52" fmla="*/ 2147483646 w 3386"/>
              <a:gd name="T53" fmla="*/ 2147483646 h 3161"/>
              <a:gd name="T54" fmla="*/ 2147483646 w 3386"/>
              <a:gd name="T55" fmla="*/ 2147483646 h 3161"/>
              <a:gd name="T56" fmla="*/ 2147483646 w 3386"/>
              <a:gd name="T57" fmla="*/ 2147483646 h 3161"/>
              <a:gd name="T58" fmla="*/ 2147483646 w 3386"/>
              <a:gd name="T59" fmla="*/ 2147483646 h 3161"/>
              <a:gd name="T60" fmla="*/ 2147483646 w 3386"/>
              <a:gd name="T61" fmla="*/ 2147483646 h 3161"/>
              <a:gd name="T62" fmla="*/ 2147483646 w 3386"/>
              <a:gd name="T63" fmla="*/ 2147483646 h 3161"/>
              <a:gd name="T64" fmla="*/ 2147483646 w 3386"/>
              <a:gd name="T65" fmla="*/ 2147483646 h 3161"/>
              <a:gd name="T66" fmla="*/ 2147483646 w 3386"/>
              <a:gd name="T67" fmla="*/ 2147483646 h 3161"/>
              <a:gd name="T68" fmla="*/ 2147483646 w 3386"/>
              <a:gd name="T69" fmla="*/ 2147483646 h 3161"/>
              <a:gd name="T70" fmla="*/ 2147483646 w 3386"/>
              <a:gd name="T71" fmla="*/ 2147483646 h 3161"/>
              <a:gd name="T72" fmla="*/ 2147483646 w 3386"/>
              <a:gd name="T73" fmla="*/ 2147483646 h 3161"/>
              <a:gd name="T74" fmla="*/ 2147483646 w 3386"/>
              <a:gd name="T75" fmla="*/ 2147483646 h 3161"/>
              <a:gd name="T76" fmla="*/ 2147483646 w 3386"/>
              <a:gd name="T77" fmla="*/ 2147483646 h 3161"/>
              <a:gd name="T78" fmla="*/ 2147483646 w 3386"/>
              <a:gd name="T79" fmla="*/ 2147483646 h 3161"/>
              <a:gd name="T80" fmla="*/ 2147483646 w 3386"/>
              <a:gd name="T81" fmla="*/ 2147483646 h 3161"/>
              <a:gd name="T82" fmla="*/ 2147483646 w 3386"/>
              <a:gd name="T83" fmla="*/ 2147483646 h 3161"/>
              <a:gd name="T84" fmla="*/ 2147483646 w 3386"/>
              <a:gd name="T85" fmla="*/ 2147483646 h 3161"/>
              <a:gd name="T86" fmla="*/ 2147483646 w 3386"/>
              <a:gd name="T87" fmla="*/ 2147483646 h 3161"/>
              <a:gd name="T88" fmla="*/ 2147483646 w 3386"/>
              <a:gd name="T89" fmla="*/ 2147483646 h 3161"/>
              <a:gd name="T90" fmla="*/ 2147483646 w 3386"/>
              <a:gd name="T91" fmla="*/ 2147483646 h 3161"/>
              <a:gd name="T92" fmla="*/ 2147483646 w 3386"/>
              <a:gd name="T93" fmla="*/ 2147483646 h 3161"/>
              <a:gd name="T94" fmla="*/ 2147483646 w 3386"/>
              <a:gd name="T95" fmla="*/ 2147483646 h 3161"/>
              <a:gd name="T96" fmla="*/ 2147483646 w 3386"/>
              <a:gd name="T97" fmla="*/ 2147483646 h 3161"/>
              <a:gd name="T98" fmla="*/ 2147483646 w 3386"/>
              <a:gd name="T99" fmla="*/ 2147483646 h 3161"/>
              <a:gd name="T100" fmla="*/ 2147483646 w 3386"/>
              <a:gd name="T101" fmla="*/ 2147483646 h 3161"/>
              <a:gd name="T102" fmla="*/ 2147483646 w 3386"/>
              <a:gd name="T103" fmla="*/ 2147483646 h 3161"/>
              <a:gd name="T104" fmla="*/ 2147483646 w 3386"/>
              <a:gd name="T105" fmla="*/ 2147483646 h 3161"/>
              <a:gd name="T106" fmla="*/ 2147483646 w 3386"/>
              <a:gd name="T107" fmla="*/ 0 h 3161"/>
              <a:gd name="T108" fmla="*/ 2147483646 w 3386"/>
              <a:gd name="T109" fmla="*/ 0 h 3161"/>
              <a:gd name="T110" fmla="*/ 2147483646 w 3386"/>
              <a:gd name="T111" fmla="*/ 0 h 316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386"/>
              <a:gd name="T169" fmla="*/ 0 h 3161"/>
              <a:gd name="T170" fmla="*/ 3386 w 3386"/>
              <a:gd name="T171" fmla="*/ 3161 h 316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386" h="3161">
                <a:moveTo>
                  <a:pt x="896" y="0"/>
                </a:moveTo>
                <a:lnTo>
                  <a:pt x="896" y="1354"/>
                </a:lnTo>
                <a:lnTo>
                  <a:pt x="0" y="1354"/>
                </a:lnTo>
                <a:lnTo>
                  <a:pt x="0" y="1443"/>
                </a:lnTo>
                <a:lnTo>
                  <a:pt x="447" y="1883"/>
                </a:lnTo>
                <a:lnTo>
                  <a:pt x="447" y="2022"/>
                </a:lnTo>
                <a:lnTo>
                  <a:pt x="854" y="2276"/>
                </a:lnTo>
                <a:lnTo>
                  <a:pt x="923" y="2035"/>
                </a:lnTo>
                <a:lnTo>
                  <a:pt x="1085" y="1946"/>
                </a:lnTo>
                <a:lnTo>
                  <a:pt x="1132" y="2051"/>
                </a:lnTo>
                <a:lnTo>
                  <a:pt x="1391" y="2051"/>
                </a:lnTo>
                <a:lnTo>
                  <a:pt x="1617" y="2399"/>
                </a:lnTo>
                <a:lnTo>
                  <a:pt x="1617" y="2522"/>
                </a:lnTo>
                <a:lnTo>
                  <a:pt x="1807" y="2687"/>
                </a:lnTo>
                <a:lnTo>
                  <a:pt x="1807" y="2891"/>
                </a:lnTo>
                <a:lnTo>
                  <a:pt x="1958" y="3006"/>
                </a:lnTo>
                <a:lnTo>
                  <a:pt x="2443" y="3161"/>
                </a:lnTo>
                <a:lnTo>
                  <a:pt x="2336" y="2903"/>
                </a:lnTo>
                <a:lnTo>
                  <a:pt x="2336" y="2687"/>
                </a:lnTo>
                <a:lnTo>
                  <a:pt x="2405" y="2551"/>
                </a:lnTo>
                <a:lnTo>
                  <a:pt x="2961" y="2206"/>
                </a:lnTo>
                <a:lnTo>
                  <a:pt x="2961" y="2125"/>
                </a:lnTo>
                <a:lnTo>
                  <a:pt x="2996" y="2097"/>
                </a:lnTo>
                <a:lnTo>
                  <a:pt x="2903" y="2005"/>
                </a:lnTo>
                <a:lnTo>
                  <a:pt x="2903" y="1927"/>
                </a:lnTo>
                <a:lnTo>
                  <a:pt x="2984" y="1959"/>
                </a:lnTo>
                <a:lnTo>
                  <a:pt x="3043" y="1915"/>
                </a:lnTo>
                <a:lnTo>
                  <a:pt x="3115" y="1927"/>
                </a:lnTo>
                <a:lnTo>
                  <a:pt x="3067" y="2035"/>
                </a:lnTo>
                <a:lnTo>
                  <a:pt x="3267" y="1959"/>
                </a:lnTo>
                <a:lnTo>
                  <a:pt x="3267" y="1746"/>
                </a:lnTo>
                <a:lnTo>
                  <a:pt x="3386" y="1656"/>
                </a:lnTo>
                <a:lnTo>
                  <a:pt x="3267" y="1505"/>
                </a:lnTo>
                <a:lnTo>
                  <a:pt x="3267" y="1354"/>
                </a:lnTo>
                <a:lnTo>
                  <a:pt x="3149" y="1197"/>
                </a:lnTo>
                <a:lnTo>
                  <a:pt x="3149" y="791"/>
                </a:lnTo>
                <a:lnTo>
                  <a:pt x="2961" y="895"/>
                </a:lnTo>
                <a:lnTo>
                  <a:pt x="2830" y="729"/>
                </a:lnTo>
                <a:lnTo>
                  <a:pt x="2775" y="771"/>
                </a:lnTo>
                <a:lnTo>
                  <a:pt x="2689" y="729"/>
                </a:lnTo>
                <a:lnTo>
                  <a:pt x="2575" y="805"/>
                </a:lnTo>
                <a:lnTo>
                  <a:pt x="2467" y="805"/>
                </a:lnTo>
                <a:lnTo>
                  <a:pt x="2443" y="715"/>
                </a:lnTo>
                <a:lnTo>
                  <a:pt x="2239" y="715"/>
                </a:lnTo>
                <a:lnTo>
                  <a:pt x="2194" y="791"/>
                </a:lnTo>
                <a:lnTo>
                  <a:pt x="2159" y="729"/>
                </a:lnTo>
                <a:lnTo>
                  <a:pt x="2089" y="791"/>
                </a:lnTo>
                <a:lnTo>
                  <a:pt x="2077" y="636"/>
                </a:lnTo>
                <a:lnTo>
                  <a:pt x="1970" y="698"/>
                </a:lnTo>
                <a:lnTo>
                  <a:pt x="1759" y="606"/>
                </a:lnTo>
                <a:lnTo>
                  <a:pt x="1652" y="606"/>
                </a:lnTo>
                <a:lnTo>
                  <a:pt x="1593" y="530"/>
                </a:lnTo>
                <a:lnTo>
                  <a:pt x="1534" y="530"/>
                </a:lnTo>
                <a:lnTo>
                  <a:pt x="1534" y="0"/>
                </a:lnTo>
                <a:lnTo>
                  <a:pt x="896" y="0"/>
                </a:lnTo>
                <a:close/>
              </a:path>
            </a:pathLst>
          </a:custGeom>
          <a:noFill/>
          <a:ln w="38100">
            <a:solidFill>
              <a:srgbClr val="6666FF"/>
            </a:solidFill>
            <a:round/>
            <a:headEnd/>
            <a:tailEnd/>
          </a:ln>
        </p:spPr>
        <p:txBody>
          <a:bodyPr/>
          <a:lstStyle/>
          <a:p>
            <a:endParaRPr lang="en-US"/>
          </a:p>
        </p:txBody>
      </p:sp>
      <p:pic>
        <p:nvPicPr>
          <p:cNvPr id="74757" name="Picture 5" descr="amconfus"/>
          <p:cNvPicPr>
            <a:picLocks noChangeAspect="1" noChangeArrowheads="1"/>
          </p:cNvPicPr>
          <p:nvPr/>
        </p:nvPicPr>
        <p:blipFill>
          <a:blip r:embed="rId2" cstate="print"/>
          <a:srcRect/>
          <a:stretch>
            <a:fillRect/>
          </a:stretch>
        </p:blipFill>
        <p:spPr bwMode="auto">
          <a:xfrm>
            <a:off x="1565275" y="1562100"/>
            <a:ext cx="1768475" cy="3802063"/>
          </a:xfrm>
          <a:prstGeom prst="rect">
            <a:avLst/>
          </a:prstGeom>
          <a:noFill/>
          <a:ln w="9525">
            <a:noFill/>
            <a:miter lim="800000"/>
            <a:headEnd/>
            <a:tailEnd/>
          </a:ln>
        </p:spPr>
      </p:pic>
      <p:pic>
        <p:nvPicPr>
          <p:cNvPr id="74758" name="Picture 6" descr="bs01105_"/>
          <p:cNvPicPr>
            <a:picLocks noChangeAspect="1" noChangeArrowheads="1"/>
          </p:cNvPicPr>
          <p:nvPr/>
        </p:nvPicPr>
        <p:blipFill>
          <a:blip r:embed="rId3" cstate="print"/>
          <a:srcRect/>
          <a:stretch>
            <a:fillRect/>
          </a:stretch>
        </p:blipFill>
        <p:spPr bwMode="auto">
          <a:xfrm>
            <a:off x="3927475" y="1866900"/>
            <a:ext cx="3184525" cy="3189288"/>
          </a:xfrm>
          <a:prstGeom prst="rect">
            <a:avLst/>
          </a:prstGeom>
          <a:noFill/>
          <a:ln w="9525">
            <a:noFill/>
            <a:miter lim="800000"/>
            <a:headEnd/>
            <a:tailEnd/>
          </a:ln>
        </p:spPr>
      </p:pic>
      <p:sp>
        <p:nvSpPr>
          <p:cNvPr id="2" name="Slide Number Placeholder 1"/>
          <p:cNvSpPr>
            <a:spLocks noGrp="1"/>
          </p:cNvSpPr>
          <p:nvPr>
            <p:ph type="sldNum" sz="quarter" idx="10"/>
          </p:nvPr>
        </p:nvSpPr>
        <p:spPr>
          <a:xfrm>
            <a:off x="8534400" y="6561138"/>
            <a:ext cx="457200" cy="210312"/>
          </a:xfrm>
        </p:spPr>
        <p:txBody>
          <a:bodyPr/>
          <a:lstStyle/>
          <a:p>
            <a:fld id="{03069BCC-FE10-4898-9CF4-9F45652FB540}" type="slidenum">
              <a:rPr lang="en-US" altLang="en-US" smtClean="0"/>
              <a:pPr/>
              <a:t>45</a:t>
            </a:fld>
            <a:endParaRPr lang="en-US" altLang="en-US" dirty="0"/>
          </a:p>
        </p:txBody>
      </p:sp>
    </p:spTree>
    <p:extLst>
      <p:ext uri="{BB962C8B-B14F-4D97-AF65-F5344CB8AC3E}">
        <p14:creationId xmlns:p14="http://schemas.microsoft.com/office/powerpoint/2010/main" val="16740812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295400"/>
            <a:ext cx="8001000" cy="44958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0000"/>
              </a:lnSpc>
              <a:spcBef>
                <a:spcPct val="70000"/>
              </a:spcBef>
              <a:buClr>
                <a:schemeClr val="tx1"/>
              </a:buClr>
            </a:pPr>
            <a:r>
              <a:rPr lang="en-US" altLang="en-US" sz="1600" b="1" dirty="0">
                <a:solidFill>
                  <a:schemeClr val="tx2"/>
                </a:solidFill>
                <a:cs typeface="Times New Roman" pitchFamily="18" charset="0"/>
              </a:rPr>
              <a:t>Documentation Submission Requirements After Site Access </a:t>
            </a:r>
          </a:p>
          <a:p>
            <a:pPr>
              <a:lnSpc>
                <a:spcPct val="90000"/>
              </a:lnSpc>
              <a:spcBef>
                <a:spcPct val="70000"/>
              </a:spcBef>
              <a:buClr>
                <a:schemeClr val="tx1"/>
              </a:buClr>
              <a:buFontTx/>
              <a:buChar char="•"/>
            </a:pPr>
            <a:r>
              <a:rPr lang="en-US" altLang="en-US" sz="1600" b="1" dirty="0">
                <a:solidFill>
                  <a:schemeClr val="tx2"/>
                </a:solidFill>
                <a:cs typeface="Times New Roman" pitchFamily="18" charset="0"/>
              </a:rPr>
              <a:t> Any access to approved EPS metering Facilities shall be thoroughly documented by the TDSP</a:t>
            </a:r>
          </a:p>
          <a:p>
            <a:pPr lvl="1">
              <a:lnSpc>
                <a:spcPct val="90000"/>
              </a:lnSpc>
              <a:spcBef>
                <a:spcPct val="70000"/>
              </a:spcBef>
              <a:buClr>
                <a:schemeClr val="tx1"/>
              </a:buClr>
              <a:buFontTx/>
              <a:buChar char="•"/>
            </a:pPr>
            <a:r>
              <a:rPr lang="en-US" altLang="en-US" b="1" dirty="0">
                <a:solidFill>
                  <a:schemeClr val="accent5"/>
                </a:solidFill>
                <a:cs typeface="Times New Roman" pitchFamily="18" charset="0"/>
              </a:rPr>
              <a:t> </a:t>
            </a:r>
            <a:r>
              <a:rPr lang="en-US" altLang="en-US" sz="1600" b="1" dirty="0">
                <a:solidFill>
                  <a:schemeClr val="accent5"/>
                </a:solidFill>
                <a:cs typeface="Times New Roman" pitchFamily="18" charset="0"/>
              </a:rPr>
              <a:t>Documentation submitted to ERCOT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Timeframe for submittal of documentation </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Dependent on the exact nature of the performed work </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And the implications such work has on initial settlement</a:t>
            </a:r>
          </a:p>
          <a:p>
            <a:pPr>
              <a:lnSpc>
                <a:spcPct val="90000"/>
              </a:lnSpc>
              <a:spcBef>
                <a:spcPct val="70000"/>
              </a:spcBef>
              <a:buClr>
                <a:schemeClr val="tx1"/>
              </a:buClr>
              <a:buFontTx/>
              <a:buChar char="•"/>
            </a:pPr>
            <a:r>
              <a:rPr lang="en-US" altLang="en-US" sz="1600" b="1" dirty="0">
                <a:solidFill>
                  <a:schemeClr val="tx2"/>
                </a:solidFill>
                <a:cs typeface="Times New Roman" pitchFamily="18" charset="0"/>
              </a:rPr>
              <a:t> Example events to assist in understanding the documentation required after access to EPS metering Facilities are provided on the following slides </a:t>
            </a:r>
          </a:p>
          <a:p>
            <a:pPr>
              <a:lnSpc>
                <a:spcPct val="90000"/>
              </a:lnSpc>
              <a:spcBef>
                <a:spcPct val="70000"/>
              </a:spcBef>
              <a:buClr>
                <a:schemeClr val="tx1"/>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Other documentation may be required depending on the nature of the performed work</a:t>
            </a:r>
          </a:p>
        </p:txBody>
      </p:sp>
      <p:sp>
        <p:nvSpPr>
          <p:cNvPr id="4" name="Slide Number Placeholder 3"/>
          <p:cNvSpPr>
            <a:spLocks noGrp="1"/>
          </p:cNvSpPr>
          <p:nvPr>
            <p:ph type="sldNum" sz="quarter" idx="4"/>
          </p:nvPr>
        </p:nvSpPr>
        <p:spPr/>
        <p:txBody>
          <a:bodyPr/>
          <a:lstStyle/>
          <a:p>
            <a:fld id="{1D93BD3E-1E9A-4970-A6F7-E7AC52762E0C}" type="slidenum">
              <a:rPr lang="en-US" smtClean="0"/>
              <a:pPr/>
              <a:t>46</a:t>
            </a:fld>
            <a:endParaRPr lang="en-US" dirty="0"/>
          </a:p>
        </p:txBody>
      </p:sp>
    </p:spTree>
    <p:extLst>
      <p:ext uri="{BB962C8B-B14F-4D97-AF65-F5344CB8AC3E}">
        <p14:creationId xmlns:p14="http://schemas.microsoft.com/office/powerpoint/2010/main" val="412154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295400"/>
            <a:ext cx="6096000" cy="4724400"/>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5000"/>
              </a:lnSpc>
              <a:spcBef>
                <a:spcPct val="80000"/>
              </a:spcBef>
              <a:buClr>
                <a:schemeClr val="tx1"/>
              </a:buClr>
            </a:pPr>
            <a:r>
              <a:rPr lang="en-US" altLang="en-US" sz="1600" b="1" dirty="0">
                <a:solidFill>
                  <a:schemeClr val="tx2"/>
                </a:solidFill>
                <a:cs typeface="Times New Roman" pitchFamily="18" charset="0"/>
              </a:rPr>
              <a:t>EPS Meter Test (no changes to the meter)</a:t>
            </a:r>
          </a:p>
          <a:p>
            <a:pPr lvl="1">
              <a:lnSpc>
                <a:spcPct val="95000"/>
              </a:lnSpc>
              <a:spcBef>
                <a:spcPct val="80000"/>
              </a:spcBef>
              <a:buClr>
                <a:schemeClr val="tx1"/>
              </a:buClr>
              <a:buFontTx/>
              <a:buChar char="•"/>
            </a:pPr>
            <a:r>
              <a:rPr lang="en-US" altLang="en-US" sz="1600" b="1" dirty="0">
                <a:solidFill>
                  <a:srgbClr val="000080"/>
                </a:solidFill>
                <a:cs typeface="Times New Roman" pitchFamily="18" charset="0"/>
              </a:rPr>
              <a:t> </a:t>
            </a:r>
            <a:r>
              <a:rPr lang="en-US" altLang="en-US" sz="1600" b="1" dirty="0">
                <a:solidFill>
                  <a:schemeClr val="accent5"/>
                </a:solidFill>
                <a:cs typeface="Times New Roman" pitchFamily="18" charset="0"/>
              </a:rPr>
              <a:t>EPS Meter Test Report</a:t>
            </a:r>
          </a:p>
          <a:p>
            <a:pPr>
              <a:lnSpc>
                <a:spcPct val="95000"/>
              </a:lnSpc>
              <a:spcBef>
                <a:spcPct val="80000"/>
              </a:spcBef>
              <a:buClr>
                <a:schemeClr val="accent2"/>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EPS Meter reprogramming that downloads “meter configuration files”</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EPS Meter Test Report </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MDAS Configuration Form </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Pulse Multiplier Calculation Sheet (if changed)</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Meter Multiplier Calculation Sheet (if changed)</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EPS Meter Program details as downloaded from the certified meter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47</a:t>
            </a:fld>
            <a:endParaRPr lang="en-US"/>
          </a:p>
        </p:txBody>
      </p:sp>
      <p:pic>
        <p:nvPicPr>
          <p:cNvPr id="6" name="Picture 5"/>
          <p:cNvPicPr>
            <a:picLocks noChangeAspect="1"/>
          </p:cNvPicPr>
          <p:nvPr/>
        </p:nvPicPr>
        <p:blipFill>
          <a:blip r:embed="rId3"/>
          <a:stretch>
            <a:fillRect/>
          </a:stretch>
        </p:blipFill>
        <p:spPr>
          <a:xfrm>
            <a:off x="6629400" y="1042987"/>
            <a:ext cx="2514600" cy="5229225"/>
          </a:xfrm>
          <a:prstGeom prst="rect">
            <a:avLst/>
          </a:prstGeom>
        </p:spPr>
      </p:pic>
    </p:spTree>
    <p:extLst>
      <p:ext uri="{BB962C8B-B14F-4D97-AF65-F5344CB8AC3E}">
        <p14:creationId xmlns:p14="http://schemas.microsoft.com/office/powerpoint/2010/main" val="35001549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447800"/>
            <a:ext cx="7924800" cy="38100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spcBef>
                <a:spcPct val="100000"/>
              </a:spcBef>
              <a:buClr>
                <a:schemeClr val="tx1"/>
              </a:buClr>
            </a:pPr>
            <a:r>
              <a:rPr lang="en-US" altLang="en-US" sz="1600" b="1" dirty="0">
                <a:solidFill>
                  <a:schemeClr val="tx2"/>
                </a:solidFill>
                <a:cs typeface="Times New Roman" pitchFamily="18" charset="0"/>
              </a:rPr>
              <a:t> EPS Meter reprogramming that uses a specific command to set a specific parameter in the meter that is not used in the calculation of energy or does not map the storage of settlement data in the meter. </a:t>
            </a:r>
          </a:p>
          <a:p>
            <a:pPr lvl="1">
              <a:spcBef>
                <a:spcPct val="100000"/>
              </a:spcBef>
              <a:buClr>
                <a:schemeClr val="tx1"/>
              </a:buClr>
              <a:buFontTx/>
              <a:buChar char="•"/>
            </a:pPr>
            <a:r>
              <a:rPr lang="en-US" altLang="en-US" sz="1600" b="1" dirty="0">
                <a:solidFill>
                  <a:schemeClr val="accent5"/>
                </a:solidFill>
                <a:cs typeface="Times New Roman" pitchFamily="18" charset="0"/>
              </a:rPr>
              <a:t> Confirmation that the explanation of the planned work on the “notification e-mail” was the actual work performed</a:t>
            </a:r>
          </a:p>
          <a:p>
            <a:pPr lvl="1">
              <a:spcBef>
                <a:spcPct val="100000"/>
              </a:spcBef>
              <a:buClr>
                <a:schemeClr val="tx1"/>
              </a:buClr>
              <a:buFontTx/>
              <a:buChar char="•"/>
            </a:pPr>
            <a:r>
              <a:rPr lang="en-US" altLang="en-US" sz="1600" b="1" dirty="0">
                <a:solidFill>
                  <a:schemeClr val="accent5"/>
                </a:solidFill>
                <a:cs typeface="Times New Roman" pitchFamily="18" charset="0"/>
              </a:rPr>
              <a:t> E-mail confirmation of the date and time period the maintenance was performed</a:t>
            </a:r>
          </a:p>
          <a:p>
            <a:pPr lvl="1">
              <a:spcBef>
                <a:spcPct val="100000"/>
              </a:spcBef>
              <a:buClr>
                <a:schemeClr val="tx1"/>
              </a:buClr>
              <a:buFontTx/>
              <a:buChar char="•"/>
            </a:pPr>
            <a:r>
              <a:rPr lang="en-US" altLang="en-US" sz="1600" b="1" dirty="0">
                <a:solidFill>
                  <a:schemeClr val="accent5"/>
                </a:solidFill>
                <a:cs typeface="Times New Roman" pitchFamily="18" charset="0"/>
              </a:rPr>
              <a:t> Confirmation statement that the meter program was not altered, except as specifically documented in the actual work performed</a:t>
            </a:r>
          </a:p>
        </p:txBody>
      </p:sp>
      <p:pic>
        <p:nvPicPr>
          <p:cNvPr id="8" name="Picture 7" descr="email"/>
          <p:cNvPicPr>
            <a:picLocks noChangeAspect="1" noChangeArrowheads="1"/>
          </p:cNvPicPr>
          <p:nvPr/>
        </p:nvPicPr>
        <p:blipFill>
          <a:blip r:embed="rId3" cstate="print"/>
          <a:srcRect/>
          <a:stretch>
            <a:fillRect/>
          </a:stretch>
        </p:blipFill>
        <p:spPr bwMode="auto">
          <a:xfrm>
            <a:off x="7543800" y="5410200"/>
            <a:ext cx="914400" cy="825500"/>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48</a:t>
            </a:fld>
            <a:endParaRPr lang="en-US"/>
          </a:p>
        </p:txBody>
      </p:sp>
    </p:spTree>
    <p:extLst>
      <p:ext uri="{BB962C8B-B14F-4D97-AF65-F5344CB8AC3E}">
        <p14:creationId xmlns:p14="http://schemas.microsoft.com/office/powerpoint/2010/main" val="4234067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347787"/>
            <a:ext cx="4572000" cy="4595813"/>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0000"/>
              </a:lnSpc>
              <a:spcBef>
                <a:spcPct val="70000"/>
              </a:spcBef>
              <a:buClr>
                <a:schemeClr val="tx1"/>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EPS Meter replacements </a:t>
            </a:r>
          </a:p>
          <a:p>
            <a:pPr lvl="1">
              <a:lnSpc>
                <a:spcPct val="90000"/>
              </a:lnSpc>
              <a:spcBef>
                <a:spcPct val="70000"/>
              </a:spcBef>
              <a:buClr>
                <a:schemeClr val="tx1"/>
              </a:buClr>
              <a:buFontTx/>
              <a:buChar char="•"/>
            </a:pPr>
            <a:r>
              <a:rPr lang="en-US" altLang="en-US" sz="1600" b="1" dirty="0">
                <a:solidFill>
                  <a:srgbClr val="000080"/>
                </a:solidFill>
                <a:cs typeface="Times New Roman" pitchFamily="18" charset="0"/>
              </a:rPr>
              <a:t> </a:t>
            </a:r>
            <a:r>
              <a:rPr lang="en-US" altLang="en-US" sz="1600" b="1" dirty="0">
                <a:solidFill>
                  <a:schemeClr val="accent5"/>
                </a:solidFill>
                <a:cs typeface="Times New Roman" pitchFamily="18" charset="0"/>
              </a:rPr>
              <a:t>EPS Meter Test Report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MDAS Configuration Form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EPS Site Certification Form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Pulse Multiplier Calculation Sheet (if changed)</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Meter Multiplier Calculation Sheet (if changed)</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EPS Meter Program details in a text file format as downloaded from the certified meter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49</a:t>
            </a:fld>
            <a:endParaRPr lang="en-US"/>
          </a:p>
        </p:txBody>
      </p:sp>
      <p:pic>
        <p:nvPicPr>
          <p:cNvPr id="9" name="Picture 8"/>
          <p:cNvPicPr>
            <a:picLocks noChangeAspect="1"/>
          </p:cNvPicPr>
          <p:nvPr/>
        </p:nvPicPr>
        <p:blipFill>
          <a:blip r:embed="rId3"/>
          <a:stretch>
            <a:fillRect/>
          </a:stretch>
        </p:blipFill>
        <p:spPr>
          <a:xfrm>
            <a:off x="5181600" y="1050529"/>
            <a:ext cx="3886200" cy="5229225"/>
          </a:xfrm>
          <a:prstGeom prst="rect">
            <a:avLst/>
          </a:prstGeom>
        </p:spPr>
      </p:pic>
    </p:spTree>
    <p:extLst>
      <p:ext uri="{BB962C8B-B14F-4D97-AF65-F5344CB8AC3E}">
        <p14:creationId xmlns:p14="http://schemas.microsoft.com/office/powerpoint/2010/main" val="8866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Metering Categories (Who Does What?)</a:t>
            </a:r>
            <a:endParaRPr lang="en-US" dirty="0"/>
          </a:p>
        </p:txBody>
      </p:sp>
      <p:sp>
        <p:nvSpPr>
          <p:cNvPr id="3" name="Content Placeholder 2"/>
          <p:cNvSpPr>
            <a:spLocks noGrp="1"/>
          </p:cNvSpPr>
          <p:nvPr>
            <p:ph idx="1"/>
          </p:nvPr>
        </p:nvSpPr>
        <p:spPr>
          <a:xfrm>
            <a:off x="304800" y="990600"/>
            <a:ext cx="8534400" cy="5257800"/>
          </a:xfrm>
          <a:solidFill>
            <a:schemeClr val="accent3">
              <a:lumMod val="20000"/>
              <a:lumOff val="80000"/>
            </a:schemeClr>
          </a:solidFill>
        </p:spPr>
        <p:txBody>
          <a:bodyPr/>
          <a:lstStyle/>
          <a:p>
            <a:r>
              <a:rPr lang="en-US" altLang="en-US" sz="2500" b="1" dirty="0"/>
              <a:t>TDSP Metered Entities </a:t>
            </a:r>
            <a:r>
              <a:rPr lang="en-US" altLang="en-US" sz="2500" dirty="0"/>
              <a:t>Protocols 10.2.2</a:t>
            </a:r>
          </a:p>
          <a:p>
            <a:pPr lvl="1"/>
            <a:r>
              <a:rPr lang="en-US" altLang="en-US" sz="2200" dirty="0"/>
              <a:t>Responsible for supplying ERCOT with meter data associated with:</a:t>
            </a:r>
          </a:p>
          <a:p>
            <a:pPr lvl="2"/>
            <a:r>
              <a:rPr lang="en-US" altLang="en-US" sz="2000" dirty="0"/>
              <a:t>Retail Load*</a:t>
            </a:r>
          </a:p>
          <a:p>
            <a:pPr lvl="2"/>
            <a:r>
              <a:rPr lang="en-US" altLang="en-US" sz="2000" dirty="0"/>
              <a:t>Settlement Only Distribution Generation (DG)*</a:t>
            </a:r>
          </a:p>
          <a:p>
            <a:pPr lvl="2"/>
            <a:r>
              <a:rPr lang="en-US" altLang="en-US" sz="2000" dirty="0"/>
              <a:t>NOIE Points with Radial Loads*</a:t>
            </a:r>
          </a:p>
          <a:p>
            <a:pPr lvl="2"/>
            <a:r>
              <a:rPr lang="en-US" altLang="en-US" sz="2000" dirty="0"/>
              <a:t>Retail Unmetered Load</a:t>
            </a:r>
          </a:p>
          <a:p>
            <a:pPr lvl="2"/>
            <a:r>
              <a:rPr lang="en-US" altLang="en-US" sz="2000" dirty="0"/>
              <a:t>Generation participating in a current Emergency Response Service (ERS)</a:t>
            </a:r>
          </a:p>
          <a:p>
            <a:pPr marL="914400" lvl="2" indent="0">
              <a:buNone/>
            </a:pPr>
            <a:endParaRPr lang="en-US" altLang="en-US" sz="1600" dirty="0"/>
          </a:p>
          <a:p>
            <a:pPr marL="914400" lvl="2" indent="0">
              <a:buNone/>
            </a:pPr>
            <a:endParaRPr lang="en-US" altLang="en-US" sz="1600"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
        <p:nvSpPr>
          <p:cNvPr id="5" name="TextBox 4"/>
          <p:cNvSpPr txBox="1"/>
          <p:nvPr/>
        </p:nvSpPr>
        <p:spPr>
          <a:xfrm>
            <a:off x="381000" y="5410200"/>
            <a:ext cx="5715000" cy="477054"/>
          </a:xfrm>
          <a:prstGeom prst="rect">
            <a:avLst/>
          </a:prstGeom>
          <a:noFill/>
        </p:spPr>
        <p:txBody>
          <a:bodyPr wrap="square" rtlCol="0">
            <a:spAutoFit/>
          </a:bodyPr>
          <a:lstStyle/>
          <a:p>
            <a:r>
              <a:rPr lang="en-US" sz="1500" dirty="0">
                <a:solidFill>
                  <a:prstClr val="black"/>
                </a:solidFill>
              </a:rPr>
              <a:t>*Indicates EPS Metering is optional  </a:t>
            </a:r>
          </a:p>
          <a:p>
            <a:endParaRPr lang="en-US" sz="1000" dirty="0">
              <a:solidFill>
                <a:prstClr val="black"/>
              </a:solidFill>
            </a:endParaRPr>
          </a:p>
        </p:txBody>
      </p:sp>
    </p:spTree>
    <p:extLst>
      <p:ext uri="{BB962C8B-B14F-4D97-AF65-F5344CB8AC3E}">
        <p14:creationId xmlns:p14="http://schemas.microsoft.com/office/powerpoint/2010/main" val="2558101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304800" y="1219200"/>
            <a:ext cx="6972300" cy="4953000"/>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90000"/>
              </a:spcBef>
              <a:buClr>
                <a:schemeClr val="tx1"/>
              </a:buClr>
            </a:pPr>
            <a:r>
              <a:rPr lang="en-US" altLang="en-US" sz="1600" b="1" i="1" dirty="0">
                <a:solidFill>
                  <a:schemeClr val="accent5"/>
                </a:solidFill>
                <a:cs typeface="Times New Roman" pitchFamily="18" charset="0"/>
              </a:rPr>
              <a:t>Documentation Requirements after Access to EPS Metering Facilities </a:t>
            </a:r>
            <a:endParaRPr lang="en-US" altLang="en-US" sz="1600" b="1" dirty="0">
              <a:solidFill>
                <a:schemeClr val="accent5"/>
              </a:solidFill>
              <a:cs typeface="Times New Roman" pitchFamily="18" charset="0"/>
            </a:endParaRPr>
          </a:p>
          <a:p>
            <a:pPr>
              <a:lnSpc>
                <a:spcPct val="90000"/>
              </a:lnSpc>
              <a:spcBef>
                <a:spcPct val="70000"/>
              </a:spcBef>
              <a:buClr>
                <a:schemeClr val="accent2"/>
              </a:buClr>
              <a:buFontTx/>
              <a:buChar char="•"/>
            </a:pPr>
            <a:r>
              <a:rPr lang="en-US" altLang="en-US" sz="1600" b="1" dirty="0">
                <a:solidFill>
                  <a:srgbClr val="000080"/>
                </a:solidFill>
                <a:cs typeface="Times New Roman" pitchFamily="18" charset="0"/>
              </a:rPr>
              <a:t> </a:t>
            </a:r>
            <a:r>
              <a:rPr lang="en-US" altLang="en-US" sz="1600" b="1" dirty="0">
                <a:solidFill>
                  <a:schemeClr val="tx2"/>
                </a:solidFill>
                <a:cs typeface="Times New Roman" pitchFamily="18" charset="0"/>
              </a:rPr>
              <a:t>EPS instrument transformer replacements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If no ratios are changed, the following documents are required:</a:t>
            </a:r>
          </a:p>
          <a:p>
            <a:pPr marL="1143000" lvl="2" indent="-228600">
              <a:lnSpc>
                <a:spcPct val="90000"/>
              </a:lnSpc>
              <a:spcBef>
                <a:spcPct val="70000"/>
              </a:spcBef>
              <a:buClr>
                <a:schemeClr val="tx1"/>
              </a:buClr>
              <a:buFontTx/>
              <a:buChar char="•"/>
            </a:pPr>
            <a:r>
              <a:rPr lang="en-US" altLang="en-US" sz="1600" b="1" dirty="0">
                <a:solidFill>
                  <a:schemeClr val="accent5"/>
                </a:solidFill>
                <a:cs typeface="Times New Roman" pitchFamily="18" charset="0"/>
              </a:rPr>
              <a:t>EPS Site Certification Form</a:t>
            </a:r>
          </a:p>
          <a:p>
            <a:pPr marL="1143000" lvl="2" indent="-228600">
              <a:lnSpc>
                <a:spcPct val="90000"/>
              </a:lnSpc>
              <a:spcBef>
                <a:spcPct val="70000"/>
              </a:spcBef>
              <a:buClr>
                <a:schemeClr val="tx1"/>
              </a:buClr>
              <a:buFontTx/>
              <a:buChar char="•"/>
            </a:pPr>
            <a:r>
              <a:rPr lang="en-US" altLang="en-US" sz="1600" b="1" dirty="0">
                <a:solidFill>
                  <a:schemeClr val="accent5"/>
                </a:solidFill>
                <a:cs typeface="Times New Roman" pitchFamily="18" charset="0"/>
              </a:rPr>
              <a:t>EPS Meter Test Report (Only phase angle and burden test data required)</a:t>
            </a:r>
          </a:p>
          <a:p>
            <a:pPr marL="1143000" lvl="2" indent="-228600">
              <a:lnSpc>
                <a:spcPct val="90000"/>
              </a:lnSpc>
              <a:spcBef>
                <a:spcPct val="70000"/>
              </a:spcBef>
              <a:buClr>
                <a:schemeClr val="tx1"/>
              </a:buClr>
              <a:buFontTx/>
              <a:buChar char="•"/>
            </a:pPr>
            <a:r>
              <a:rPr lang="en-US" altLang="en-US" sz="1600" b="1" dirty="0">
                <a:solidFill>
                  <a:schemeClr val="accent5"/>
                </a:solidFill>
                <a:cs typeface="Times New Roman" pitchFamily="18" charset="0"/>
              </a:rPr>
              <a:t>Certification of instrument transformers by the TDSP (Manufacturer Test Report or PE letter) and readable photos of instrument transformer nameplates</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If ratios are changed, following documents are also required:</a:t>
            </a:r>
          </a:p>
          <a:p>
            <a:pPr marL="1143000" lvl="2" indent="-228600">
              <a:lnSpc>
                <a:spcPct val="90000"/>
              </a:lnSpc>
              <a:spcBef>
                <a:spcPct val="70000"/>
              </a:spcBef>
              <a:buClr>
                <a:schemeClr val="tx1"/>
              </a:buClr>
              <a:buFontTx/>
              <a:buChar char="•"/>
            </a:pPr>
            <a:r>
              <a:rPr lang="en-US" altLang="en-US" sz="1600" b="1" dirty="0">
                <a:solidFill>
                  <a:schemeClr val="accent5"/>
                </a:solidFill>
              </a:rPr>
              <a:t>EPS Metering Design Proposal</a:t>
            </a:r>
          </a:p>
          <a:p>
            <a:pPr marL="1143000" lvl="2" indent="-228600">
              <a:lnSpc>
                <a:spcPct val="90000"/>
              </a:lnSpc>
              <a:spcBef>
                <a:spcPct val="70000"/>
              </a:spcBef>
              <a:buClr>
                <a:schemeClr val="tx1"/>
              </a:buClr>
              <a:buFontTx/>
              <a:buChar char="•"/>
            </a:pPr>
            <a:r>
              <a:rPr lang="en-US" altLang="en-US" sz="1600" b="1" dirty="0">
                <a:solidFill>
                  <a:schemeClr val="accent5"/>
                </a:solidFill>
              </a:rPr>
              <a:t>EPS Meter Program details with EPS Meter Test Report (Accuracy test and phase angle/burden test) or updated multiplier calculation sheets.</a:t>
            </a:r>
          </a:p>
          <a:p>
            <a:pPr marL="1143000" lvl="2" indent="-228600">
              <a:lnSpc>
                <a:spcPct val="90000"/>
              </a:lnSpc>
              <a:spcBef>
                <a:spcPct val="70000"/>
              </a:spcBef>
              <a:buClr>
                <a:schemeClr val="tx1"/>
              </a:buClr>
              <a:buFontTx/>
              <a:buChar char="•"/>
            </a:pPr>
            <a:r>
              <a:rPr lang="en-US" altLang="en-US" sz="1600" b="1" dirty="0">
                <a:solidFill>
                  <a:schemeClr val="accent5"/>
                </a:solidFill>
              </a:rPr>
              <a:t>MDAS Configuration Form (if changed)</a:t>
            </a:r>
          </a:p>
        </p:txBody>
      </p:sp>
      <p:pic>
        <p:nvPicPr>
          <p:cNvPr id="10" name="Picture 2" descr="PE letter"/>
          <p:cNvPicPr>
            <a:picLocks noChangeAspect="1" noChangeArrowheads="1"/>
          </p:cNvPicPr>
          <p:nvPr/>
        </p:nvPicPr>
        <p:blipFill>
          <a:blip r:embed="rId3" cstate="print"/>
          <a:srcRect/>
          <a:stretch>
            <a:fillRect/>
          </a:stretch>
        </p:blipFill>
        <p:spPr bwMode="auto">
          <a:xfrm>
            <a:off x="7277100" y="1676400"/>
            <a:ext cx="1866900" cy="2428875"/>
          </a:xfrm>
          <a:prstGeom prst="rect">
            <a:avLst/>
          </a:prstGeom>
          <a:noFill/>
          <a:ln w="9525">
            <a:noFill/>
            <a:miter lim="800000"/>
            <a:headEnd/>
            <a:tailEnd/>
          </a:ln>
        </p:spPr>
      </p:pic>
      <p:pic>
        <p:nvPicPr>
          <p:cNvPr id="11" name="Picture 8" descr="manufacture certificate - 1"/>
          <p:cNvPicPr>
            <a:picLocks noChangeAspect="1" noChangeArrowheads="1"/>
          </p:cNvPicPr>
          <p:nvPr/>
        </p:nvPicPr>
        <p:blipFill>
          <a:blip r:embed="rId4" cstate="print"/>
          <a:srcRect/>
          <a:stretch>
            <a:fillRect/>
          </a:stretch>
        </p:blipFill>
        <p:spPr bwMode="auto">
          <a:xfrm>
            <a:off x="7315200" y="762000"/>
            <a:ext cx="1660525" cy="2286000"/>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50</a:t>
            </a:fld>
            <a:endParaRPr lang="en-US"/>
          </a:p>
        </p:txBody>
      </p:sp>
      <p:pic>
        <p:nvPicPr>
          <p:cNvPr id="12" name="Picture 11"/>
          <p:cNvPicPr>
            <a:picLocks noChangeAspect="1"/>
          </p:cNvPicPr>
          <p:nvPr/>
        </p:nvPicPr>
        <p:blipFill>
          <a:blip r:embed="rId5"/>
          <a:stretch>
            <a:fillRect/>
          </a:stretch>
        </p:blipFill>
        <p:spPr>
          <a:xfrm>
            <a:off x="7319962" y="4105275"/>
            <a:ext cx="1781175" cy="2133600"/>
          </a:xfrm>
          <a:prstGeom prst="rect">
            <a:avLst/>
          </a:prstGeom>
        </p:spPr>
      </p:pic>
    </p:spTree>
    <p:extLst>
      <p:ext uri="{BB962C8B-B14F-4D97-AF65-F5344CB8AC3E}">
        <p14:creationId xmlns:p14="http://schemas.microsoft.com/office/powerpoint/2010/main" val="23473126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371600"/>
            <a:ext cx="8077200" cy="48006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0000"/>
              </a:lnSpc>
              <a:spcBef>
                <a:spcPct val="70000"/>
              </a:spcBef>
              <a:buClr>
                <a:schemeClr val="accent2"/>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Removal of any Facility wiring for site certification or site testing purposes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EPS Site Certification Form</a:t>
            </a:r>
          </a:p>
          <a:p>
            <a:pPr lvl="1">
              <a:lnSpc>
                <a:spcPct val="90000"/>
              </a:lnSpc>
              <a:spcBef>
                <a:spcPct val="70000"/>
              </a:spcBef>
              <a:buClr>
                <a:schemeClr val="hlink"/>
              </a:buClr>
            </a:pPr>
            <a:r>
              <a:rPr lang="en-US" altLang="en-US" sz="1600" b="1" dirty="0">
                <a:solidFill>
                  <a:schemeClr val="accent5"/>
                </a:solidFill>
                <a:cs typeface="Times New Roman" pitchFamily="18" charset="0"/>
              </a:rPr>
              <a:t>Note: To get approval, phase angle data will be required. Otherwise, ERCOT will give provisional approval.</a:t>
            </a:r>
          </a:p>
          <a:p>
            <a:pPr>
              <a:lnSpc>
                <a:spcPct val="90000"/>
              </a:lnSpc>
              <a:spcBef>
                <a:spcPct val="70000"/>
              </a:spcBef>
              <a:buClr>
                <a:schemeClr val="accent2"/>
              </a:buClr>
              <a:buFontTx/>
              <a:buChar char="•"/>
            </a:pPr>
            <a:r>
              <a:rPr lang="en-US" altLang="en-US" sz="1600" b="1" dirty="0">
                <a:solidFill>
                  <a:srgbClr val="000080"/>
                </a:solidFill>
                <a:cs typeface="Times New Roman" pitchFamily="18" charset="0"/>
              </a:rPr>
              <a:t> </a:t>
            </a:r>
            <a:r>
              <a:rPr lang="en-US" altLang="en-US" sz="1600" b="1" dirty="0">
                <a:solidFill>
                  <a:schemeClr val="tx2"/>
                </a:solidFill>
                <a:cs typeface="Times New Roman" pitchFamily="18" charset="0"/>
              </a:rPr>
              <a:t>Communication failure that is external to the EPS Meter </a:t>
            </a:r>
          </a:p>
          <a:p>
            <a:pPr lvl="1">
              <a:lnSpc>
                <a:spcPct val="90000"/>
              </a:lnSpc>
              <a:spcBef>
                <a:spcPct val="70000"/>
              </a:spcBef>
              <a:buClr>
                <a:schemeClr val="tx1"/>
              </a:buClr>
              <a:buFontTx/>
              <a:buChar char="•"/>
            </a:pPr>
            <a:r>
              <a:rPr lang="en-US" sz="1600" b="1" dirty="0">
                <a:solidFill>
                  <a:schemeClr val="accent5"/>
                </a:solidFill>
              </a:rPr>
              <a:t>Provide either voice communications to the MDAS Group or e-mail confirmation of repairs to ERCOT at </a:t>
            </a:r>
            <a:r>
              <a:rPr lang="en-US" sz="1600" b="1" dirty="0">
                <a:solidFill>
                  <a:schemeClr val="accent5"/>
                </a:solidFill>
                <a:hlinkClick r:id="rId3"/>
              </a:rPr>
              <a:t>mreads@ercot.com</a:t>
            </a:r>
            <a:r>
              <a:rPr lang="en-US" sz="1600" b="1" dirty="0">
                <a:solidFill>
                  <a:schemeClr val="accent5"/>
                </a:solidFill>
              </a:rPr>
              <a:t>, including the following information:</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Site name</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Meter serial number</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Date and time period the repair was performed </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Explanation of the performed repairs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51</a:t>
            </a:fld>
            <a:endParaRPr lang="en-US"/>
          </a:p>
        </p:txBody>
      </p:sp>
    </p:spTree>
    <p:extLst>
      <p:ext uri="{BB962C8B-B14F-4D97-AF65-F5344CB8AC3E}">
        <p14:creationId xmlns:p14="http://schemas.microsoft.com/office/powerpoint/2010/main" val="2205158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304800" y="1241425"/>
            <a:ext cx="8534400" cy="4778375"/>
          </a:xfrm>
          <a:prstGeom prst="rect">
            <a:avLst/>
          </a:prstGeom>
          <a:solidFill>
            <a:schemeClr val="accent3">
              <a:lumMod val="20000"/>
              <a:lumOff val="80000"/>
            </a:schemeClr>
          </a:solidFill>
          <a:ln w="9525">
            <a:noFill/>
            <a:miter lim="800000"/>
            <a:headEnd/>
            <a:tailEnd/>
          </a:ln>
        </p:spPr>
        <p:txBody>
          <a:bodyPr lIns="92075" tIns="46038" rIns="92075" bIns="46038"/>
          <a:lstStyle/>
          <a:p>
            <a:pPr algn="ctr">
              <a:lnSpc>
                <a:spcPct val="95000"/>
              </a:lnSpc>
              <a:spcBef>
                <a:spcPct val="4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5000"/>
              </a:lnSpc>
              <a:spcBef>
                <a:spcPct val="40000"/>
              </a:spcBef>
              <a:buClr>
                <a:schemeClr val="tx1"/>
              </a:buClr>
              <a:buFontTx/>
              <a:buChar char="•"/>
            </a:pPr>
            <a:r>
              <a:rPr lang="en-US" altLang="en-US" sz="1600" b="1" dirty="0">
                <a:solidFill>
                  <a:schemeClr val="tx2"/>
                </a:solidFill>
                <a:cs typeface="Times New Roman" pitchFamily="18" charset="0"/>
              </a:rPr>
              <a:t> Maintenance to non-EPS metering equipment that is connected to the EPS metering circuit</a:t>
            </a:r>
          </a:p>
          <a:p>
            <a:pPr lvl="1">
              <a:lnSpc>
                <a:spcPct val="95000"/>
              </a:lnSpc>
              <a:spcBef>
                <a:spcPct val="40000"/>
              </a:spcBef>
              <a:buClr>
                <a:schemeClr val="tx1"/>
              </a:buClr>
              <a:buFontTx/>
              <a:buChar char="•"/>
            </a:pPr>
            <a:r>
              <a:rPr lang="en-US" altLang="en-US" sz="1600" b="1" dirty="0">
                <a:solidFill>
                  <a:schemeClr val="accent5"/>
                </a:solidFill>
                <a:cs typeface="Times New Roman" pitchFamily="18" charset="0"/>
              </a:rPr>
              <a:t> Testing or programming that does not require the removal of EPS Meter Seals </a:t>
            </a:r>
          </a:p>
          <a:p>
            <a:pPr lvl="2">
              <a:lnSpc>
                <a:spcPct val="85000"/>
              </a:lnSpc>
              <a:spcBef>
                <a:spcPct val="40000"/>
              </a:spcBef>
              <a:buClr>
                <a:schemeClr val="hlink"/>
              </a:buClr>
            </a:pPr>
            <a:r>
              <a:rPr lang="en-US" altLang="en-US" sz="1600" b="1" dirty="0">
                <a:solidFill>
                  <a:schemeClr val="accent5"/>
                </a:solidFill>
                <a:cs typeface="Times New Roman" pitchFamily="18" charset="0"/>
              </a:rPr>
              <a:t>Note: The testing of this equipment must not interfere with the accuracy of the energy measured and recorded by the EPS meter, while such equipment is being tested.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Confirmation that the explanation of the planned work on the “notification e-mail” was the actual work performed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E-mail confirmation of the date and time period the maintenance was performed</a:t>
            </a:r>
          </a:p>
          <a:p>
            <a:pPr lvl="1">
              <a:lnSpc>
                <a:spcPct val="95000"/>
              </a:lnSpc>
              <a:spcBef>
                <a:spcPct val="40000"/>
              </a:spcBef>
              <a:buClr>
                <a:schemeClr val="tx1"/>
              </a:buClr>
              <a:buFontTx/>
              <a:buChar char="•"/>
            </a:pPr>
            <a:r>
              <a:rPr lang="en-US" altLang="en-US" sz="1600" b="1" dirty="0">
                <a:solidFill>
                  <a:schemeClr val="accent5"/>
                </a:solidFill>
                <a:cs typeface="Times New Roman" pitchFamily="18" charset="0"/>
              </a:rPr>
              <a:t> Replacement, removal or addition of non-EPS metering equipment that is connected to the EPS metering circuit</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Explanation of the planned work on the “notification e-mail”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Confirmation of the date and time period the maintenance was performed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EPS Meter Site Certification Form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52</a:t>
            </a:fld>
            <a:endParaRPr lang="en-US"/>
          </a:p>
        </p:txBody>
      </p:sp>
    </p:spTree>
    <p:extLst>
      <p:ext uri="{BB962C8B-B14F-4D97-AF65-F5344CB8AC3E}">
        <p14:creationId xmlns:p14="http://schemas.microsoft.com/office/powerpoint/2010/main" val="30510015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Access Notification Tracking</a:t>
            </a:r>
            <a:endParaRPr lang="en-US" b="1" dirty="0">
              <a:solidFill>
                <a:schemeClr val="accent1"/>
              </a:solidFill>
            </a:endParaRPr>
          </a:p>
        </p:txBody>
      </p:sp>
      <p:sp>
        <p:nvSpPr>
          <p:cNvPr id="7" name="Rectangle 3"/>
          <p:cNvSpPr txBox="1">
            <a:spLocks noChangeArrowheads="1"/>
          </p:cNvSpPr>
          <p:nvPr/>
        </p:nvSpPr>
        <p:spPr>
          <a:xfrm>
            <a:off x="457200" y="762000"/>
            <a:ext cx="5029200" cy="5410200"/>
          </a:xfrm>
          <a:prstGeom prst="rect">
            <a:avLst/>
          </a:prstGeom>
          <a:solidFill>
            <a:schemeClr val="accent1">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altLang="en-US" sz="800" dirty="0">
              <a:solidFill>
                <a:schemeClr val="hlink"/>
              </a:solidFill>
            </a:endParaRPr>
          </a:p>
          <a:p>
            <a:r>
              <a:rPr lang="en-US" altLang="en-US" sz="1600" b="1" dirty="0">
                <a:solidFill>
                  <a:schemeClr val="tx2"/>
                </a:solidFill>
              </a:rPr>
              <a:t>ERCOT will enter the information about the site access in a database and send the TDSP an e-mail which will list the required documentation for the type of access that ERCOT believes has taken place</a:t>
            </a:r>
          </a:p>
          <a:p>
            <a:pPr>
              <a:buFontTx/>
              <a:buNone/>
            </a:pPr>
            <a:endParaRPr lang="en-US" altLang="en-US" sz="1600" b="1" dirty="0">
              <a:solidFill>
                <a:schemeClr val="hlink"/>
              </a:solidFill>
            </a:endParaRPr>
          </a:p>
          <a:p>
            <a:r>
              <a:rPr lang="en-US" altLang="en-US" sz="1600" b="1" dirty="0">
                <a:solidFill>
                  <a:schemeClr val="tx2"/>
                </a:solidFill>
              </a:rPr>
              <a:t>ERCOT will document the date that they receive the documentation from the TDSP in the database. ERCOT will send another e-mail to the TDSP once all documentation has been received informing them ERCOT has received the documentation and it is pending review by ERCOT</a:t>
            </a:r>
          </a:p>
          <a:p>
            <a:pPr>
              <a:buFontTx/>
              <a:buNone/>
            </a:pPr>
            <a:endParaRPr lang="en-US" altLang="en-US" sz="1600" b="1" dirty="0">
              <a:solidFill>
                <a:schemeClr val="hlink"/>
              </a:solidFill>
            </a:endParaRPr>
          </a:p>
          <a:p>
            <a:r>
              <a:rPr lang="en-US" altLang="en-US" sz="1600" b="1" dirty="0">
                <a:solidFill>
                  <a:schemeClr val="tx2"/>
                </a:solidFill>
              </a:rPr>
              <a:t>If ERCOT does </a:t>
            </a:r>
            <a:r>
              <a:rPr lang="en-US" altLang="en-US" sz="1600" b="1">
                <a:solidFill>
                  <a:schemeClr val="tx2"/>
                </a:solidFill>
              </a:rPr>
              <a:t>not receive </a:t>
            </a:r>
            <a:r>
              <a:rPr lang="en-US" altLang="en-US" sz="1600" b="1" dirty="0">
                <a:solidFill>
                  <a:schemeClr val="tx2"/>
                </a:solidFill>
              </a:rPr>
              <a:t>the documentation within 30 days they will send an e-mail reminding the TDSP about the required documentation and continue to send e-mail reminders every 30 days thereafter until the documentation is received</a:t>
            </a:r>
          </a:p>
          <a:p>
            <a:pPr>
              <a:buFontTx/>
              <a:buNone/>
            </a:pPr>
            <a:endParaRPr lang="en-US" altLang="en-US" sz="1600"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53</a:t>
            </a:fld>
            <a:endParaRPr lang="en-US"/>
          </a:p>
        </p:txBody>
      </p:sp>
      <p:pic>
        <p:nvPicPr>
          <p:cNvPr id="6" name="Picture 5"/>
          <p:cNvPicPr>
            <a:picLocks noChangeAspect="1"/>
          </p:cNvPicPr>
          <p:nvPr/>
        </p:nvPicPr>
        <p:blipFill>
          <a:blip r:embed="rId3"/>
          <a:stretch>
            <a:fillRect/>
          </a:stretch>
        </p:blipFill>
        <p:spPr>
          <a:xfrm>
            <a:off x="5562600" y="762000"/>
            <a:ext cx="3429000" cy="5410200"/>
          </a:xfrm>
          <a:prstGeom prst="rect">
            <a:avLst/>
          </a:prstGeom>
        </p:spPr>
      </p:pic>
    </p:spTree>
    <p:extLst>
      <p:ext uri="{BB962C8B-B14F-4D97-AF65-F5344CB8AC3E}">
        <p14:creationId xmlns:p14="http://schemas.microsoft.com/office/powerpoint/2010/main" val="33879868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7" name="Rectangle 4"/>
          <p:cNvSpPr>
            <a:spLocks noChangeArrowheads="1"/>
          </p:cNvSpPr>
          <p:nvPr/>
        </p:nvSpPr>
        <p:spPr bwMode="auto">
          <a:xfrm>
            <a:off x="1828800" y="838200"/>
            <a:ext cx="6934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Does the ERCOT MDAS Group have a common phone number that rolls over to all MDAS phones?</a:t>
            </a:r>
            <a:endParaRPr lang="en-US" altLang="en-US" sz="1200" b="1" i="1" dirty="0">
              <a:solidFill>
                <a:schemeClr val="tx2"/>
              </a:solidFill>
            </a:endParaRPr>
          </a:p>
        </p:txBody>
      </p:sp>
      <p:pic>
        <p:nvPicPr>
          <p:cNvPr id="8" name="Picture 5" descr="amconfus"/>
          <p:cNvPicPr>
            <a:picLocks noChangeAspect="1" noChangeArrowheads="1"/>
          </p:cNvPicPr>
          <p:nvPr/>
        </p:nvPicPr>
        <p:blipFill>
          <a:blip r:embed="rId3" cstate="print"/>
          <a:srcRect/>
          <a:stretch>
            <a:fillRect/>
          </a:stretch>
        </p:blipFill>
        <p:spPr bwMode="auto">
          <a:xfrm>
            <a:off x="152400" y="1600200"/>
            <a:ext cx="1604963" cy="3505200"/>
          </a:xfrm>
          <a:prstGeom prst="rect">
            <a:avLst/>
          </a:prstGeom>
          <a:noFill/>
          <a:ln w="9525">
            <a:noFill/>
            <a:miter lim="800000"/>
            <a:headEnd/>
            <a:tailEnd/>
          </a:ln>
        </p:spPr>
      </p:pic>
      <p:sp>
        <p:nvSpPr>
          <p:cNvPr id="9" name="Rectangle 6"/>
          <p:cNvSpPr>
            <a:spLocks noChangeArrowheads="1"/>
          </p:cNvSpPr>
          <p:nvPr/>
        </p:nvSpPr>
        <p:spPr bwMode="auto">
          <a:xfrm>
            <a:off x="1828800" y="1524000"/>
            <a:ext cx="6934200" cy="7620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extra obligation does the TDSP have, if during an access period for an EPS metering Facility, settlement information is not available from a certified EPS meter?</a:t>
            </a:r>
          </a:p>
        </p:txBody>
      </p:sp>
      <p:sp>
        <p:nvSpPr>
          <p:cNvPr id="10" name="Rectangle 7"/>
          <p:cNvSpPr>
            <a:spLocks noChangeArrowheads="1"/>
          </p:cNvSpPr>
          <p:nvPr/>
        </p:nvSpPr>
        <p:spPr bwMode="auto">
          <a:xfrm>
            <a:off x="1828800" y="2362200"/>
            <a:ext cx="6934200" cy="7620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Is the TDSP required to thoroughly document any access to EPS metering Facilities and submit such documentation to ERCOT?</a:t>
            </a:r>
          </a:p>
        </p:txBody>
      </p:sp>
      <p:sp>
        <p:nvSpPr>
          <p:cNvPr id="11" name="Rectangle 8"/>
          <p:cNvSpPr>
            <a:spLocks noChangeArrowheads="1"/>
          </p:cNvSpPr>
          <p:nvPr/>
        </p:nvSpPr>
        <p:spPr bwMode="auto">
          <a:xfrm>
            <a:off x="1828800" y="3200400"/>
            <a:ext cx="69342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documentation is required after an annual meter test where no changes to the meter occurs?</a:t>
            </a:r>
          </a:p>
        </p:txBody>
      </p:sp>
      <p:sp>
        <p:nvSpPr>
          <p:cNvPr id="12" name="Rectangle 9"/>
          <p:cNvSpPr>
            <a:spLocks noChangeArrowheads="1"/>
          </p:cNvSpPr>
          <p:nvPr/>
        </p:nvSpPr>
        <p:spPr bwMode="auto">
          <a:xfrm>
            <a:off x="1828800" y="3810000"/>
            <a:ext cx="69342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documentation is required if an EPS meter is replaced?</a:t>
            </a:r>
          </a:p>
        </p:txBody>
      </p:sp>
      <p:sp>
        <p:nvSpPr>
          <p:cNvPr id="13" name="Rectangle 10"/>
          <p:cNvSpPr>
            <a:spLocks noChangeArrowheads="1"/>
          </p:cNvSpPr>
          <p:nvPr/>
        </p:nvSpPr>
        <p:spPr bwMode="auto">
          <a:xfrm>
            <a:off x="1828800" y="4419600"/>
            <a:ext cx="6934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documentation is required if any EPS metering Facility wiring is “lifted”?</a:t>
            </a:r>
          </a:p>
        </p:txBody>
      </p:sp>
      <p:sp>
        <p:nvSpPr>
          <p:cNvPr id="14" name="Rectangle 11"/>
          <p:cNvSpPr>
            <a:spLocks noChangeArrowheads="1"/>
          </p:cNvSpPr>
          <p:nvPr/>
        </p:nvSpPr>
        <p:spPr bwMode="auto">
          <a:xfrm>
            <a:off x="1828800" y="5105400"/>
            <a:ext cx="6934200" cy="838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documentation is required if replacement of NON-EPS equipment connected in the EPS metering circuit is performed?</a:t>
            </a:r>
          </a:p>
        </p:txBody>
      </p:sp>
      <p:sp>
        <p:nvSpPr>
          <p:cNvPr id="15" name="Slide Number Placeholder 14"/>
          <p:cNvSpPr>
            <a:spLocks noGrp="1"/>
          </p:cNvSpPr>
          <p:nvPr>
            <p:ph type="sldNum" sz="quarter" idx="4"/>
          </p:nvPr>
        </p:nvSpPr>
        <p:spPr/>
        <p:txBody>
          <a:bodyPr/>
          <a:lstStyle/>
          <a:p>
            <a:fld id="{1D93BD3E-1E9A-4970-A6F7-E7AC52762E0C}" type="slidenum">
              <a:rPr lang="en-US" smtClean="0"/>
              <a:pPr/>
              <a:t>54</a:t>
            </a:fld>
            <a:endParaRPr lang="en-US"/>
          </a:p>
        </p:txBody>
      </p:sp>
    </p:spTree>
    <p:extLst>
      <p:ext uri="{BB962C8B-B14F-4D97-AF65-F5344CB8AC3E}">
        <p14:creationId xmlns:p14="http://schemas.microsoft.com/office/powerpoint/2010/main" val="318029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Data Security – TDSP Managed</a:t>
            </a:r>
            <a:endParaRPr lang="en-US" b="1" dirty="0">
              <a:solidFill>
                <a:schemeClr val="accent1"/>
              </a:solidFill>
            </a:endParaRPr>
          </a:p>
        </p:txBody>
      </p:sp>
      <p:sp>
        <p:nvSpPr>
          <p:cNvPr id="7" name="Rectangle 2"/>
          <p:cNvSpPr>
            <a:spLocks noChangeArrowheads="1"/>
          </p:cNvSpPr>
          <p:nvPr/>
        </p:nvSpPr>
        <p:spPr bwMode="auto">
          <a:xfrm>
            <a:off x="685800" y="990600"/>
            <a:ext cx="7772400" cy="49530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TDSPs are responsible for data security of the EPS metering Facilities on their system.  This responsibility extends to third party contracts and access to EPS metering Facilities. </a:t>
            </a:r>
            <a:r>
              <a:rPr lang="en-US" altLang="en-US" sz="1200" b="1" i="1" dirty="0">
                <a:solidFill>
                  <a:schemeClr val="tx2"/>
                </a:solidFill>
              </a:rPr>
              <a:t>(10.10.1(1))</a:t>
            </a:r>
            <a:endParaRPr lang="en-US" altLang="en-US" b="1" dirty="0">
              <a:solidFill>
                <a:schemeClr val="tx2"/>
              </a:solidFill>
            </a:endParaRPr>
          </a:p>
          <a:p>
            <a:pPr>
              <a:lnSpc>
                <a:spcPct val="90000"/>
              </a:lnSpc>
              <a:spcBef>
                <a:spcPct val="90000"/>
              </a:spcBef>
              <a:buClr>
                <a:schemeClr val="tx1"/>
              </a:buClr>
            </a:pPr>
            <a:r>
              <a:rPr lang="en-US" altLang="en-US" b="1" dirty="0">
                <a:solidFill>
                  <a:schemeClr val="tx2"/>
                </a:solidFill>
              </a:rPr>
              <a:t>TDSPs or any Entity authorized to poll EPS Meters may not issue any EPS Meter programming passwords to any Market Participant.</a:t>
            </a:r>
            <a:r>
              <a:rPr lang="en-US" altLang="en-US" sz="1200" b="1" i="1" dirty="0">
                <a:solidFill>
                  <a:schemeClr val="tx2"/>
                </a:solidFill>
              </a:rPr>
              <a:t>(10.10.1(2))</a:t>
            </a:r>
            <a:endParaRPr lang="en-US" altLang="en-US" sz="1200" b="1" dirty="0">
              <a:solidFill>
                <a:schemeClr val="tx2"/>
              </a:solidFill>
            </a:endParaRPr>
          </a:p>
          <a:p>
            <a:pPr>
              <a:lnSpc>
                <a:spcPct val="90000"/>
              </a:lnSpc>
              <a:spcBef>
                <a:spcPct val="90000"/>
              </a:spcBef>
              <a:buClr>
                <a:schemeClr val="tx1"/>
              </a:buClr>
            </a:pPr>
            <a:r>
              <a:rPr lang="en-US" altLang="en-US" b="1" dirty="0">
                <a:solidFill>
                  <a:schemeClr val="tx2"/>
                </a:solidFill>
              </a:rPr>
              <a:t>The TDSP shall: </a:t>
            </a:r>
            <a:r>
              <a:rPr lang="en-US" altLang="en-US" sz="1200" b="1" i="1" dirty="0">
                <a:solidFill>
                  <a:schemeClr val="tx2"/>
                </a:solidFill>
              </a:rPr>
              <a:t>{10.10.1.1(1)(a-c)} </a:t>
            </a:r>
            <a:endParaRPr lang="en-US" altLang="en-US" b="1" dirty="0">
              <a:solidFill>
                <a:schemeClr val="tx2"/>
              </a:solidFill>
            </a:endParaRPr>
          </a:p>
          <a:p>
            <a:pPr lvl="1">
              <a:lnSpc>
                <a:spcPct val="90000"/>
              </a:lnSpc>
              <a:spcBef>
                <a:spcPct val="90000"/>
              </a:spcBef>
              <a:buClr>
                <a:schemeClr val="tx1"/>
              </a:buClr>
              <a:buFont typeface="Wingdings" pitchFamily="2" charset="2"/>
              <a:buChar char="v"/>
            </a:pPr>
            <a:r>
              <a:rPr lang="en-US" altLang="en-US" b="1" dirty="0">
                <a:solidFill>
                  <a:schemeClr val="tx2"/>
                </a:solidFill>
              </a:rPr>
              <a:t> Maintain and modify the passwords for programming and read access to EPS Meters </a:t>
            </a:r>
          </a:p>
          <a:p>
            <a:pPr lvl="1">
              <a:lnSpc>
                <a:spcPct val="90000"/>
              </a:lnSpc>
              <a:spcBef>
                <a:spcPct val="90000"/>
              </a:spcBef>
              <a:buClr>
                <a:schemeClr val="tx1"/>
              </a:buClr>
              <a:buFont typeface="Wingdings" pitchFamily="2" charset="2"/>
              <a:buChar char="v"/>
            </a:pPr>
            <a:r>
              <a:rPr lang="en-US" altLang="en-US" b="1" dirty="0">
                <a:solidFill>
                  <a:schemeClr val="tx2"/>
                </a:solidFill>
              </a:rPr>
              <a:t> Provide the appropriate password access to ERCOT, which will allow ERCOT to synchronize the meter clock</a:t>
            </a:r>
          </a:p>
          <a:p>
            <a:pPr lvl="1">
              <a:lnSpc>
                <a:spcPct val="90000"/>
              </a:lnSpc>
              <a:spcBef>
                <a:spcPct val="90000"/>
              </a:spcBef>
              <a:buClr>
                <a:schemeClr val="tx1"/>
              </a:buClr>
              <a:buFont typeface="Wingdings" pitchFamily="2" charset="2"/>
              <a:buChar char="v"/>
            </a:pPr>
            <a:r>
              <a:rPr lang="en-US" altLang="en-US" b="1" dirty="0">
                <a:solidFill>
                  <a:schemeClr val="tx2"/>
                </a:solidFill>
              </a:rPr>
              <a:t> Establish any other security requirements for accessing the EPS Meters so as to ensure the security of those meters and their meter data</a:t>
            </a:r>
          </a:p>
          <a:p>
            <a:pPr lvl="1">
              <a:lnSpc>
                <a:spcPct val="90000"/>
              </a:lnSpc>
              <a:spcBef>
                <a:spcPct val="90000"/>
              </a:spcBef>
              <a:buClr>
                <a:schemeClr val="tx1"/>
              </a:buClr>
              <a:buFont typeface="Wingdings" pitchFamily="2" charset="2"/>
              <a:buNone/>
            </a:pPr>
            <a:endParaRPr lang="en-US" altLang="en-US" b="1"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55</a:t>
            </a:fld>
            <a:endParaRPr lang="en-US"/>
          </a:p>
        </p:txBody>
      </p:sp>
    </p:spTree>
    <p:extLst>
      <p:ext uri="{BB962C8B-B14F-4D97-AF65-F5344CB8AC3E}">
        <p14:creationId xmlns:p14="http://schemas.microsoft.com/office/powerpoint/2010/main" val="37607453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Data Security – TDSP Managed</a:t>
            </a:r>
            <a:endParaRPr lang="en-US" b="1" dirty="0">
              <a:solidFill>
                <a:schemeClr val="accent1"/>
              </a:solidFill>
            </a:endParaRPr>
          </a:p>
        </p:txBody>
      </p:sp>
      <p:sp>
        <p:nvSpPr>
          <p:cNvPr id="7" name="Rectangle 2"/>
          <p:cNvSpPr>
            <a:spLocks noChangeArrowheads="1"/>
          </p:cNvSpPr>
          <p:nvPr/>
        </p:nvSpPr>
        <p:spPr bwMode="auto">
          <a:xfrm>
            <a:off x="685800" y="990600"/>
            <a:ext cx="7772400" cy="48768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The TDSP shall: </a:t>
            </a:r>
            <a:r>
              <a:rPr lang="en-US" altLang="en-US" sz="1200" b="1" i="1" dirty="0">
                <a:solidFill>
                  <a:schemeClr val="tx2"/>
                </a:solidFill>
              </a:rPr>
              <a:t>{10.10.1.1(1)(d-f)} </a:t>
            </a:r>
            <a:endParaRPr lang="en-US" altLang="en-US" b="1" dirty="0">
              <a:solidFill>
                <a:schemeClr val="tx2"/>
              </a:solidFill>
            </a:endParaRPr>
          </a:p>
          <a:p>
            <a:pPr lvl="1">
              <a:lnSpc>
                <a:spcPct val="90000"/>
              </a:lnSpc>
              <a:spcBef>
                <a:spcPct val="90000"/>
              </a:spcBef>
              <a:buClr>
                <a:schemeClr val="tx1"/>
              </a:buClr>
              <a:buFont typeface="Wingdings" pitchFamily="2" charset="2"/>
              <a:buChar char="v"/>
            </a:pPr>
            <a:r>
              <a:rPr lang="en-US" altLang="en-US" b="1" dirty="0">
                <a:solidFill>
                  <a:schemeClr val="tx2"/>
                </a:solidFill>
              </a:rPr>
              <a:t>  Coordinate any EPS Meter programming parameter changes with ERCOT according to this Section, including informing the Load or Resource Entity of any changes to the meter</a:t>
            </a:r>
          </a:p>
          <a:p>
            <a:pPr lvl="1">
              <a:lnSpc>
                <a:spcPct val="90000"/>
              </a:lnSpc>
              <a:spcBef>
                <a:spcPct val="90000"/>
              </a:spcBef>
              <a:buClr>
                <a:schemeClr val="tx1"/>
              </a:buClr>
              <a:buFont typeface="Wingdings" pitchFamily="2" charset="2"/>
              <a:buChar char="v"/>
            </a:pPr>
            <a:r>
              <a:rPr lang="en-US" altLang="en-US" b="1" dirty="0">
                <a:solidFill>
                  <a:schemeClr val="tx2"/>
                </a:solidFill>
              </a:rPr>
              <a:t>Upon request of the Resource Entity that represents an EPS metered Facility, provide the EPS meter “read only” password to such Resource Entity for such Facility and other EPS metered Facility required to calculate their QSE’ load, to the extent that such provision does not violate the Customer Service and Protection Rules of the PUCT  </a:t>
            </a:r>
          </a:p>
          <a:p>
            <a:pPr lvl="1">
              <a:lnSpc>
                <a:spcPct val="90000"/>
              </a:lnSpc>
              <a:spcBef>
                <a:spcPct val="90000"/>
              </a:spcBef>
              <a:buClr>
                <a:schemeClr val="tx1"/>
              </a:buClr>
              <a:buFont typeface="Wingdings" pitchFamily="2" charset="2"/>
              <a:buChar char="v"/>
            </a:pPr>
            <a:r>
              <a:rPr lang="en-US" altLang="en-US" b="1" dirty="0">
                <a:solidFill>
                  <a:schemeClr val="tx2"/>
                </a:solidFill>
              </a:rPr>
              <a:t> Modify the “read only” password for EPS meters when a Resource Entity that represents a Facility requests a change due to data security reasons, provided that such modification does not violate the Customer Service and Protection Rules of the PUCT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56</a:t>
            </a:fld>
            <a:endParaRPr lang="en-US"/>
          </a:p>
        </p:txBody>
      </p:sp>
    </p:spTree>
    <p:extLst>
      <p:ext uri="{BB962C8B-B14F-4D97-AF65-F5344CB8AC3E}">
        <p14:creationId xmlns:p14="http://schemas.microsoft.com/office/powerpoint/2010/main" val="17754009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Data Security – ERCOT’s Role</a:t>
            </a:r>
            <a:endParaRPr lang="en-US" b="1" dirty="0">
              <a:solidFill>
                <a:schemeClr val="accent1"/>
              </a:solidFill>
            </a:endParaRPr>
          </a:p>
        </p:txBody>
      </p:sp>
      <p:sp>
        <p:nvSpPr>
          <p:cNvPr id="7" name="Rectangle 2"/>
          <p:cNvSpPr>
            <a:spLocks noChangeArrowheads="1"/>
          </p:cNvSpPr>
          <p:nvPr/>
        </p:nvSpPr>
        <p:spPr bwMode="auto">
          <a:xfrm>
            <a:off x="381000" y="990600"/>
            <a:ext cx="8458200" cy="51054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Resource Entity must:  </a:t>
            </a:r>
            <a:r>
              <a:rPr lang="en-US" altLang="en-US" sz="1200" b="1" i="1" dirty="0">
                <a:solidFill>
                  <a:schemeClr val="tx2"/>
                </a:solidFill>
              </a:rPr>
              <a:t>(10.10.1.3)  </a:t>
            </a:r>
            <a:endParaRPr lang="en-US" altLang="en-US" b="1" dirty="0">
              <a:solidFill>
                <a:schemeClr val="tx2"/>
              </a:solidFill>
            </a:endParaRPr>
          </a:p>
          <a:p>
            <a:pPr>
              <a:lnSpc>
                <a:spcPct val="90000"/>
              </a:lnSpc>
              <a:spcBef>
                <a:spcPct val="90000"/>
              </a:spcBef>
              <a:buClr>
                <a:schemeClr val="tx1"/>
              </a:buClr>
              <a:buFontTx/>
              <a:buChar char="•"/>
            </a:pPr>
            <a:r>
              <a:rPr lang="en-US" altLang="en-US" b="1" dirty="0">
                <a:solidFill>
                  <a:schemeClr val="tx2"/>
                </a:solidFill>
              </a:rPr>
              <a:t> Request that the TDSP modify the EPS meter “read only” password for a Facility when the Resource Entity relationships that effect EPS meter data security change.  Such request must include the reason for the request</a:t>
            </a:r>
          </a:p>
          <a:p>
            <a:pPr>
              <a:lnSpc>
                <a:spcPct val="90000"/>
              </a:lnSpc>
              <a:spcBef>
                <a:spcPct val="90000"/>
              </a:spcBef>
              <a:buClr>
                <a:schemeClr val="tx1"/>
              </a:buClr>
            </a:pPr>
            <a:r>
              <a:rPr lang="en-US" altLang="en-US" b="1" dirty="0">
                <a:solidFill>
                  <a:schemeClr val="tx2"/>
                </a:solidFill>
              </a:rPr>
              <a:t>ERCOT may: </a:t>
            </a:r>
          </a:p>
          <a:p>
            <a:pPr marL="285750" indent="-285750">
              <a:lnSpc>
                <a:spcPct val="90000"/>
              </a:lnSpc>
              <a:spcBef>
                <a:spcPct val="90000"/>
              </a:spcBef>
              <a:buClr>
                <a:schemeClr val="tx1"/>
              </a:buClr>
              <a:buFont typeface="Arial" panose="020B0604020202020204" pitchFamily="34" charset="0"/>
              <a:buChar char="•"/>
            </a:pPr>
            <a:r>
              <a:rPr lang="en-US" altLang="en-US" b="1" dirty="0">
                <a:solidFill>
                  <a:schemeClr val="tx2"/>
                </a:solidFill>
              </a:rPr>
              <a:t>Request that TDSP alter the password and other requirements for accessing EPS Meters, as it deems necessary </a:t>
            </a:r>
            <a:r>
              <a:rPr lang="en-US" altLang="en-US" sz="1200" b="1" i="1" dirty="0">
                <a:solidFill>
                  <a:schemeClr val="tx2"/>
                </a:solidFill>
              </a:rPr>
              <a:t>(10.10.1.2) </a:t>
            </a:r>
            <a:endParaRPr lang="en-US" altLang="en-US" b="1" dirty="0">
              <a:solidFill>
                <a:schemeClr val="tx2"/>
              </a:solidFill>
            </a:endParaRPr>
          </a:p>
          <a:p>
            <a:pPr marL="285750" indent="-285750">
              <a:lnSpc>
                <a:spcPct val="90000"/>
              </a:lnSpc>
              <a:spcBef>
                <a:spcPct val="90000"/>
              </a:spcBef>
              <a:buClr>
                <a:schemeClr val="tx1"/>
              </a:buClr>
              <a:buFont typeface="Arial" panose="020B0604020202020204" pitchFamily="34" charset="0"/>
              <a:buChar char="•"/>
            </a:pPr>
            <a:r>
              <a:rPr lang="en-US" altLang="en-US" b="1" dirty="0">
                <a:solidFill>
                  <a:schemeClr val="tx2"/>
                </a:solidFill>
              </a:rPr>
              <a:t>If, in the reasonable opinion of ERCOT, access granted to a third party in any way interferes with or impedes with ERCOT's ability to poll any EPS Meter, ERCOT may require immediate withdrawal of any access granted to such third party. </a:t>
            </a:r>
            <a:r>
              <a:rPr lang="en-US" altLang="en-US" sz="1200" b="1" i="1" dirty="0">
                <a:solidFill>
                  <a:schemeClr val="tx2"/>
                </a:solidFill>
              </a:rPr>
              <a:t>(10.10.1.4)  </a:t>
            </a:r>
            <a:endParaRPr lang="en-US" altLang="en-US" b="1" dirty="0">
              <a:solidFill>
                <a:schemeClr val="tx2"/>
              </a:solidFill>
            </a:endParaRPr>
          </a:p>
          <a:p>
            <a:pPr marL="0" lvl="1">
              <a:lnSpc>
                <a:spcPct val="90000"/>
              </a:lnSpc>
              <a:spcBef>
                <a:spcPct val="90000"/>
              </a:spcBef>
              <a:buClr>
                <a:schemeClr val="tx1"/>
              </a:buClr>
            </a:pPr>
            <a:r>
              <a:rPr lang="en-US" altLang="en-US" b="1" dirty="0">
                <a:solidFill>
                  <a:schemeClr val="tx2"/>
                </a:solidFill>
              </a:rPr>
              <a:t>Separate access through additional communications ports may be allowed so long as it does not interfere with ERCOT’s ability to communicate with the meter </a:t>
            </a:r>
            <a:r>
              <a:rPr lang="en-US" altLang="en-US" sz="1200" b="1" i="1" dirty="0">
                <a:solidFill>
                  <a:schemeClr val="tx2"/>
                </a:solidFill>
              </a:rPr>
              <a:t>(10.10.1.4) </a:t>
            </a:r>
            <a:r>
              <a:rPr lang="en-US" altLang="en-US" sz="1200" b="1" i="1" dirty="0">
                <a:solidFill>
                  <a:schemeClr val="hlink"/>
                </a:solidFill>
              </a:rPr>
              <a:t> </a:t>
            </a:r>
            <a:endParaRPr lang="en-US" altLang="en-US" b="1"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57</a:t>
            </a:fld>
            <a:endParaRPr lang="en-US"/>
          </a:p>
        </p:txBody>
      </p:sp>
    </p:spTree>
    <p:extLst>
      <p:ext uri="{BB962C8B-B14F-4D97-AF65-F5344CB8AC3E}">
        <p14:creationId xmlns:p14="http://schemas.microsoft.com/office/powerpoint/2010/main" val="11466026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pic>
        <p:nvPicPr>
          <p:cNvPr id="7" name="Picture 3" descr="amconfus"/>
          <p:cNvPicPr>
            <a:picLocks noChangeAspect="1" noChangeArrowheads="1"/>
          </p:cNvPicPr>
          <p:nvPr/>
        </p:nvPicPr>
        <p:blipFill>
          <a:blip r:embed="rId4" cstate="print"/>
          <a:srcRect/>
          <a:stretch>
            <a:fillRect/>
          </a:stretch>
        </p:blipFill>
        <p:spPr bwMode="auto">
          <a:xfrm>
            <a:off x="152400" y="1501775"/>
            <a:ext cx="1604963" cy="3505200"/>
          </a:xfrm>
          <a:prstGeom prst="rect">
            <a:avLst/>
          </a:prstGeom>
          <a:noFill/>
          <a:ln w="9525">
            <a:noFill/>
            <a:miter lim="800000"/>
            <a:headEnd/>
            <a:tailEnd/>
          </a:ln>
        </p:spPr>
      </p:pic>
      <p:sp>
        <p:nvSpPr>
          <p:cNvPr id="8" name="Text Box 4"/>
          <p:cNvSpPr txBox="1">
            <a:spLocks noChangeArrowheads="1"/>
          </p:cNvSpPr>
          <p:nvPr/>
        </p:nvSpPr>
        <p:spPr bwMode="auto">
          <a:xfrm>
            <a:off x="1905000" y="838200"/>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Which entity is responsible for maintaining the data security of EPS meters?</a:t>
            </a:r>
          </a:p>
        </p:txBody>
      </p:sp>
      <p:sp>
        <p:nvSpPr>
          <p:cNvPr id="9" name="Text Box 5"/>
          <p:cNvSpPr txBox="1">
            <a:spLocks noChangeArrowheads="1"/>
          </p:cNvSpPr>
          <p:nvPr/>
        </p:nvSpPr>
        <p:spPr bwMode="auto">
          <a:xfrm>
            <a:off x="1905000" y="1501775"/>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50000"/>
              </a:spcBef>
              <a:buClr>
                <a:schemeClr val="tx1"/>
              </a:buClr>
              <a:buFontTx/>
              <a:buChar char="•"/>
            </a:pPr>
            <a:r>
              <a:rPr lang="en-US" altLang="en-US" b="1" dirty="0">
                <a:solidFill>
                  <a:schemeClr val="tx2"/>
                </a:solidFill>
              </a:rPr>
              <a:t> Who is authorized to have the meter programming password for EPS meters?</a:t>
            </a:r>
          </a:p>
        </p:txBody>
      </p:sp>
      <p:sp>
        <p:nvSpPr>
          <p:cNvPr id="10" name="Text Box 6"/>
          <p:cNvSpPr txBox="1">
            <a:spLocks noChangeArrowheads="1"/>
          </p:cNvSpPr>
          <p:nvPr/>
        </p:nvSpPr>
        <p:spPr bwMode="auto">
          <a:xfrm>
            <a:off x="1905000" y="2187575"/>
            <a:ext cx="6705600" cy="83502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tx2"/>
                </a:solidFill>
              </a:rPr>
              <a:t> Who is responsible for maintaining and modifying the passwords for programming and read access to EPS Meters?</a:t>
            </a:r>
          </a:p>
        </p:txBody>
      </p:sp>
      <p:sp>
        <p:nvSpPr>
          <p:cNvPr id="11" name="Text Box 7"/>
          <p:cNvSpPr txBox="1">
            <a:spLocks noChangeArrowheads="1"/>
          </p:cNvSpPr>
          <p:nvPr/>
        </p:nvSpPr>
        <p:spPr bwMode="auto">
          <a:xfrm>
            <a:off x="1905000" y="3124200"/>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Which entities can the TDSP provide a password, that enables them to reset the meter time? </a:t>
            </a:r>
          </a:p>
        </p:txBody>
      </p:sp>
      <p:sp>
        <p:nvSpPr>
          <p:cNvPr id="12" name="Text Box 8"/>
          <p:cNvSpPr txBox="1">
            <a:spLocks noChangeArrowheads="1"/>
          </p:cNvSpPr>
          <p:nvPr/>
        </p:nvSpPr>
        <p:spPr bwMode="auto">
          <a:xfrm>
            <a:off x="1905000" y="3751262"/>
            <a:ext cx="6705600" cy="592138"/>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Which entities can the TDSP provide a read only password?</a:t>
            </a:r>
          </a:p>
        </p:txBody>
      </p:sp>
      <p:sp>
        <p:nvSpPr>
          <p:cNvPr id="13" name="Text Box 9"/>
          <p:cNvSpPr txBox="1">
            <a:spLocks noChangeArrowheads="1"/>
          </p:cNvSpPr>
          <p:nvPr/>
        </p:nvSpPr>
        <p:spPr bwMode="auto">
          <a:xfrm>
            <a:off x="1905000" y="4397375"/>
            <a:ext cx="6705600" cy="10826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tx2"/>
                </a:solidFill>
              </a:rPr>
              <a:t> Who is responsible for making a request to the TDSP to modify the EPS meter “read only” password for a Facility when Resource Entity relationships that effect EPS meter data security change?</a:t>
            </a:r>
          </a:p>
        </p:txBody>
      </p:sp>
      <p:sp>
        <p:nvSpPr>
          <p:cNvPr id="14" name="Text Box 10"/>
          <p:cNvSpPr txBox="1">
            <a:spLocks noChangeArrowheads="1"/>
          </p:cNvSpPr>
          <p:nvPr/>
        </p:nvSpPr>
        <p:spPr bwMode="auto">
          <a:xfrm>
            <a:off x="1905000" y="5540375"/>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tx2"/>
                </a:solidFill>
              </a:rPr>
              <a:t> Under what circumstances can ERCOT request a “read only” password be changed? </a:t>
            </a:r>
          </a:p>
        </p:txBody>
      </p:sp>
      <p:sp>
        <p:nvSpPr>
          <p:cNvPr id="16" name="Slide Number Placeholder 15"/>
          <p:cNvSpPr>
            <a:spLocks noGrp="1"/>
          </p:cNvSpPr>
          <p:nvPr>
            <p:ph type="sldNum" sz="quarter" idx="4"/>
          </p:nvPr>
        </p:nvSpPr>
        <p:spPr/>
        <p:txBody>
          <a:bodyPr/>
          <a:lstStyle/>
          <a:p>
            <a:fld id="{1D93BD3E-1E9A-4970-A6F7-E7AC52762E0C}" type="slidenum">
              <a:rPr lang="en-US" smtClean="0"/>
              <a:pPr/>
              <a:t>58</a:t>
            </a:fld>
            <a:endParaRPr lang="en-US"/>
          </a:p>
        </p:txBody>
      </p:sp>
    </p:spTree>
    <p:extLst>
      <p:ext uri="{BB962C8B-B14F-4D97-AF65-F5344CB8AC3E}">
        <p14:creationId xmlns:p14="http://schemas.microsoft.com/office/powerpoint/2010/main" val="153503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driveby.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Instrument Transformers  (In General)</a:t>
            </a:r>
            <a:endParaRPr lang="en-US" b="1" dirty="0">
              <a:solidFill>
                <a:schemeClr val="accent1"/>
              </a:solidFill>
            </a:endParaRPr>
          </a:p>
        </p:txBody>
      </p:sp>
      <p:sp>
        <p:nvSpPr>
          <p:cNvPr id="7" name="Rectangle 3"/>
          <p:cNvSpPr>
            <a:spLocks noChangeArrowheads="1"/>
          </p:cNvSpPr>
          <p:nvPr/>
        </p:nvSpPr>
        <p:spPr bwMode="auto">
          <a:xfrm>
            <a:off x="381000" y="990600"/>
            <a:ext cx="8458200" cy="51816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 </a:t>
            </a:r>
          </a:p>
          <a:p>
            <a:pPr>
              <a:lnSpc>
                <a:spcPct val="90000"/>
              </a:lnSpc>
              <a:spcBef>
                <a:spcPct val="90000"/>
              </a:spcBef>
              <a:buClr>
                <a:schemeClr val="tx1"/>
              </a:buClr>
              <a:buFont typeface="Wingdings" pitchFamily="2" charset="2"/>
              <a:buChar char="v"/>
            </a:pPr>
            <a:r>
              <a:rPr lang="en-US" altLang="en-US" b="1" dirty="0">
                <a:solidFill>
                  <a:schemeClr val="tx2"/>
                </a:solidFill>
              </a:rPr>
              <a:t>Shall meet the requirements in the Settlement Metering Operating Guide </a:t>
            </a:r>
            <a:r>
              <a:rPr lang="en-US" altLang="en-US" sz="1200" b="1" i="1" dirty="0">
                <a:solidFill>
                  <a:schemeClr val="tx2"/>
                </a:solidFill>
              </a:rPr>
              <a:t>(SMOG Section 7.3)</a:t>
            </a:r>
            <a:endParaRPr lang="en-US" altLang="en-US" b="1" dirty="0">
              <a:solidFill>
                <a:schemeClr val="tx2"/>
              </a:solidFill>
            </a:endParaRPr>
          </a:p>
          <a:p>
            <a:pPr>
              <a:lnSpc>
                <a:spcPct val="90000"/>
              </a:lnSpc>
              <a:spcBef>
                <a:spcPct val="90000"/>
              </a:spcBef>
              <a:buClr>
                <a:schemeClr val="tx1"/>
              </a:buClr>
              <a:buFont typeface="Wingdings" pitchFamily="2" charset="2"/>
              <a:buChar char="v"/>
            </a:pPr>
            <a:r>
              <a:rPr lang="en-US" altLang="en-US" b="1" dirty="0">
                <a:solidFill>
                  <a:schemeClr val="tx2"/>
                </a:solidFill>
              </a:rPr>
              <a:t> Conform to applicable ANSI / IEEE Standards </a:t>
            </a:r>
            <a:r>
              <a:rPr lang="en-US" altLang="en-US" sz="1200" b="1" i="1" dirty="0">
                <a:solidFill>
                  <a:schemeClr val="tx2"/>
                </a:solidFill>
              </a:rPr>
              <a:t>(SMOG Section 7.5.1)</a:t>
            </a:r>
            <a:endParaRPr lang="en-US" altLang="en-US" b="1" dirty="0">
              <a:solidFill>
                <a:schemeClr val="tx2"/>
              </a:solidFill>
            </a:endParaRPr>
          </a:p>
          <a:p>
            <a:pPr lvl="1">
              <a:lnSpc>
                <a:spcPct val="90000"/>
              </a:lnSpc>
              <a:spcBef>
                <a:spcPct val="90000"/>
              </a:spcBef>
              <a:buClr>
                <a:schemeClr val="tx1"/>
              </a:buClr>
              <a:buFont typeface="Wingdings" pitchFamily="2" charset="2"/>
              <a:buChar char="v"/>
            </a:pPr>
            <a:r>
              <a:rPr lang="en-US" altLang="en-US" b="1" dirty="0">
                <a:solidFill>
                  <a:schemeClr val="tx2"/>
                </a:solidFill>
              </a:rPr>
              <a:t>  Meet the minimum BIL Rating as specified in ANSI C12.11 or IEEE standard C57.13-1993 Table 2 appropriate for the designated nominal System voltage or the latest ANSI standard </a:t>
            </a:r>
            <a:r>
              <a:rPr lang="en-US" altLang="en-US" sz="1200" b="1" i="1" dirty="0">
                <a:solidFill>
                  <a:schemeClr val="tx2"/>
                </a:solidFill>
              </a:rPr>
              <a:t>(SMOG Section 7.5.1)</a:t>
            </a:r>
            <a:endParaRPr lang="en-US" altLang="en-US" b="1" dirty="0">
              <a:solidFill>
                <a:schemeClr val="tx2"/>
              </a:solidFill>
            </a:endParaRPr>
          </a:p>
          <a:p>
            <a:pPr>
              <a:lnSpc>
                <a:spcPct val="90000"/>
              </a:lnSpc>
              <a:spcBef>
                <a:spcPct val="90000"/>
              </a:spcBef>
              <a:buClr>
                <a:schemeClr val="tx1"/>
              </a:buClr>
              <a:buFont typeface="Wingdings" pitchFamily="2" charset="2"/>
              <a:buChar char="v"/>
            </a:pPr>
            <a:r>
              <a:rPr lang="en-US" altLang="en-US" b="1" dirty="0">
                <a:solidFill>
                  <a:schemeClr val="tx2"/>
                </a:solidFill>
              </a:rPr>
              <a:t> </a:t>
            </a:r>
            <a:r>
              <a:rPr lang="en-US" b="1" dirty="0">
                <a:solidFill>
                  <a:schemeClr val="accent2"/>
                </a:solidFill>
              </a:rPr>
              <a:t>Nameplate information should conform to IEEE C57.13, IEEE Standard Requirements for Instrument Transformers, in effect at the time of instrument transformer manufacture. </a:t>
            </a:r>
            <a:r>
              <a:rPr lang="en-US" altLang="en-US" sz="1200" b="1" i="1" dirty="0">
                <a:solidFill>
                  <a:schemeClr val="tx2"/>
                </a:solidFill>
              </a:rPr>
              <a:t>(SMOG Section 7.5.2)</a:t>
            </a:r>
          </a:p>
          <a:p>
            <a:pPr>
              <a:lnSpc>
                <a:spcPct val="90000"/>
              </a:lnSpc>
              <a:spcBef>
                <a:spcPct val="90000"/>
              </a:spcBef>
              <a:buClr>
                <a:schemeClr val="tx1"/>
              </a:buClr>
              <a:buFont typeface="Wingdings" pitchFamily="2" charset="2"/>
              <a:buChar char="v"/>
            </a:pPr>
            <a:r>
              <a:rPr lang="en-US" altLang="en-US" b="1" dirty="0">
                <a:solidFill>
                  <a:schemeClr val="tx2"/>
                </a:solidFill>
              </a:rPr>
              <a:t>The TDSP shall ensure that each transformer is subjected to testing as prescribed by the latest ANSI/IEEE C57.13 standards and applicable ANSI/IEEE C57 tests </a:t>
            </a:r>
            <a:r>
              <a:rPr lang="en-US" altLang="en-US" sz="1200" b="1" i="1" dirty="0">
                <a:solidFill>
                  <a:schemeClr val="tx2"/>
                </a:solidFill>
              </a:rPr>
              <a:t>(SMOG Section 7.6)</a:t>
            </a:r>
            <a:endParaRPr lang="en-US" altLang="en-US" b="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59</a:t>
            </a:fld>
            <a:endParaRPr lang="en-US"/>
          </a:p>
        </p:txBody>
      </p:sp>
    </p:spTree>
    <p:extLst>
      <p:ext uri="{BB962C8B-B14F-4D97-AF65-F5344CB8AC3E}">
        <p14:creationId xmlns:p14="http://schemas.microsoft.com/office/powerpoint/2010/main" val="162121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Metering Categories (Who Does What?) cont.</a:t>
            </a:r>
            <a:endParaRPr lang="en-US" dirty="0"/>
          </a:p>
        </p:txBody>
      </p:sp>
      <p:sp>
        <p:nvSpPr>
          <p:cNvPr id="3" name="Content Placeholder 2"/>
          <p:cNvSpPr>
            <a:spLocks noGrp="1"/>
          </p:cNvSpPr>
          <p:nvPr>
            <p:ph idx="1"/>
          </p:nvPr>
        </p:nvSpPr>
        <p:spPr>
          <a:xfrm>
            <a:off x="304800" y="990600"/>
            <a:ext cx="8534400" cy="4929433"/>
          </a:xfrm>
          <a:solidFill>
            <a:schemeClr val="accent3">
              <a:lumMod val="20000"/>
              <a:lumOff val="80000"/>
            </a:schemeClr>
          </a:solidFill>
        </p:spPr>
        <p:txBody>
          <a:bodyPr/>
          <a:lstStyle/>
          <a:p>
            <a:r>
              <a:rPr lang="en-US" altLang="en-US" sz="2100" b="1" dirty="0"/>
              <a:t>ERCOT Polled Settlement Meters (EPS Meters) </a:t>
            </a:r>
            <a:r>
              <a:rPr lang="en-US" altLang="en-US" sz="2100" dirty="0"/>
              <a:t>Protocols 10.2.3</a:t>
            </a:r>
          </a:p>
          <a:p>
            <a:pPr marL="457200" lvl="1" indent="0">
              <a:buNone/>
            </a:pPr>
            <a:r>
              <a:rPr lang="en-US" altLang="en-US" sz="1900" dirty="0"/>
              <a:t>All EPS Meter Points will be placed or compensated at the point of interconnection (POI) except DG and Wholesale Storage Load (WSL)</a:t>
            </a:r>
          </a:p>
          <a:p>
            <a:pPr lvl="1"/>
            <a:r>
              <a:rPr lang="en-US" altLang="en-US" sz="1900" dirty="0"/>
              <a:t>Responsible for polling metering facilities that meet the following criteria:</a:t>
            </a:r>
          </a:p>
          <a:p>
            <a:pPr lvl="2"/>
            <a:r>
              <a:rPr lang="en-US" altLang="en-US" sz="1500" dirty="0"/>
              <a:t>Generation connected directly to the ERCOT Transmission Grid**</a:t>
            </a:r>
          </a:p>
          <a:p>
            <a:pPr lvl="2"/>
            <a:r>
              <a:rPr lang="en-US" altLang="en-US" sz="1500" dirty="0"/>
              <a:t>Auxiliary meters used for generation netting</a:t>
            </a:r>
          </a:p>
          <a:p>
            <a:pPr lvl="2"/>
            <a:r>
              <a:rPr lang="en-US" altLang="en-US" sz="1500" dirty="0"/>
              <a:t>Generation 10MW or more**</a:t>
            </a:r>
          </a:p>
          <a:p>
            <a:pPr lvl="2"/>
            <a:r>
              <a:rPr lang="en-US" altLang="en-US" sz="1500" dirty="0"/>
              <a:t>Generation participating in any Ancillary Service market</a:t>
            </a:r>
          </a:p>
          <a:p>
            <a:pPr lvl="2"/>
            <a:r>
              <a:rPr lang="en-US" altLang="en-US" sz="1500" dirty="0"/>
              <a:t>NOIE points connected bi-directionally</a:t>
            </a:r>
          </a:p>
          <a:p>
            <a:pPr lvl="2"/>
            <a:r>
              <a:rPr lang="en-US" altLang="en-US" sz="1500" dirty="0"/>
              <a:t>Direct Current Ties (DC Ties)</a:t>
            </a:r>
          </a:p>
          <a:p>
            <a:pPr lvl="2"/>
            <a:r>
              <a:rPr lang="en-US" altLang="en-US" sz="1500" dirty="0"/>
              <a:t>DG with associated WSL</a:t>
            </a:r>
          </a:p>
          <a:p>
            <a:pPr lvl="2"/>
            <a:r>
              <a:rPr lang="en-US" altLang="en-US" sz="1500" dirty="0"/>
              <a:t>WSL, if opting to receive WSL treatment</a:t>
            </a:r>
          </a:p>
          <a:p>
            <a:pPr lvl="2"/>
            <a:r>
              <a:rPr lang="en-US" altLang="en-US" sz="1500" dirty="0"/>
              <a:t>Metering to determine WSL associated with an Energy Storage Resource (ESR)</a:t>
            </a:r>
          </a:p>
          <a:p>
            <a:pPr lvl="2"/>
            <a:r>
              <a:rPr lang="en-US" altLang="en-US" sz="1500" dirty="0"/>
              <a:t>Metering to determine Non-WSL ESR Charging Load</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
        <p:nvSpPr>
          <p:cNvPr id="5" name="TextBox 4"/>
          <p:cNvSpPr txBox="1"/>
          <p:nvPr/>
        </p:nvSpPr>
        <p:spPr>
          <a:xfrm>
            <a:off x="381000" y="5347959"/>
            <a:ext cx="8077200" cy="600164"/>
          </a:xfrm>
          <a:prstGeom prst="rect">
            <a:avLst/>
          </a:prstGeom>
          <a:noFill/>
        </p:spPr>
        <p:txBody>
          <a:bodyPr wrap="square" rtlCol="0">
            <a:spAutoFit/>
          </a:bodyPr>
          <a:lstStyle/>
          <a:p>
            <a:r>
              <a:rPr lang="en-US" altLang="en-US" dirty="0">
                <a:solidFill>
                  <a:prstClr val="black"/>
                </a:solidFill>
              </a:rPr>
              <a:t>**</a:t>
            </a:r>
            <a:r>
              <a:rPr lang="en-US" altLang="en-US" sz="1500" dirty="0">
                <a:solidFill>
                  <a:prstClr val="black"/>
                </a:solidFill>
              </a:rPr>
              <a:t>Except generators participating in Emergency Response Service (ERS) contract. ERS deployment or test can be TDSP-read</a:t>
            </a:r>
          </a:p>
        </p:txBody>
      </p:sp>
    </p:spTree>
    <p:extLst>
      <p:ext uri="{BB962C8B-B14F-4D97-AF65-F5344CB8AC3E}">
        <p14:creationId xmlns:p14="http://schemas.microsoft.com/office/powerpoint/2010/main" val="809315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Current Transformers</a:t>
            </a:r>
            <a:endParaRPr lang="en-US" b="1" dirty="0">
              <a:solidFill>
                <a:schemeClr val="accent1"/>
              </a:solidFill>
            </a:endParaRPr>
          </a:p>
        </p:txBody>
      </p:sp>
      <p:sp>
        <p:nvSpPr>
          <p:cNvPr id="7" name="Rectangle 3"/>
          <p:cNvSpPr>
            <a:spLocks noChangeArrowheads="1"/>
          </p:cNvSpPr>
          <p:nvPr/>
        </p:nvSpPr>
        <p:spPr bwMode="auto">
          <a:xfrm>
            <a:off x="381000" y="801688"/>
            <a:ext cx="8686800" cy="53340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buFont typeface="Wingdings" pitchFamily="2" charset="2"/>
              <a:buNone/>
            </a:pPr>
            <a:r>
              <a:rPr lang="en-US" altLang="en-US" b="1" dirty="0">
                <a:solidFill>
                  <a:schemeClr val="tx2"/>
                </a:solidFill>
              </a:rPr>
              <a:t> </a:t>
            </a:r>
          </a:p>
          <a:p>
            <a:pPr>
              <a:lnSpc>
                <a:spcPct val="90000"/>
              </a:lnSpc>
              <a:spcBef>
                <a:spcPct val="90000"/>
              </a:spcBef>
              <a:buClr>
                <a:schemeClr val="tx1"/>
              </a:buClr>
              <a:buFont typeface="Wingdings" pitchFamily="2" charset="2"/>
              <a:buNone/>
            </a:pPr>
            <a:r>
              <a:rPr lang="en-US" altLang="en-US" b="1" dirty="0">
                <a:solidFill>
                  <a:schemeClr val="tx2"/>
                </a:solidFill>
              </a:rPr>
              <a:t>Current Transformers must be wire wound.  </a:t>
            </a:r>
            <a:r>
              <a:rPr lang="en-US" altLang="en-US" b="1" i="1" dirty="0">
                <a:solidFill>
                  <a:schemeClr val="tx2"/>
                </a:solidFill>
              </a:rPr>
              <a:t>(SMOG Section 7.5.3)</a:t>
            </a: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 Accuracy of wire wound: </a:t>
            </a:r>
            <a:r>
              <a:rPr lang="en-US" altLang="en-US" b="1" i="1" dirty="0">
                <a:solidFill>
                  <a:schemeClr val="tx2"/>
                </a:solidFill>
              </a:rPr>
              <a:t>(SMOG Section 7.5.3.5)</a:t>
            </a: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	Standard – 0.3% accuracy class; or</a:t>
            </a:r>
          </a:p>
          <a:p>
            <a:pPr>
              <a:lnSpc>
                <a:spcPct val="90000"/>
              </a:lnSpc>
              <a:spcBef>
                <a:spcPct val="50000"/>
              </a:spcBef>
              <a:buClr>
                <a:schemeClr val="tx1"/>
              </a:buClr>
              <a:buFont typeface="Wingdings" pitchFamily="2" charset="2"/>
              <a:buNone/>
            </a:pPr>
            <a:r>
              <a:rPr lang="en-US" altLang="en-US" b="1" dirty="0">
                <a:solidFill>
                  <a:schemeClr val="tx2"/>
                </a:solidFill>
              </a:rPr>
              <a:t>	Optional – 0.15 % accuracy class.</a:t>
            </a:r>
          </a:p>
          <a:p>
            <a:pPr>
              <a:lnSpc>
                <a:spcPct val="90000"/>
              </a:lnSpc>
              <a:spcBef>
                <a:spcPct val="90000"/>
              </a:spcBef>
              <a:buClr>
                <a:schemeClr val="tx1"/>
              </a:buClr>
              <a:buFont typeface="Wingdings" pitchFamily="2" charset="2"/>
              <a:buNone/>
            </a:pPr>
            <a:endParaRPr lang="en-US" altLang="en-US" b="1" dirty="0">
              <a:solidFill>
                <a:schemeClr val="tx2"/>
              </a:solidFill>
            </a:endParaRPr>
          </a:p>
          <a:p>
            <a:pPr>
              <a:lnSpc>
                <a:spcPct val="90000"/>
              </a:lnSpc>
              <a:spcBef>
                <a:spcPct val="90000"/>
              </a:spcBef>
              <a:buClr>
                <a:schemeClr val="tx1"/>
              </a:buClr>
              <a:buFont typeface="Wingdings" pitchFamily="2" charset="2"/>
              <a:buNone/>
            </a:pPr>
            <a:r>
              <a:rPr lang="en-US" altLang="en-US" b="1" dirty="0">
                <a:solidFill>
                  <a:schemeClr val="tx2"/>
                </a:solidFill>
              </a:rPr>
              <a:t>All current transformers shall meet or exceed a continuous current rating factor of: </a:t>
            </a:r>
            <a:r>
              <a:rPr lang="en-US" altLang="en-US" b="1" i="1" dirty="0">
                <a:solidFill>
                  <a:schemeClr val="tx2"/>
                </a:solidFill>
              </a:rPr>
              <a:t>(SMOG Section 7.5.3.7)</a:t>
            </a:r>
            <a:endParaRPr lang="en-US" altLang="en-US" b="1" dirty="0">
              <a:solidFill>
                <a:schemeClr val="tx2"/>
              </a:solidFill>
            </a:endParaRPr>
          </a:p>
          <a:p>
            <a:pPr lvl="2">
              <a:lnSpc>
                <a:spcPct val="90000"/>
              </a:lnSpc>
              <a:spcBef>
                <a:spcPct val="50000"/>
              </a:spcBef>
              <a:buClr>
                <a:schemeClr val="tx1"/>
              </a:buClr>
              <a:buFont typeface="Wingdings" pitchFamily="2" charset="2"/>
              <a:buNone/>
            </a:pPr>
            <a:r>
              <a:rPr lang="en-US" altLang="en-US" b="1" dirty="0">
                <a:solidFill>
                  <a:schemeClr val="tx2"/>
                </a:solidFill>
              </a:rPr>
              <a:t>Standard – 1.5 @ 30 degrees C Ambient; or  </a:t>
            </a:r>
          </a:p>
          <a:p>
            <a:pPr lvl="2">
              <a:lnSpc>
                <a:spcPct val="90000"/>
              </a:lnSpc>
              <a:spcBef>
                <a:spcPct val="50000"/>
              </a:spcBef>
              <a:buClr>
                <a:schemeClr val="tx1"/>
              </a:buClr>
              <a:buFont typeface="Wingdings" pitchFamily="2" charset="2"/>
              <a:buNone/>
            </a:pPr>
            <a:r>
              <a:rPr lang="en-US" altLang="en-US" b="1" dirty="0">
                <a:solidFill>
                  <a:schemeClr val="tx2"/>
                </a:solidFill>
              </a:rPr>
              <a:t>Optional – 1.0 @ 30 degrees C Ambient.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60</a:t>
            </a:fld>
            <a:endParaRPr lang="en-US"/>
          </a:p>
        </p:txBody>
      </p:sp>
    </p:spTree>
    <p:extLst>
      <p:ext uri="{BB962C8B-B14F-4D97-AF65-F5344CB8AC3E}">
        <p14:creationId xmlns:p14="http://schemas.microsoft.com/office/powerpoint/2010/main" val="19965040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Voltage- Transformers</a:t>
            </a:r>
            <a:endParaRPr lang="en-US" b="1" dirty="0">
              <a:solidFill>
                <a:schemeClr val="accent1"/>
              </a:solidFill>
            </a:endParaRPr>
          </a:p>
        </p:txBody>
      </p:sp>
      <p:sp>
        <p:nvSpPr>
          <p:cNvPr id="7" name="Rectangle 3"/>
          <p:cNvSpPr>
            <a:spLocks noChangeArrowheads="1"/>
          </p:cNvSpPr>
          <p:nvPr/>
        </p:nvSpPr>
        <p:spPr bwMode="auto">
          <a:xfrm>
            <a:off x="381000" y="914400"/>
            <a:ext cx="8686800" cy="48768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buFont typeface="Wingdings" pitchFamily="2" charset="2"/>
              <a:buNone/>
            </a:pPr>
            <a:r>
              <a:rPr lang="en-US" altLang="en-US" b="1" dirty="0">
                <a:solidFill>
                  <a:schemeClr val="tx2"/>
                </a:solidFill>
              </a:rPr>
              <a:t>Transformer windings shall consist of a single primary winding and one or more tapped secondary windings.  </a:t>
            </a:r>
            <a:r>
              <a:rPr lang="en-US" altLang="en-US" sz="1200" b="1" i="1" dirty="0">
                <a:solidFill>
                  <a:schemeClr val="tx2"/>
                </a:solidFill>
              </a:rPr>
              <a:t>(SMOG Section 7.5.4.1)</a:t>
            </a:r>
            <a:endParaRPr lang="en-US" altLang="en-US" b="1" dirty="0">
              <a:solidFill>
                <a:schemeClr val="tx2"/>
              </a:solidFill>
            </a:endParaRPr>
          </a:p>
          <a:p>
            <a:pPr>
              <a:lnSpc>
                <a:spcPct val="90000"/>
              </a:lnSpc>
              <a:spcBef>
                <a:spcPct val="90000"/>
              </a:spcBef>
              <a:buClr>
                <a:schemeClr val="tx1"/>
              </a:buClr>
              <a:buFont typeface="Wingdings" pitchFamily="2" charset="2"/>
              <a:buNone/>
            </a:pPr>
            <a:r>
              <a:rPr lang="en-US" altLang="en-US" b="1" dirty="0">
                <a:solidFill>
                  <a:schemeClr val="tx2"/>
                </a:solidFill>
              </a:rPr>
              <a:t>All voltage transformers shall have accuracy of:                                            </a:t>
            </a:r>
            <a:r>
              <a:rPr lang="en-US" altLang="en-US" sz="1200" b="1" i="1" dirty="0">
                <a:solidFill>
                  <a:schemeClr val="tx2"/>
                </a:solidFill>
              </a:rPr>
              <a:t>(SMOG Section 7.5.4.4)</a:t>
            </a: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	Standard – 0.3% accuracy class; or</a:t>
            </a:r>
          </a:p>
          <a:p>
            <a:pPr>
              <a:lnSpc>
                <a:spcPct val="90000"/>
              </a:lnSpc>
              <a:spcBef>
                <a:spcPct val="50000"/>
              </a:spcBef>
              <a:buClr>
                <a:schemeClr val="tx1"/>
              </a:buClr>
              <a:buFont typeface="Wingdings" pitchFamily="2" charset="2"/>
              <a:buNone/>
            </a:pPr>
            <a:r>
              <a:rPr lang="en-US" altLang="en-US" b="1" dirty="0">
                <a:solidFill>
                  <a:schemeClr val="tx2"/>
                </a:solidFill>
              </a:rPr>
              <a:t>	Optional – 0.15% accuracy class. </a:t>
            </a:r>
          </a:p>
          <a:p>
            <a:pPr>
              <a:lnSpc>
                <a:spcPct val="90000"/>
              </a:lnSpc>
              <a:spcBef>
                <a:spcPct val="90000"/>
              </a:spcBef>
              <a:buClr>
                <a:schemeClr val="tx1"/>
              </a:buClr>
              <a:buFont typeface="Wingdings" pitchFamily="2" charset="2"/>
              <a:buNone/>
            </a:pPr>
            <a:r>
              <a:rPr lang="en-US" altLang="en-US" b="1" dirty="0">
                <a:solidFill>
                  <a:schemeClr val="tx2"/>
                </a:solidFill>
              </a:rPr>
              <a:t>The thermal burden rating of voltage transformers shall meet the standards defined in IEEE Standard C57.13. </a:t>
            </a:r>
            <a:r>
              <a:rPr lang="en-US" altLang="en-US" sz="1200" b="1" i="1" dirty="0">
                <a:solidFill>
                  <a:schemeClr val="tx2"/>
                </a:solidFill>
              </a:rPr>
              <a:t>(SMOG Section 7.5.4.5)</a:t>
            </a:r>
            <a:endParaRPr lang="en-US" altLang="en-US" b="1" dirty="0">
              <a:solidFill>
                <a:schemeClr val="tx2"/>
              </a:solidFill>
            </a:endParaRPr>
          </a:p>
          <a:p>
            <a:pPr>
              <a:lnSpc>
                <a:spcPct val="90000"/>
              </a:lnSpc>
              <a:spcBef>
                <a:spcPct val="50000"/>
              </a:spcBef>
              <a:buClr>
                <a:schemeClr val="tx1"/>
              </a:buClr>
              <a:buFont typeface="Wingdings" pitchFamily="2" charset="2"/>
              <a:buNone/>
            </a:pP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Combination current/voltage transformers shall maintain the same electrical, accuracy and mechanical characteristics as individual CT’s and VT’s.  Physical dimensions may vary according to design. </a:t>
            </a:r>
            <a:r>
              <a:rPr lang="en-US" altLang="en-US" sz="1200" b="1" i="1" dirty="0">
                <a:solidFill>
                  <a:schemeClr val="tx2"/>
                </a:solidFill>
              </a:rPr>
              <a:t>(SMOG Section 7.5.5)</a:t>
            </a:r>
          </a:p>
          <a:p>
            <a:pPr>
              <a:lnSpc>
                <a:spcPct val="90000"/>
              </a:lnSpc>
              <a:spcBef>
                <a:spcPct val="50000"/>
              </a:spcBef>
              <a:buClr>
                <a:schemeClr val="tx1"/>
              </a:buClr>
              <a:buFont typeface="Wingdings" pitchFamily="2" charset="2"/>
              <a:buNone/>
            </a:pPr>
            <a:endParaRPr lang="en-US" altLang="en-US" sz="1200" b="1" i="1" dirty="0">
              <a:solidFill>
                <a:schemeClr val="tx2"/>
              </a:solidFill>
            </a:endParaRPr>
          </a:p>
          <a:p>
            <a:pPr>
              <a:lnSpc>
                <a:spcPct val="90000"/>
              </a:lnSpc>
              <a:spcBef>
                <a:spcPct val="50000"/>
              </a:spcBef>
              <a:buClr>
                <a:schemeClr val="tx1"/>
              </a:buClr>
            </a:pPr>
            <a:r>
              <a:rPr lang="en-US" altLang="en-US" sz="1600" b="1" dirty="0">
                <a:solidFill>
                  <a:schemeClr val="tx2"/>
                </a:solidFill>
              </a:rPr>
              <a:t>Capacitive Coupled Voltage Transformers (CCVTs) must be tested for accuracy periodically. </a:t>
            </a:r>
            <a:r>
              <a:rPr lang="en-US" altLang="en-US" sz="1200" b="1" i="1" dirty="0">
                <a:solidFill>
                  <a:schemeClr val="tx2"/>
                </a:solidFill>
              </a:rPr>
              <a:t>(10.6.1.2(2) &amp; NPRR948)</a:t>
            </a:r>
            <a:endParaRPr lang="en-US" altLang="en-US" sz="1600" b="1" i="1" dirty="0">
              <a:solidFill>
                <a:schemeClr val="tx2"/>
              </a:solidFill>
            </a:endParaRPr>
          </a:p>
          <a:p>
            <a:pPr>
              <a:lnSpc>
                <a:spcPct val="90000"/>
              </a:lnSpc>
              <a:spcBef>
                <a:spcPct val="50000"/>
              </a:spcBef>
              <a:buClr>
                <a:schemeClr val="tx1"/>
              </a:buClr>
              <a:buFont typeface="Wingdings" pitchFamily="2" charset="2"/>
              <a:buNone/>
            </a:pPr>
            <a:endParaRPr lang="en-US" altLang="en-US" sz="1600" b="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61</a:t>
            </a:fld>
            <a:endParaRPr lang="en-US"/>
          </a:p>
        </p:txBody>
      </p:sp>
    </p:spTree>
    <p:extLst>
      <p:ext uri="{BB962C8B-B14F-4D97-AF65-F5344CB8AC3E}">
        <p14:creationId xmlns:p14="http://schemas.microsoft.com/office/powerpoint/2010/main" val="24320429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Meters</a:t>
            </a:r>
            <a:endParaRPr lang="en-US" b="1" dirty="0">
              <a:solidFill>
                <a:schemeClr val="accent1"/>
              </a:solidFill>
            </a:endParaRPr>
          </a:p>
        </p:txBody>
      </p:sp>
      <p:sp>
        <p:nvSpPr>
          <p:cNvPr id="7" name="Rectangle 3"/>
          <p:cNvSpPr>
            <a:spLocks noChangeArrowheads="1"/>
          </p:cNvSpPr>
          <p:nvPr/>
        </p:nvSpPr>
        <p:spPr bwMode="auto">
          <a:xfrm>
            <a:off x="1143000" y="1143000"/>
            <a:ext cx="6858000" cy="120015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accent6"/>
                </a:solidFill>
              </a:rPr>
              <a:t>Meters must comply with</a:t>
            </a:r>
            <a:r>
              <a:rPr lang="en-US" altLang="en-US" b="1" dirty="0">
                <a:solidFill>
                  <a:schemeClr val="accent6"/>
                </a:solidFill>
              </a:rPr>
              <a:t>:</a:t>
            </a:r>
          </a:p>
          <a:p>
            <a:pPr>
              <a:lnSpc>
                <a:spcPct val="90000"/>
              </a:lnSpc>
              <a:spcBef>
                <a:spcPct val="20000"/>
              </a:spcBef>
              <a:buClr>
                <a:schemeClr val="tx1"/>
              </a:buClr>
              <a:buFont typeface="Wingdings" pitchFamily="2" charset="2"/>
              <a:buChar char="v"/>
            </a:pPr>
            <a:r>
              <a:rPr lang="en-US" altLang="en-US" b="1" dirty="0">
                <a:solidFill>
                  <a:schemeClr val="tx2"/>
                </a:solidFill>
              </a:rPr>
              <a:t>  ANSI C12 standards </a:t>
            </a:r>
            <a:r>
              <a:rPr lang="en-US" altLang="en-US" sz="1200" b="1" i="1" dirty="0">
                <a:solidFill>
                  <a:schemeClr val="tx2"/>
                </a:solidFill>
              </a:rPr>
              <a:t>(SMOG Section 6.2)</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ERCOT Protocols </a:t>
            </a:r>
            <a:r>
              <a:rPr lang="en-US" altLang="en-US" sz="1200" b="1" i="1" dirty="0">
                <a:solidFill>
                  <a:schemeClr val="tx2"/>
                </a:solidFill>
              </a:rPr>
              <a:t>(10.9.1)</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ERCOT Settlement Metering Operating Guide </a:t>
            </a:r>
            <a:r>
              <a:rPr lang="en-US" altLang="en-US" sz="1200" b="1" i="1" dirty="0">
                <a:solidFill>
                  <a:schemeClr val="tx2"/>
                </a:solidFill>
              </a:rPr>
              <a:t>(10.9.1)</a:t>
            </a:r>
          </a:p>
        </p:txBody>
      </p:sp>
      <p:sp>
        <p:nvSpPr>
          <p:cNvPr id="8" name="Rectangle 4"/>
          <p:cNvSpPr>
            <a:spLocks noChangeArrowheads="1"/>
          </p:cNvSpPr>
          <p:nvPr/>
        </p:nvSpPr>
        <p:spPr bwMode="auto">
          <a:xfrm>
            <a:off x="1143000" y="2514600"/>
            <a:ext cx="6858000" cy="2133600"/>
          </a:xfrm>
          <a:prstGeom prst="rect">
            <a:avLst/>
          </a:prstGeom>
          <a:solidFill>
            <a:schemeClr val="accent3">
              <a:lumMod val="20000"/>
              <a:lumOff val="80000"/>
            </a:schemeClr>
          </a:solidFill>
          <a:ln w="6350">
            <a:solidFill>
              <a:schemeClr val="tx1"/>
            </a:solidFill>
            <a:miter lim="800000"/>
            <a:headEnd/>
            <a:tailEnd/>
          </a:ln>
          <a:effectLst/>
        </p:spPr>
        <p:txBody>
          <a:bodyPr lIns="92075" tIns="46038" rIns="92075" bIns="46038"/>
          <a:lstStyle/>
          <a:p>
            <a:pPr algn="ctr">
              <a:lnSpc>
                <a:spcPct val="90000"/>
              </a:lnSpc>
              <a:spcBef>
                <a:spcPct val="20000"/>
              </a:spcBef>
              <a:buClr>
                <a:schemeClr val="tx1"/>
              </a:buClr>
              <a:defRPr/>
            </a:pPr>
            <a:r>
              <a:rPr lang="en-US" b="1" u="sng" dirty="0">
                <a:solidFill>
                  <a:schemeClr val="accent6"/>
                </a:solidFill>
                <a:latin typeface="Arial" charset="0"/>
              </a:rPr>
              <a:t>Meters must</a:t>
            </a:r>
            <a:r>
              <a:rPr lang="en-US" b="1" dirty="0">
                <a:solidFill>
                  <a:schemeClr val="accent6"/>
                </a:solidFill>
                <a:latin typeface="Arial" charset="0"/>
              </a:rPr>
              <a:t>:</a:t>
            </a: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multifunction </a:t>
            </a:r>
            <a:r>
              <a:rPr lang="en-US" sz="1200" b="1" i="1" dirty="0">
                <a:solidFill>
                  <a:schemeClr val="tx2"/>
                </a:solidFill>
                <a:latin typeface="Arial" charset="0"/>
              </a:rPr>
              <a:t>(SMOG Section 5.2(c))</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capable of remote time sync  </a:t>
            </a:r>
            <a:r>
              <a:rPr lang="en-US" sz="1200" b="1" i="1" dirty="0">
                <a:solidFill>
                  <a:schemeClr val="tx2"/>
                </a:solidFill>
                <a:latin typeface="Arial" charset="0"/>
              </a:rPr>
              <a:t>(SMOG Section 5.2(e))</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have battery back-up </a:t>
            </a:r>
            <a:r>
              <a:rPr lang="en-US" sz="1200" b="1" i="1" dirty="0">
                <a:solidFill>
                  <a:schemeClr val="tx2"/>
                </a:solidFill>
                <a:latin typeface="Arial" charset="0"/>
              </a:rPr>
              <a:t>(SMOG Section 5.2(g))</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capable of remote interrogation </a:t>
            </a:r>
            <a:r>
              <a:rPr lang="en-US" sz="1200" b="1" i="1" dirty="0">
                <a:solidFill>
                  <a:schemeClr val="tx2"/>
                </a:solidFill>
                <a:latin typeface="Arial" charset="0"/>
              </a:rPr>
              <a:t>(SMOG Section 5.2(h))</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have 45 days data storage capability </a:t>
            </a:r>
            <a:r>
              <a:rPr lang="en-US" sz="1200" b="1" i="1" dirty="0">
                <a:solidFill>
                  <a:schemeClr val="tx2"/>
                </a:solidFill>
                <a:latin typeface="Arial" charset="0"/>
              </a:rPr>
              <a:t>(SMOG Section 5.2(</a:t>
            </a:r>
            <a:r>
              <a:rPr lang="en-US" sz="1200" b="1" i="1" dirty="0" err="1">
                <a:solidFill>
                  <a:schemeClr val="tx2"/>
                </a:solidFill>
                <a:latin typeface="Arial" charset="0"/>
              </a:rPr>
              <a:t>i</a:t>
            </a:r>
            <a:r>
              <a:rPr lang="en-US" sz="1200" b="1" i="1" dirty="0">
                <a:solidFill>
                  <a:schemeClr val="tx2"/>
                </a:solidFill>
                <a:latin typeface="Arial" charset="0"/>
              </a:rPr>
              <a:t>))</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approved by TDSP </a:t>
            </a:r>
            <a:r>
              <a:rPr lang="en-US" sz="1200" b="1" i="1" dirty="0">
                <a:solidFill>
                  <a:schemeClr val="tx2"/>
                </a:solidFill>
                <a:latin typeface="Arial" charset="0"/>
              </a:rPr>
              <a:t>(SMOG Section 6.12.2)</a:t>
            </a:r>
          </a:p>
        </p:txBody>
      </p:sp>
      <p:sp>
        <p:nvSpPr>
          <p:cNvPr id="9" name="Rectangle 5"/>
          <p:cNvSpPr>
            <a:spLocks noChangeArrowheads="1"/>
          </p:cNvSpPr>
          <p:nvPr/>
        </p:nvSpPr>
        <p:spPr bwMode="auto">
          <a:xfrm>
            <a:off x="356118" y="4876800"/>
            <a:ext cx="8458200" cy="838200"/>
          </a:xfrm>
          <a:prstGeom prst="rect">
            <a:avLst/>
          </a:prstGeom>
          <a:solidFill>
            <a:schemeClr val="accent1">
              <a:lumMod val="20000"/>
              <a:lumOff val="80000"/>
            </a:schemeClr>
          </a:solidFill>
          <a:ln w="6350">
            <a:solidFill>
              <a:schemeClr val="tx1"/>
            </a:solidFill>
            <a:miter lim="800000"/>
            <a:headEnd/>
            <a:tailEnd/>
          </a:ln>
          <a:effectLst/>
        </p:spPr>
        <p:txBody>
          <a:bodyPr lIns="92075" tIns="46038" rIns="92075" bIns="46038"/>
          <a:lstStyle/>
          <a:p>
            <a:pPr algn="ctr">
              <a:lnSpc>
                <a:spcPct val="90000"/>
              </a:lnSpc>
              <a:spcBef>
                <a:spcPct val="20000"/>
              </a:spcBef>
              <a:buClr>
                <a:schemeClr val="tx1"/>
              </a:buClr>
              <a:defRPr/>
            </a:pPr>
            <a:r>
              <a:rPr lang="en-US" b="1" u="sng" dirty="0">
                <a:solidFill>
                  <a:schemeClr val="accent6">
                    <a:lumMod val="75000"/>
                  </a:schemeClr>
                </a:solidFill>
                <a:latin typeface="Arial" charset="0"/>
              </a:rPr>
              <a:t>Installation must</a:t>
            </a:r>
            <a:r>
              <a:rPr lang="en-US" b="1" dirty="0">
                <a:solidFill>
                  <a:schemeClr val="accent6">
                    <a:lumMod val="75000"/>
                  </a:schemeClr>
                </a:solidFill>
                <a:latin typeface="Arial" charset="0"/>
              </a:rPr>
              <a:t>:</a:t>
            </a: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have adequate phone surge protection </a:t>
            </a:r>
            <a:r>
              <a:rPr lang="en-US" sz="1200" b="1" i="1" dirty="0">
                <a:solidFill>
                  <a:schemeClr val="tx2"/>
                </a:solidFill>
                <a:latin typeface="Arial" charset="0"/>
              </a:rPr>
              <a:t>(SMOG Section 5.2(j))</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endParaRPr lang="en-US" b="1" dirty="0">
              <a:solidFill>
                <a:srgbClr val="000066"/>
              </a:solidFill>
              <a:latin typeface="Arial" charset="0"/>
            </a:endParaRPr>
          </a:p>
        </p:txBody>
      </p:sp>
      <p:sp>
        <p:nvSpPr>
          <p:cNvPr id="10" name="Slide Number Placeholder 9"/>
          <p:cNvSpPr>
            <a:spLocks noGrp="1"/>
          </p:cNvSpPr>
          <p:nvPr>
            <p:ph type="sldNum" sz="quarter" idx="4"/>
          </p:nvPr>
        </p:nvSpPr>
        <p:spPr/>
        <p:txBody>
          <a:bodyPr/>
          <a:lstStyle/>
          <a:p>
            <a:fld id="{1D93BD3E-1E9A-4970-A6F7-E7AC52762E0C}" type="slidenum">
              <a:rPr lang="en-US" smtClean="0"/>
              <a:pPr/>
              <a:t>62</a:t>
            </a:fld>
            <a:endParaRPr lang="en-US"/>
          </a:p>
        </p:txBody>
      </p:sp>
    </p:spTree>
    <p:extLst>
      <p:ext uri="{BB962C8B-B14F-4D97-AF65-F5344CB8AC3E}">
        <p14:creationId xmlns:p14="http://schemas.microsoft.com/office/powerpoint/2010/main" val="113342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anim calcmode="lin" valueType="num">
                                      <p:cBhvr>
                                        <p:cTn id="18" dur="2000" fill="hold"/>
                                        <p:tgtEl>
                                          <p:spTgt spid="9"/>
                                        </p:tgtEl>
                                        <p:attrNameLst>
                                          <p:attrName>ppt_w</p:attrName>
                                        </p:attrNameLst>
                                      </p:cBhvr>
                                      <p:tavLst>
                                        <p:tav tm="0" fmla="#ppt_w*sin(2.5*pi*$)">
                                          <p:val>
                                            <p:fltVal val="0"/>
                                          </p:val>
                                        </p:tav>
                                        <p:tav tm="100000">
                                          <p:val>
                                            <p:fltVal val="1"/>
                                          </p:val>
                                        </p:tav>
                                      </p:tavLst>
                                    </p:anim>
                                    <p:anim calcmode="lin" valueType="num">
                                      <p:cBhvr>
                                        <p:cTn id="19"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EPS Meter Approval</a:t>
            </a:r>
            <a:endParaRPr lang="en-US" b="1" dirty="0">
              <a:solidFill>
                <a:schemeClr val="accent1"/>
              </a:solidFill>
            </a:endParaRPr>
          </a:p>
        </p:txBody>
      </p:sp>
      <p:sp>
        <p:nvSpPr>
          <p:cNvPr id="7" name="Rectangle 3"/>
          <p:cNvSpPr>
            <a:spLocks noChangeArrowheads="1"/>
          </p:cNvSpPr>
          <p:nvPr/>
        </p:nvSpPr>
        <p:spPr bwMode="auto">
          <a:xfrm>
            <a:off x="6553200" y="762000"/>
            <a:ext cx="2438400" cy="3886200"/>
          </a:xfrm>
          <a:prstGeom prst="rect">
            <a:avLst/>
          </a:prstGeom>
          <a:solidFill>
            <a:schemeClr val="tx2">
              <a:lumMod val="20000"/>
              <a:lumOff val="80000"/>
            </a:schemeClr>
          </a:solidFill>
          <a:ln w="6350">
            <a:solidFill>
              <a:schemeClr val="tx1"/>
            </a:solidFill>
            <a:miter lim="800000"/>
            <a:headEnd/>
            <a:tailEnd/>
          </a:ln>
        </p:spPr>
        <p:txBody>
          <a:bodyPr lIns="92075" tIns="46038" rIns="92075" bIns="46038"/>
          <a:lstStyle/>
          <a:p>
            <a:pPr marL="457200" indent="-457200">
              <a:lnSpc>
                <a:spcPct val="90000"/>
              </a:lnSpc>
              <a:spcBef>
                <a:spcPct val="20000"/>
              </a:spcBef>
              <a:buClr>
                <a:schemeClr val="tx1"/>
              </a:buClr>
            </a:pPr>
            <a:r>
              <a:rPr lang="en-US" altLang="en-US" sz="1600" b="1" u="sng" dirty="0">
                <a:solidFill>
                  <a:schemeClr val="tx2"/>
                </a:solidFill>
              </a:rPr>
              <a:t>Meter manufacturer</a:t>
            </a:r>
            <a:r>
              <a:rPr lang="en-US" altLang="en-US" sz="1600" b="1" dirty="0">
                <a:solidFill>
                  <a:schemeClr val="tx2"/>
                </a:solidFill>
              </a:rPr>
              <a:t> must perform the following tests: </a:t>
            </a:r>
          </a:p>
          <a:p>
            <a:pPr marL="457200" indent="-457200">
              <a:lnSpc>
                <a:spcPct val="90000"/>
              </a:lnSpc>
              <a:spcBef>
                <a:spcPct val="20000"/>
              </a:spcBef>
              <a:buClr>
                <a:schemeClr val="tx1"/>
              </a:buClr>
            </a:pPr>
            <a:r>
              <a:rPr lang="en-US" altLang="en-US" b="1" dirty="0">
                <a:solidFill>
                  <a:schemeClr val="tx2"/>
                </a:solidFill>
              </a:rPr>
              <a:t>	</a:t>
            </a:r>
            <a:r>
              <a:rPr lang="en-US" altLang="en-US" sz="1200" b="1" i="1" dirty="0">
                <a:solidFill>
                  <a:schemeClr val="tx2"/>
                </a:solidFill>
              </a:rPr>
              <a:t>(SMOG Section 6.12.1)</a:t>
            </a:r>
            <a:endParaRPr lang="en-US" altLang="en-US" b="1" dirty="0">
              <a:solidFill>
                <a:schemeClr val="tx2"/>
              </a:solidFill>
            </a:endParaRPr>
          </a:p>
          <a:p>
            <a:pPr marL="457200" indent="-457200">
              <a:lnSpc>
                <a:spcPct val="90000"/>
              </a:lnSpc>
              <a:spcBef>
                <a:spcPct val="20000"/>
              </a:spcBef>
              <a:buClr>
                <a:schemeClr val="tx1"/>
              </a:buClr>
              <a:buFontTx/>
              <a:buAutoNum type="arabicPeriod"/>
            </a:pPr>
            <a:r>
              <a:rPr lang="en-US" altLang="en-US" sz="1600" b="1" dirty="0">
                <a:solidFill>
                  <a:schemeClr val="tx2"/>
                </a:solidFill>
              </a:rPr>
              <a:t>Compliance with applicable ANSI/NEMA standards.  </a:t>
            </a:r>
          </a:p>
          <a:p>
            <a:pPr marL="457200" indent="-457200">
              <a:lnSpc>
                <a:spcPct val="90000"/>
              </a:lnSpc>
              <a:spcBef>
                <a:spcPct val="20000"/>
              </a:spcBef>
              <a:buClr>
                <a:schemeClr val="tx1"/>
              </a:buClr>
              <a:buFontTx/>
              <a:buAutoNum type="arabicPeriod"/>
            </a:pPr>
            <a:r>
              <a:rPr lang="en-US" altLang="en-US" sz="1600" b="1" dirty="0">
                <a:solidFill>
                  <a:schemeClr val="tx2"/>
                </a:solidFill>
              </a:rPr>
              <a:t>Meet the requirements specified in the Protocols &amp; SMOG. </a:t>
            </a:r>
          </a:p>
        </p:txBody>
      </p:sp>
      <p:sp>
        <p:nvSpPr>
          <p:cNvPr id="8" name="Rectangle 4"/>
          <p:cNvSpPr>
            <a:spLocks noChangeArrowheads="1"/>
          </p:cNvSpPr>
          <p:nvPr/>
        </p:nvSpPr>
        <p:spPr bwMode="auto">
          <a:xfrm>
            <a:off x="381000" y="838200"/>
            <a:ext cx="6019800" cy="52578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marL="457200" indent="-457200">
              <a:lnSpc>
                <a:spcPct val="90000"/>
              </a:lnSpc>
              <a:spcBef>
                <a:spcPct val="20000"/>
              </a:spcBef>
              <a:buClr>
                <a:schemeClr val="tx1"/>
              </a:buClr>
            </a:pPr>
            <a:endParaRPr lang="en-US" altLang="en-US" sz="1000" b="1" dirty="0">
              <a:solidFill>
                <a:srgbClr val="000066"/>
              </a:solidFill>
            </a:endParaRPr>
          </a:p>
          <a:p>
            <a:pPr marL="457200" indent="-457200">
              <a:lnSpc>
                <a:spcPct val="90000"/>
              </a:lnSpc>
              <a:spcBef>
                <a:spcPct val="20000"/>
              </a:spcBef>
              <a:buClr>
                <a:schemeClr val="tx1"/>
              </a:buClr>
            </a:pPr>
            <a:r>
              <a:rPr lang="en-US" altLang="en-US" sz="1600" b="1" dirty="0">
                <a:solidFill>
                  <a:schemeClr val="tx2"/>
                </a:solidFill>
              </a:rPr>
              <a:t>TDSP has the responsibility for assuring accuracy, integrity and MDAS compatibility of EPS Meters. </a:t>
            </a:r>
          </a:p>
          <a:p>
            <a:pPr marL="457200" indent="-457200">
              <a:lnSpc>
                <a:spcPct val="90000"/>
              </a:lnSpc>
              <a:spcBef>
                <a:spcPct val="20000"/>
              </a:spcBef>
              <a:buClr>
                <a:schemeClr val="tx1"/>
              </a:buClr>
            </a:pPr>
            <a:r>
              <a:rPr lang="en-US" altLang="en-US" sz="1600" b="1" i="1" dirty="0">
                <a:solidFill>
                  <a:schemeClr val="tx2"/>
                </a:solidFill>
              </a:rPr>
              <a:t>	 </a:t>
            </a:r>
            <a:r>
              <a:rPr lang="en-US" altLang="en-US" sz="1200" b="1" i="1" dirty="0">
                <a:solidFill>
                  <a:schemeClr val="tx2"/>
                </a:solidFill>
              </a:rPr>
              <a:t>(SMOG Section 6.12.2)</a:t>
            </a:r>
            <a:r>
              <a:rPr lang="en-US" altLang="en-US" sz="1200" b="1" dirty="0">
                <a:solidFill>
                  <a:schemeClr val="tx2"/>
                </a:solidFill>
              </a:rPr>
              <a:t> </a:t>
            </a:r>
          </a:p>
          <a:p>
            <a:pPr marL="457200" indent="-457200">
              <a:lnSpc>
                <a:spcPct val="90000"/>
              </a:lnSpc>
              <a:spcBef>
                <a:spcPct val="20000"/>
              </a:spcBef>
              <a:buClr>
                <a:schemeClr val="tx1"/>
              </a:buClr>
            </a:pPr>
            <a:r>
              <a:rPr lang="en-US" altLang="en-US" sz="1600" b="1" dirty="0">
                <a:solidFill>
                  <a:schemeClr val="tx2"/>
                </a:solidFill>
              </a:rPr>
              <a:t>Maintain the following documentation:</a:t>
            </a:r>
          </a:p>
          <a:p>
            <a:pPr marL="457200" indent="-457200">
              <a:lnSpc>
                <a:spcPct val="90000"/>
              </a:lnSpc>
              <a:spcBef>
                <a:spcPct val="20000"/>
              </a:spcBef>
              <a:buClr>
                <a:schemeClr val="tx1"/>
              </a:buClr>
            </a:pPr>
            <a:r>
              <a:rPr lang="en-US" altLang="en-US" sz="1600" b="1" dirty="0"/>
              <a:t> - </a:t>
            </a:r>
            <a:r>
              <a:rPr lang="en-US" altLang="en-US" sz="1600" b="1" dirty="0">
                <a:solidFill>
                  <a:schemeClr val="tx2"/>
                </a:solidFill>
              </a:rPr>
              <a:t>List of all meter manufacturer(s) and type(s) used:</a:t>
            </a:r>
          </a:p>
          <a:p>
            <a:pPr marL="914400" lvl="1" indent="-457200">
              <a:lnSpc>
                <a:spcPct val="90000"/>
              </a:lnSpc>
              <a:spcBef>
                <a:spcPct val="20000"/>
              </a:spcBef>
              <a:buClr>
                <a:schemeClr val="tx1"/>
              </a:buClr>
              <a:buFontTx/>
              <a:buChar char="•"/>
            </a:pPr>
            <a:r>
              <a:rPr lang="en-US" altLang="en-US" sz="1600" b="1" dirty="0">
                <a:solidFill>
                  <a:schemeClr val="tx2"/>
                </a:solidFill>
              </a:rPr>
              <a:t>Firmware version</a:t>
            </a:r>
          </a:p>
          <a:p>
            <a:pPr marL="914400" lvl="1" indent="-457200">
              <a:lnSpc>
                <a:spcPct val="90000"/>
              </a:lnSpc>
              <a:spcBef>
                <a:spcPct val="20000"/>
              </a:spcBef>
              <a:buClr>
                <a:schemeClr val="tx1"/>
              </a:buClr>
              <a:buFontTx/>
              <a:buChar char="•"/>
            </a:pPr>
            <a:r>
              <a:rPr lang="en-US" altLang="en-US" sz="1600" b="1" dirty="0">
                <a:solidFill>
                  <a:schemeClr val="tx2"/>
                </a:solidFill>
              </a:rPr>
              <a:t>Software version</a:t>
            </a:r>
          </a:p>
          <a:p>
            <a:pPr marL="914400" lvl="1" indent="-457200">
              <a:lnSpc>
                <a:spcPct val="90000"/>
              </a:lnSpc>
              <a:spcBef>
                <a:spcPct val="20000"/>
              </a:spcBef>
              <a:buClr>
                <a:schemeClr val="tx1"/>
              </a:buClr>
              <a:buFontTx/>
              <a:buChar char="•"/>
            </a:pPr>
            <a:r>
              <a:rPr lang="en-US" altLang="en-US" sz="1600" b="1" dirty="0">
                <a:solidFill>
                  <a:schemeClr val="tx2"/>
                </a:solidFill>
              </a:rPr>
              <a:t>Date product was deployed</a:t>
            </a:r>
          </a:p>
          <a:p>
            <a:pPr marL="914400" lvl="1" indent="-457200">
              <a:lnSpc>
                <a:spcPct val="90000"/>
              </a:lnSpc>
              <a:spcBef>
                <a:spcPct val="20000"/>
              </a:spcBef>
              <a:buClr>
                <a:schemeClr val="tx1"/>
              </a:buClr>
              <a:buFontTx/>
              <a:buChar char="•"/>
            </a:pPr>
            <a:r>
              <a:rPr lang="en-US" altLang="en-US" sz="1600" b="1" dirty="0">
                <a:solidFill>
                  <a:schemeClr val="tx2"/>
                </a:solidFill>
              </a:rPr>
              <a:t>Date product was discontinued; including reasoning for discontinuance. </a:t>
            </a:r>
          </a:p>
          <a:p>
            <a:pPr marL="457200" indent="-457200">
              <a:lnSpc>
                <a:spcPct val="90000"/>
              </a:lnSpc>
              <a:spcBef>
                <a:spcPct val="20000"/>
              </a:spcBef>
              <a:buClr>
                <a:schemeClr val="tx1"/>
              </a:buClr>
              <a:buFontTx/>
              <a:buChar char="•"/>
            </a:pPr>
            <a:r>
              <a:rPr lang="en-US" altLang="en-US" sz="1600" b="1" dirty="0">
                <a:solidFill>
                  <a:schemeClr val="tx2"/>
                </a:solidFill>
              </a:rPr>
              <a:t>A manufacturer letter certifying compliance.</a:t>
            </a:r>
          </a:p>
          <a:p>
            <a:pPr marL="457200" indent="-457200">
              <a:lnSpc>
                <a:spcPct val="90000"/>
              </a:lnSpc>
              <a:spcBef>
                <a:spcPct val="20000"/>
              </a:spcBef>
              <a:buClr>
                <a:schemeClr val="tx1"/>
              </a:buClr>
              <a:buFontTx/>
              <a:buChar char="•"/>
            </a:pPr>
            <a:r>
              <a:rPr lang="en-US" altLang="en-US" sz="1600" b="1" dirty="0">
                <a:solidFill>
                  <a:schemeClr val="tx2"/>
                </a:solidFill>
              </a:rPr>
              <a:t>Manufacturer’s testing certification documentation </a:t>
            </a:r>
          </a:p>
          <a:p>
            <a:pPr marL="457200" indent="-457200">
              <a:lnSpc>
                <a:spcPct val="90000"/>
              </a:lnSpc>
              <a:spcBef>
                <a:spcPct val="20000"/>
              </a:spcBef>
              <a:buClr>
                <a:schemeClr val="tx1"/>
              </a:buClr>
              <a:buFontTx/>
              <a:buChar char="•"/>
            </a:pPr>
            <a:r>
              <a:rPr lang="en-US" altLang="en-US" sz="1600" b="1" dirty="0">
                <a:solidFill>
                  <a:schemeClr val="tx2"/>
                </a:solidFill>
              </a:rPr>
              <a:t>Drawings and manufacturer’s instruction booklets </a:t>
            </a:r>
          </a:p>
          <a:p>
            <a:pPr marL="457200" indent="-457200">
              <a:lnSpc>
                <a:spcPct val="90000"/>
              </a:lnSpc>
              <a:spcBef>
                <a:spcPct val="20000"/>
              </a:spcBef>
              <a:buClr>
                <a:schemeClr val="tx1"/>
              </a:buClr>
              <a:buFontTx/>
              <a:buChar char="•"/>
            </a:pPr>
            <a:r>
              <a:rPr lang="en-US" altLang="en-US" sz="1600" b="1" dirty="0">
                <a:solidFill>
                  <a:schemeClr val="tx2"/>
                </a:solidFill>
              </a:rPr>
              <a:t>Manufacturer’s technical/maintenance manuals </a:t>
            </a:r>
          </a:p>
          <a:p>
            <a:pPr marL="457200" indent="-457200">
              <a:lnSpc>
                <a:spcPct val="90000"/>
              </a:lnSpc>
              <a:spcBef>
                <a:spcPct val="20000"/>
              </a:spcBef>
              <a:buClr>
                <a:schemeClr val="tx1"/>
              </a:buClr>
              <a:buFontTx/>
              <a:buChar char="•"/>
            </a:pPr>
            <a:r>
              <a:rPr lang="en-US" altLang="en-US" sz="1600" b="1" dirty="0">
                <a:solidFill>
                  <a:schemeClr val="tx2"/>
                </a:solidFill>
              </a:rPr>
              <a:t>Software and associated documentation for the following:</a:t>
            </a:r>
          </a:p>
          <a:p>
            <a:pPr marL="914400" lvl="1" indent="-457200">
              <a:lnSpc>
                <a:spcPct val="90000"/>
              </a:lnSpc>
              <a:spcBef>
                <a:spcPct val="20000"/>
              </a:spcBef>
              <a:buClr>
                <a:schemeClr val="tx1"/>
              </a:buClr>
            </a:pPr>
            <a:r>
              <a:rPr lang="en-US" altLang="en-US" sz="1600" b="1" dirty="0">
                <a:solidFill>
                  <a:schemeClr val="tx2"/>
                </a:solidFill>
              </a:rPr>
              <a:t>·	Programming</a:t>
            </a:r>
          </a:p>
          <a:p>
            <a:pPr marL="914400" lvl="1" indent="-457200">
              <a:lnSpc>
                <a:spcPct val="90000"/>
              </a:lnSpc>
              <a:spcBef>
                <a:spcPct val="20000"/>
              </a:spcBef>
              <a:buClr>
                <a:schemeClr val="tx1"/>
              </a:buClr>
            </a:pPr>
            <a:r>
              <a:rPr lang="en-US" altLang="en-US" sz="1600" b="1" dirty="0">
                <a:solidFill>
                  <a:schemeClr val="tx2"/>
                </a:solidFill>
              </a:rPr>
              <a:t>·	Diagnostics</a:t>
            </a:r>
          </a:p>
          <a:p>
            <a:pPr marL="914400" lvl="1" indent="-457200">
              <a:lnSpc>
                <a:spcPct val="90000"/>
              </a:lnSpc>
              <a:spcBef>
                <a:spcPct val="20000"/>
              </a:spcBef>
              <a:buClr>
                <a:schemeClr val="tx1"/>
              </a:buClr>
            </a:pPr>
            <a:r>
              <a:rPr lang="en-US" altLang="en-US" sz="1600" b="1" dirty="0">
                <a:solidFill>
                  <a:schemeClr val="tx2"/>
                </a:solidFill>
              </a:rPr>
              <a:t>·	Data Retrieval (meter reading)</a:t>
            </a:r>
          </a:p>
        </p:txBody>
      </p:sp>
      <p:sp>
        <p:nvSpPr>
          <p:cNvPr id="9" name="Rectangle 5"/>
          <p:cNvSpPr>
            <a:spLocks noChangeArrowheads="1"/>
          </p:cNvSpPr>
          <p:nvPr/>
        </p:nvSpPr>
        <p:spPr bwMode="auto">
          <a:xfrm>
            <a:off x="6545424" y="4724400"/>
            <a:ext cx="2438400" cy="14478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marL="457200" indent="-457200">
              <a:lnSpc>
                <a:spcPct val="90000"/>
              </a:lnSpc>
              <a:spcBef>
                <a:spcPct val="20000"/>
              </a:spcBef>
              <a:buClr>
                <a:schemeClr val="tx1"/>
              </a:buClr>
            </a:pPr>
            <a:r>
              <a:rPr lang="en-US" altLang="en-US" sz="1600" b="1" u="sng" dirty="0">
                <a:solidFill>
                  <a:schemeClr val="tx2"/>
                </a:solidFill>
              </a:rPr>
              <a:t>Changes:</a:t>
            </a:r>
            <a:endParaRPr lang="en-US" altLang="en-US" sz="1600" b="1" dirty="0">
              <a:solidFill>
                <a:schemeClr val="tx2"/>
              </a:solidFill>
            </a:endParaRPr>
          </a:p>
          <a:p>
            <a:pPr marL="457200" indent="-457200">
              <a:lnSpc>
                <a:spcPct val="90000"/>
              </a:lnSpc>
              <a:spcBef>
                <a:spcPct val="20000"/>
              </a:spcBef>
              <a:buClr>
                <a:schemeClr val="tx1"/>
              </a:buClr>
            </a:pPr>
            <a:r>
              <a:rPr lang="en-US" altLang="en-US" sz="1600" b="1" dirty="0">
                <a:solidFill>
                  <a:schemeClr val="tx2"/>
                </a:solidFill>
              </a:rPr>
              <a:t>	See Settlement Metering Guide</a:t>
            </a:r>
          </a:p>
          <a:p>
            <a:pPr marL="457200" indent="-457200">
              <a:lnSpc>
                <a:spcPct val="90000"/>
              </a:lnSpc>
              <a:spcBef>
                <a:spcPct val="20000"/>
              </a:spcBef>
              <a:buClr>
                <a:schemeClr val="tx1"/>
              </a:buClr>
            </a:pPr>
            <a:r>
              <a:rPr lang="en-US" altLang="en-US" b="1" dirty="0">
                <a:solidFill>
                  <a:schemeClr val="tx2"/>
                </a:solidFill>
              </a:rPr>
              <a:t>       </a:t>
            </a:r>
            <a:r>
              <a:rPr lang="en-US" altLang="en-US" sz="1200" b="1" i="1" dirty="0">
                <a:solidFill>
                  <a:schemeClr val="tx1">
                    <a:lumMod val="50000"/>
                    <a:lumOff val="50000"/>
                  </a:schemeClr>
                </a:solidFill>
              </a:rPr>
              <a:t>(SMOG Section 6.12.3)</a:t>
            </a:r>
          </a:p>
        </p:txBody>
      </p:sp>
      <p:sp>
        <p:nvSpPr>
          <p:cNvPr id="10" name="Slide Number Placeholder 9"/>
          <p:cNvSpPr>
            <a:spLocks noGrp="1"/>
          </p:cNvSpPr>
          <p:nvPr>
            <p:ph type="sldNum" sz="quarter" idx="4"/>
          </p:nvPr>
        </p:nvSpPr>
        <p:spPr/>
        <p:txBody>
          <a:bodyPr/>
          <a:lstStyle/>
          <a:p>
            <a:fld id="{1D93BD3E-1E9A-4970-A6F7-E7AC52762E0C}" type="slidenum">
              <a:rPr lang="en-US" smtClean="0"/>
              <a:pPr/>
              <a:t>63</a:t>
            </a:fld>
            <a:endParaRPr lang="en-US"/>
          </a:p>
        </p:txBody>
      </p:sp>
    </p:spTree>
    <p:extLst>
      <p:ext uri="{BB962C8B-B14F-4D97-AF65-F5344CB8AC3E}">
        <p14:creationId xmlns:p14="http://schemas.microsoft.com/office/powerpoint/2010/main" val="226034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Scale>
                                      <p:cBhvr>
                                        <p:cTn id="7"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gtEl>
                                        <p:attrNameLst>
                                          <p:attrName>ppt_x</p:attrName>
                                          <p:attrName>ppt_y</p:attrName>
                                        </p:attrNameLst>
                                      </p:cBhvr>
                                    </p:animMotion>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8" presetClass="entr" presetSubtype="0" accel="5000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set>
                                      <p:cBhvr>
                                        <p:cTn id="14" dur="455" fill="hold">
                                          <p:stCondLst>
                                            <p:cond delay="0"/>
                                          </p:stCondLst>
                                        </p:cTn>
                                        <p:tgtEl>
                                          <p:spTgt spid="9"/>
                                        </p:tgtEl>
                                        <p:attrNameLst>
                                          <p:attrName>style.rotation</p:attrName>
                                        </p:attrNameLst>
                                      </p:cBhvr>
                                      <p:to>
                                        <p:strVal val="-45.0"/>
                                      </p:to>
                                    </p:set>
                                    <p:anim calcmode="lin" valueType="num">
                                      <p:cBhvr>
                                        <p:cTn id="15" dur="455" fill="hold">
                                          <p:stCondLst>
                                            <p:cond delay="455"/>
                                          </p:stCondLst>
                                        </p:cTn>
                                        <p:tgtEl>
                                          <p:spTgt spid="9"/>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9"/>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9"/>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9"/>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Approved Meters for EPS Metering</a:t>
            </a:r>
            <a:endParaRPr lang="en-US" b="1" dirty="0">
              <a:solidFill>
                <a:schemeClr val="accent1"/>
              </a:solidFill>
            </a:endParaRPr>
          </a:p>
        </p:txBody>
      </p:sp>
      <p:sp>
        <p:nvSpPr>
          <p:cNvPr id="7" name="Rectangle 3"/>
          <p:cNvSpPr txBox="1">
            <a:spLocks noChangeArrowheads="1"/>
          </p:cNvSpPr>
          <p:nvPr/>
        </p:nvSpPr>
        <p:spPr>
          <a:xfrm>
            <a:off x="896938" y="4106863"/>
            <a:ext cx="7408862" cy="492125"/>
          </a:xfrm>
          <a:prstGeom prst="rect">
            <a:avLst/>
          </a:prstGeom>
          <a:solidFill>
            <a:schemeClr val="accent1">
              <a:lumMod val="20000"/>
              <a:lumOff val="80000"/>
            </a:schemeClr>
          </a:solidFill>
          <a:ln w="12700">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Tx/>
              <a:buNone/>
            </a:pPr>
            <a:r>
              <a:rPr lang="en-US" altLang="en-US" sz="1600" u="sng" dirty="0">
                <a:solidFill>
                  <a:schemeClr val="accent6"/>
                </a:solidFill>
              </a:rPr>
              <a:t>“ERCOT DOES NOT recommend, certify or approve meters”</a:t>
            </a:r>
          </a:p>
        </p:txBody>
      </p:sp>
      <p:sp>
        <p:nvSpPr>
          <p:cNvPr id="8" name="Text Box 4"/>
          <p:cNvSpPr txBox="1">
            <a:spLocks noChangeArrowheads="1"/>
          </p:cNvSpPr>
          <p:nvPr/>
        </p:nvSpPr>
        <p:spPr bwMode="auto">
          <a:xfrm>
            <a:off x="609600" y="1828800"/>
            <a:ext cx="8001000" cy="1902059"/>
          </a:xfrm>
          <a:prstGeom prst="rect">
            <a:avLst/>
          </a:prstGeom>
          <a:solidFill>
            <a:schemeClr val="accent3">
              <a:lumMod val="20000"/>
              <a:lumOff val="80000"/>
            </a:schemeClr>
          </a:solidFill>
          <a:ln w="12700" cap="sq">
            <a:solidFill>
              <a:schemeClr val="tx1"/>
            </a:solidFill>
            <a:miter lim="800000"/>
            <a:headEnd type="none" w="sm" len="sm"/>
            <a:tailEnd type="none" w="sm" len="sm"/>
          </a:ln>
        </p:spPr>
        <p:txBody>
          <a:bodyPr>
            <a:spAutoFit/>
          </a:bodyPr>
          <a:lstStyle/>
          <a:p>
            <a:pPr eaLnBrk="1" hangingPunct="1">
              <a:lnSpc>
                <a:spcPct val="80000"/>
              </a:lnSpc>
              <a:spcBef>
                <a:spcPct val="45000"/>
              </a:spcBef>
            </a:pPr>
            <a:r>
              <a:rPr lang="en-US" altLang="en-US" sz="2400" dirty="0">
                <a:solidFill>
                  <a:schemeClr val="tx2"/>
                </a:solidFill>
              </a:rPr>
              <a:t>The TDSP is required to ensure that the meters the </a:t>
            </a:r>
            <a:r>
              <a:rPr lang="en-US" altLang="en-US" sz="2400" b="1" dirty="0">
                <a:solidFill>
                  <a:schemeClr val="tx2"/>
                </a:solidFill>
              </a:rPr>
              <a:t>TDSP approves</a:t>
            </a:r>
            <a:r>
              <a:rPr lang="en-US" altLang="en-US" sz="2400" dirty="0">
                <a:solidFill>
                  <a:schemeClr val="tx2"/>
                </a:solidFill>
              </a:rPr>
              <a:t> for use on EPS metering facilities meet or exceed all of the requirements of:</a:t>
            </a:r>
          </a:p>
          <a:p>
            <a:pPr lvl="1" eaLnBrk="1" hangingPunct="1">
              <a:lnSpc>
                <a:spcPct val="80000"/>
              </a:lnSpc>
              <a:spcBef>
                <a:spcPct val="45000"/>
              </a:spcBef>
              <a:buFontTx/>
              <a:buChar char="•"/>
            </a:pPr>
            <a:r>
              <a:rPr lang="en-US" altLang="en-US" sz="2400" dirty="0">
                <a:solidFill>
                  <a:schemeClr val="tx2"/>
                </a:solidFill>
              </a:rPr>
              <a:t> ERCOT Protocols “Section 10 Metering”</a:t>
            </a:r>
          </a:p>
          <a:p>
            <a:pPr lvl="1" eaLnBrk="1" hangingPunct="1">
              <a:lnSpc>
                <a:spcPct val="80000"/>
              </a:lnSpc>
              <a:spcBef>
                <a:spcPct val="45000"/>
              </a:spcBef>
              <a:buFontTx/>
              <a:buChar char="•"/>
            </a:pPr>
            <a:r>
              <a:rPr lang="en-US" altLang="en-US" sz="2400" dirty="0">
                <a:solidFill>
                  <a:schemeClr val="tx2"/>
                </a:solidFill>
              </a:rPr>
              <a:t> Settlement Metering Operating Guide (SMOG)</a:t>
            </a:r>
          </a:p>
        </p:txBody>
      </p:sp>
      <p:sp>
        <p:nvSpPr>
          <p:cNvPr id="9" name="Slide Number Placeholder 8"/>
          <p:cNvSpPr>
            <a:spLocks noGrp="1"/>
          </p:cNvSpPr>
          <p:nvPr>
            <p:ph type="sldNum" sz="quarter" idx="4"/>
          </p:nvPr>
        </p:nvSpPr>
        <p:spPr/>
        <p:txBody>
          <a:bodyPr/>
          <a:lstStyle/>
          <a:p>
            <a:fld id="{1D93BD3E-1E9A-4970-A6F7-E7AC52762E0C}" type="slidenum">
              <a:rPr lang="en-US" smtClean="0"/>
              <a:pPr/>
              <a:t>64</a:t>
            </a:fld>
            <a:endParaRPr lang="en-US"/>
          </a:p>
        </p:txBody>
      </p:sp>
    </p:spTree>
    <p:extLst>
      <p:ext uri="{BB962C8B-B14F-4D97-AF65-F5344CB8AC3E}">
        <p14:creationId xmlns:p14="http://schemas.microsoft.com/office/powerpoint/2010/main" val="128028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box(in)">
                                      <p:cBhvr>
                                        <p:cTn id="7" dur="2000"/>
                                        <p:tgtEl>
                                          <p:spTgt spid="7">
                                            <p:bg/>
                                          </p:spTgt>
                                        </p:tgtEl>
                                      </p:cBhvr>
                                    </p:animEffect>
                                  </p:childTnLst>
                                </p:cTn>
                              </p:par>
                            </p:childTnLst>
                          </p:cTn>
                        </p:par>
                        <p:par>
                          <p:cTn id="8" fill="hold">
                            <p:stCondLst>
                              <p:cond delay="2000"/>
                            </p:stCondLst>
                            <p:childTnLst>
                              <p:par>
                                <p:cTn id="9" presetID="4" presetClass="entr" presetSubtype="16"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box(in)">
                                      <p:cBhvr>
                                        <p:cTn id="11"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Programming</a:t>
            </a:r>
            <a:endParaRPr lang="en-US" b="1" dirty="0">
              <a:solidFill>
                <a:schemeClr val="accent1"/>
              </a:solidFill>
            </a:endParaRPr>
          </a:p>
        </p:txBody>
      </p:sp>
      <p:sp>
        <p:nvSpPr>
          <p:cNvPr id="7" name="Rectangle 3"/>
          <p:cNvSpPr>
            <a:spLocks noChangeArrowheads="1"/>
          </p:cNvSpPr>
          <p:nvPr/>
        </p:nvSpPr>
        <p:spPr bwMode="auto">
          <a:xfrm>
            <a:off x="1981200" y="990600"/>
            <a:ext cx="5410200" cy="14478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tx2"/>
                </a:solidFill>
              </a:rPr>
              <a:t>Channel Assignment:  </a:t>
            </a:r>
            <a:r>
              <a:rPr lang="en-US" altLang="en-US" sz="1400" b="1" i="1" u="sng" dirty="0">
                <a:solidFill>
                  <a:schemeClr val="tx2"/>
                </a:solidFill>
              </a:rPr>
              <a:t>(SMOG Section 4.1)</a:t>
            </a:r>
            <a:endParaRPr lang="en-US" altLang="en-US" sz="1400" b="1" i="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Unidirectional Loads</a:t>
            </a:r>
          </a:p>
          <a:p>
            <a:pPr>
              <a:lnSpc>
                <a:spcPct val="90000"/>
              </a:lnSpc>
              <a:spcBef>
                <a:spcPct val="20000"/>
              </a:spcBef>
              <a:buClr>
                <a:schemeClr val="tx1"/>
              </a:buClr>
              <a:buFont typeface="Wingdings" pitchFamily="2" charset="2"/>
              <a:buChar char="v"/>
            </a:pPr>
            <a:r>
              <a:rPr lang="en-US" altLang="en-US" b="1" dirty="0">
                <a:solidFill>
                  <a:schemeClr val="tx2"/>
                </a:solidFill>
              </a:rPr>
              <a:t> Bi-directional Meters &amp; All Generation Meters</a:t>
            </a:r>
          </a:p>
          <a:p>
            <a:pPr>
              <a:lnSpc>
                <a:spcPct val="90000"/>
              </a:lnSpc>
              <a:spcBef>
                <a:spcPct val="20000"/>
              </a:spcBef>
              <a:buClr>
                <a:schemeClr val="tx1"/>
              </a:buClr>
              <a:buFont typeface="Wingdings" pitchFamily="2" charset="2"/>
              <a:buChar char="v"/>
            </a:pPr>
            <a:r>
              <a:rPr lang="en-US" altLang="en-US" b="1" dirty="0">
                <a:solidFill>
                  <a:schemeClr val="tx2"/>
                </a:solidFill>
              </a:rPr>
              <a:t> WSL Meter with Resource Entity Calculated Auxiliary Load.</a:t>
            </a:r>
          </a:p>
          <a:p>
            <a:pPr>
              <a:lnSpc>
                <a:spcPct val="90000"/>
              </a:lnSpc>
              <a:spcBef>
                <a:spcPct val="20000"/>
              </a:spcBef>
              <a:buClr>
                <a:schemeClr val="tx1"/>
              </a:buClr>
              <a:buFont typeface="Wingdings" pitchFamily="2" charset="2"/>
              <a:buChar char="v"/>
            </a:pPr>
            <a:endParaRPr lang="en-US" altLang="en-US" b="1" dirty="0">
              <a:solidFill>
                <a:schemeClr val="tx2"/>
              </a:solidFill>
            </a:endParaRPr>
          </a:p>
        </p:txBody>
      </p:sp>
      <p:sp>
        <p:nvSpPr>
          <p:cNvPr id="8" name="Rectangle 4"/>
          <p:cNvSpPr>
            <a:spLocks noChangeArrowheads="1"/>
          </p:cNvSpPr>
          <p:nvPr/>
        </p:nvSpPr>
        <p:spPr bwMode="auto">
          <a:xfrm>
            <a:off x="3162300" y="2514600"/>
            <a:ext cx="2895600" cy="12192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tx2"/>
                </a:solidFill>
              </a:rPr>
              <a:t>Display Modes:</a:t>
            </a:r>
            <a:endParaRPr lang="en-US" altLang="en-US" b="1" dirty="0">
              <a:solidFill>
                <a:schemeClr val="tx2"/>
              </a:solidFill>
            </a:endParaRPr>
          </a:p>
          <a:p>
            <a:pPr>
              <a:lnSpc>
                <a:spcPct val="90000"/>
              </a:lnSpc>
              <a:spcBef>
                <a:spcPct val="20000"/>
              </a:spcBef>
              <a:buClr>
                <a:schemeClr val="tx1"/>
              </a:buClr>
              <a:buFont typeface="Wingdings" pitchFamily="2" charset="2"/>
              <a:buNone/>
            </a:pPr>
            <a:r>
              <a:rPr lang="en-US" altLang="en-US" b="1" u="sng" dirty="0">
                <a:solidFill>
                  <a:schemeClr val="tx2"/>
                </a:solidFill>
              </a:rPr>
              <a:t>Normal</a:t>
            </a:r>
            <a:r>
              <a:rPr lang="en-US" altLang="en-US" b="1" dirty="0">
                <a:solidFill>
                  <a:schemeClr val="tx2"/>
                </a:solidFill>
              </a:rPr>
              <a:t>: </a:t>
            </a:r>
            <a:r>
              <a:rPr lang="en-US" altLang="en-US" sz="1200" b="1" i="1" dirty="0">
                <a:solidFill>
                  <a:schemeClr val="tx2"/>
                </a:solidFill>
              </a:rPr>
              <a:t>(SMOG Section 4.2.1)</a:t>
            </a:r>
            <a:endParaRPr lang="en-US" altLang="en-US" b="1" dirty="0">
              <a:solidFill>
                <a:schemeClr val="tx2"/>
              </a:solidFill>
            </a:endParaRPr>
          </a:p>
          <a:p>
            <a:pPr>
              <a:lnSpc>
                <a:spcPct val="90000"/>
              </a:lnSpc>
              <a:spcBef>
                <a:spcPct val="20000"/>
              </a:spcBef>
              <a:buClr>
                <a:schemeClr val="tx1"/>
              </a:buClr>
              <a:buFont typeface="Wingdings" pitchFamily="2" charset="2"/>
              <a:buNone/>
            </a:pPr>
            <a:r>
              <a:rPr lang="en-US" altLang="en-US" b="1" u="sng" dirty="0">
                <a:solidFill>
                  <a:schemeClr val="tx2"/>
                </a:solidFill>
              </a:rPr>
              <a:t>Alternate: </a:t>
            </a:r>
            <a:r>
              <a:rPr lang="en-US" altLang="en-US" sz="1200" b="1" i="1" dirty="0">
                <a:solidFill>
                  <a:schemeClr val="tx2"/>
                </a:solidFill>
              </a:rPr>
              <a:t>(SMOG Section 4.2.2)</a:t>
            </a:r>
            <a:endParaRPr lang="en-US" altLang="en-US" b="1" u="sng" dirty="0">
              <a:solidFill>
                <a:schemeClr val="tx2"/>
              </a:solidFill>
            </a:endParaRPr>
          </a:p>
          <a:p>
            <a:pPr>
              <a:lnSpc>
                <a:spcPct val="90000"/>
              </a:lnSpc>
              <a:spcBef>
                <a:spcPct val="20000"/>
              </a:spcBef>
              <a:buClr>
                <a:schemeClr val="tx1"/>
              </a:buClr>
              <a:buFont typeface="Wingdings" pitchFamily="2" charset="2"/>
              <a:buNone/>
            </a:pPr>
            <a:r>
              <a:rPr lang="en-US" altLang="en-US" b="1" u="sng" dirty="0">
                <a:solidFill>
                  <a:schemeClr val="tx2"/>
                </a:solidFill>
              </a:rPr>
              <a:t>Test: </a:t>
            </a:r>
            <a:r>
              <a:rPr lang="en-US" altLang="en-US" sz="1200" b="1" i="1" dirty="0">
                <a:solidFill>
                  <a:schemeClr val="tx2"/>
                </a:solidFill>
              </a:rPr>
              <a:t>(SMOG Section 4.2.3)</a:t>
            </a:r>
          </a:p>
        </p:txBody>
      </p:sp>
      <p:sp>
        <p:nvSpPr>
          <p:cNvPr id="9" name="Rectangle 5"/>
          <p:cNvSpPr>
            <a:spLocks noChangeArrowheads="1"/>
          </p:cNvSpPr>
          <p:nvPr/>
        </p:nvSpPr>
        <p:spPr bwMode="auto">
          <a:xfrm>
            <a:off x="1066800" y="3810000"/>
            <a:ext cx="7086600" cy="22860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tx2"/>
                </a:solidFill>
              </a:rPr>
              <a:t>Additional Items</a:t>
            </a:r>
            <a:r>
              <a:rPr lang="en-US" altLang="en-US" b="1" dirty="0">
                <a:solidFill>
                  <a:schemeClr val="tx2"/>
                </a:solidFill>
              </a:rPr>
              <a:t>:</a:t>
            </a:r>
          </a:p>
          <a:p>
            <a:pPr>
              <a:lnSpc>
                <a:spcPct val="90000"/>
              </a:lnSpc>
              <a:spcBef>
                <a:spcPct val="20000"/>
              </a:spcBef>
              <a:buClr>
                <a:schemeClr val="tx1"/>
              </a:buClr>
              <a:buFont typeface="Wingdings" pitchFamily="2" charset="2"/>
              <a:buChar char="v"/>
            </a:pPr>
            <a:r>
              <a:rPr lang="en-US" altLang="en-US" b="1" dirty="0">
                <a:solidFill>
                  <a:schemeClr val="tx2"/>
                </a:solidFill>
              </a:rPr>
              <a:t>  TLC </a:t>
            </a:r>
            <a:r>
              <a:rPr lang="en-US" altLang="en-US" sz="1200" b="1" i="1" dirty="0">
                <a:solidFill>
                  <a:schemeClr val="tx2"/>
                </a:solidFill>
              </a:rPr>
              <a:t>(SMOG Section 4.3 &amp; Section 8)</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Power Outage Flagging </a:t>
            </a:r>
            <a:r>
              <a:rPr lang="en-US" altLang="en-US" sz="1200" b="1" i="1" dirty="0">
                <a:solidFill>
                  <a:schemeClr val="tx2"/>
                </a:solidFill>
              </a:rPr>
              <a:t>(SMOG Section 4.4)</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Error Event Logging </a:t>
            </a:r>
            <a:r>
              <a:rPr lang="en-US" altLang="en-US" sz="1200" b="1" i="1" dirty="0">
                <a:solidFill>
                  <a:schemeClr val="tx2"/>
                </a:solidFill>
              </a:rPr>
              <a:t>(SMOG Section 4.5 &amp; Section 6.5.4)</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IDR Pulse Resolution </a:t>
            </a:r>
            <a:r>
              <a:rPr lang="en-US" altLang="en-US" sz="1200" b="1" i="1" dirty="0">
                <a:solidFill>
                  <a:schemeClr val="tx2"/>
                </a:solidFill>
              </a:rPr>
              <a:t>(SMOG Section 4.6.1)</a:t>
            </a:r>
          </a:p>
          <a:p>
            <a:pPr>
              <a:lnSpc>
                <a:spcPct val="90000"/>
              </a:lnSpc>
              <a:spcBef>
                <a:spcPct val="20000"/>
              </a:spcBef>
              <a:buClr>
                <a:schemeClr val="tx1"/>
              </a:buClr>
              <a:buFont typeface="Wingdings" pitchFamily="2" charset="2"/>
              <a:buChar char="v"/>
            </a:pPr>
            <a:r>
              <a:rPr lang="en-US" altLang="en-US" b="1" dirty="0">
                <a:solidFill>
                  <a:schemeClr val="tx2"/>
                </a:solidFill>
              </a:rPr>
              <a:t>  IDR Clock </a:t>
            </a:r>
            <a:r>
              <a:rPr lang="en-US" altLang="en-US" sz="1200" b="1" i="1" dirty="0">
                <a:solidFill>
                  <a:schemeClr val="tx2"/>
                </a:solidFill>
              </a:rPr>
              <a:t>(Protocols 10.9.1 (2)(g) &amp; SMOG Section 6.8.2)</a:t>
            </a:r>
          </a:p>
          <a:p>
            <a:pPr>
              <a:lnSpc>
                <a:spcPct val="90000"/>
              </a:lnSpc>
              <a:spcBef>
                <a:spcPct val="20000"/>
              </a:spcBef>
              <a:buClr>
                <a:schemeClr val="tx1"/>
              </a:buClr>
              <a:buFont typeface="Wingdings" pitchFamily="2" charset="2"/>
              <a:buChar char="v"/>
            </a:pPr>
            <a:endParaRPr lang="en-US" altLang="en-US" sz="1200" b="1" i="1" dirty="0">
              <a:solidFill>
                <a:srgbClr val="C00000"/>
              </a:solidFill>
            </a:endParaRPr>
          </a:p>
        </p:txBody>
      </p:sp>
      <p:sp>
        <p:nvSpPr>
          <p:cNvPr id="10" name="Slide Number Placeholder 9"/>
          <p:cNvSpPr>
            <a:spLocks noGrp="1"/>
          </p:cNvSpPr>
          <p:nvPr>
            <p:ph type="sldNum" sz="quarter" idx="4"/>
          </p:nvPr>
        </p:nvSpPr>
        <p:spPr/>
        <p:txBody>
          <a:bodyPr/>
          <a:lstStyle/>
          <a:p>
            <a:fld id="{1D93BD3E-1E9A-4970-A6F7-E7AC52762E0C}" type="slidenum">
              <a:rPr lang="en-US" smtClean="0"/>
              <a:pPr/>
              <a:t>65</a:t>
            </a:fld>
            <a:endParaRPr lang="en-US"/>
          </a:p>
        </p:txBody>
      </p:sp>
    </p:spTree>
    <p:extLst>
      <p:ext uri="{BB962C8B-B14F-4D97-AF65-F5344CB8AC3E}">
        <p14:creationId xmlns:p14="http://schemas.microsoft.com/office/powerpoint/2010/main" val="301553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wd">
                                    <p:tmPct val="10000"/>
                                  </p:iterate>
                                  <p:childTnLst>
                                    <p:set>
                                      <p:cBhvr>
                                        <p:cTn id="6" dur="1" fill="hold">
                                          <p:stCondLst>
                                            <p:cond delay="0"/>
                                          </p:stCondLst>
                                        </p:cTn>
                                        <p:tgtEl>
                                          <p:spTgt spid="8"/>
                                        </p:tgtEl>
                                        <p:attrNameLst>
                                          <p:attrName>style.visibility</p:attrName>
                                        </p:attrNameLst>
                                      </p:cBhvr>
                                      <p:to>
                                        <p:strVal val="visible"/>
                                      </p:to>
                                    </p:set>
                                    <p:anim by="(-#ppt_w*2)" calcmode="lin" valueType="num">
                                      <p:cBhvr rctx="PPT">
                                        <p:cTn id="7" dur="500" autoRev="1" fill="hold">
                                          <p:stCondLst>
                                            <p:cond delay="0"/>
                                          </p:stCondLst>
                                        </p:cTn>
                                        <p:tgtEl>
                                          <p:spTgt spid="8"/>
                                        </p:tgtEl>
                                        <p:attrNameLst>
                                          <p:attrName>ppt_w</p:attrName>
                                        </p:attrNameLst>
                                      </p:cBhvr>
                                    </p:anim>
                                    <p:anim by="(#ppt_w*0.50)" calcmode="lin" valueType="num">
                                      <p:cBhvr>
                                        <p:cTn id="8" dur="500" decel="50000" autoRev="1" fill="hold">
                                          <p:stCondLst>
                                            <p:cond delay="0"/>
                                          </p:stCondLst>
                                        </p:cTn>
                                        <p:tgtEl>
                                          <p:spTgt spid="8"/>
                                        </p:tgtEl>
                                        <p:attrNameLst>
                                          <p:attrName>ppt_x</p:attrName>
                                        </p:attrNameLst>
                                      </p:cBhvr>
                                    </p:anim>
                                    <p:anim from="(-#ppt_h/2)" to="(#ppt_y)" calcmode="lin" valueType="num">
                                      <p:cBhvr>
                                        <p:cTn id="9" dur="1000" fill="hold">
                                          <p:stCondLst>
                                            <p:cond delay="0"/>
                                          </p:stCondLst>
                                        </p:cTn>
                                        <p:tgtEl>
                                          <p:spTgt spid="8"/>
                                        </p:tgtEl>
                                        <p:attrNameLst>
                                          <p:attrName>ppt_y</p:attrName>
                                        </p:attrNameLst>
                                      </p:cBhvr>
                                    </p:anim>
                                    <p:animRot by="21600000">
                                      <p:cBhvr>
                                        <p:cTn id="10" dur="1000" fill="hold">
                                          <p:stCondLst>
                                            <p:cond delay="0"/>
                                          </p:stCondLst>
                                        </p:cTn>
                                        <p:tgtEl>
                                          <p:spTgt spid="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Resource Entity-Owned Equipment Used for the Calculation of the Auxiliary Load Telemetry</a:t>
            </a:r>
            <a:endParaRPr lang="en-US" b="1" dirty="0">
              <a:solidFill>
                <a:schemeClr val="accent1"/>
              </a:solidFill>
            </a:endParaRPr>
          </a:p>
        </p:txBody>
      </p:sp>
      <p:sp>
        <p:nvSpPr>
          <p:cNvPr id="7" name="Rectangle 3"/>
          <p:cNvSpPr>
            <a:spLocks noChangeArrowheads="1"/>
          </p:cNvSpPr>
          <p:nvPr/>
        </p:nvSpPr>
        <p:spPr bwMode="auto">
          <a:xfrm>
            <a:off x="381000" y="1295400"/>
            <a:ext cx="8686800" cy="4840288"/>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buFont typeface="Wingdings" pitchFamily="2" charset="2"/>
              <a:buNone/>
            </a:pPr>
            <a:r>
              <a:rPr lang="en-US" b="1" dirty="0">
                <a:solidFill>
                  <a:schemeClr val="accent2"/>
                </a:solidFill>
              </a:rPr>
              <a:t>Detailed Standards: (SMOG 5.5)</a:t>
            </a:r>
          </a:p>
          <a:p>
            <a:pPr>
              <a:lnSpc>
                <a:spcPct val="90000"/>
              </a:lnSpc>
              <a:spcBef>
                <a:spcPct val="90000"/>
              </a:spcBef>
              <a:buClr>
                <a:schemeClr val="tx1"/>
              </a:buClr>
              <a:buFont typeface="Wingdings" pitchFamily="2" charset="2"/>
              <a:buNone/>
            </a:pPr>
            <a:endParaRPr lang="en-US" b="1" dirty="0">
              <a:solidFill>
                <a:schemeClr val="accent2"/>
              </a:solidFill>
            </a:endParaRPr>
          </a:p>
          <a:p>
            <a:pPr marL="4572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(1)</a:t>
            </a:r>
            <a:r>
              <a:rPr lang="en-US" dirty="0">
                <a:latin typeface="Times New Roman" panose="02020603050405020304" pitchFamily="18" charset="0"/>
                <a:ea typeface="Times New Roman" panose="02020603050405020304" pitchFamily="18" charset="0"/>
              </a:rPr>
              <a:t>	</a:t>
            </a:r>
            <a:r>
              <a:rPr lang="en-US" b="1" dirty="0">
                <a:solidFill>
                  <a:schemeClr val="accent2"/>
                </a:solidFill>
                <a:latin typeface="Times New Roman" panose="02020603050405020304" pitchFamily="18" charset="0"/>
                <a:ea typeface="Times New Roman" panose="02020603050405020304" pitchFamily="18" charset="0"/>
              </a:rPr>
              <a:t>Data Recording Function for Calculated Auxiliary Load:</a:t>
            </a:r>
          </a:p>
          <a:p>
            <a:pPr marL="9144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(a)	Auxiliary Load calculated data shall be stored in a Resource Entity storage device such that a minimum of 45 days of 15-minute interval energy is available; and</a:t>
            </a:r>
          </a:p>
          <a:p>
            <a:pPr marL="9144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 (b)	Recording of data shall continue while communicating through any communications port. </a:t>
            </a:r>
          </a:p>
          <a:p>
            <a:pPr marL="4572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(2)	Calculated auxiliary Load must be telemetered to both the primary and backup ERCOT-Polled Settlement (EPS) Meter. </a:t>
            </a:r>
          </a:p>
          <a:p>
            <a:pPr marL="4572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(3)	The EPS Meters must be updated with an auxiliary Load calculation at least every four seconds.</a:t>
            </a:r>
          </a:p>
          <a:p>
            <a:pPr>
              <a:lnSpc>
                <a:spcPct val="90000"/>
              </a:lnSpc>
              <a:spcBef>
                <a:spcPct val="90000"/>
              </a:spcBef>
              <a:buClr>
                <a:schemeClr val="tx1"/>
              </a:buClr>
              <a:buFont typeface="Wingdings" pitchFamily="2" charset="2"/>
              <a:buNone/>
            </a:pPr>
            <a:endParaRPr lang="en-US" b="1" dirty="0">
              <a:solidFill>
                <a:schemeClr val="accent2"/>
              </a:solidFill>
            </a:endParaRPr>
          </a:p>
          <a:p>
            <a:pPr>
              <a:lnSpc>
                <a:spcPct val="90000"/>
              </a:lnSpc>
              <a:spcBef>
                <a:spcPct val="90000"/>
              </a:spcBef>
              <a:buClr>
                <a:schemeClr val="tx1"/>
              </a:buClr>
              <a:buFont typeface="Wingdings" pitchFamily="2" charset="2"/>
              <a:buNone/>
            </a:pPr>
            <a:r>
              <a:rPr lang="en-US" b="1" dirty="0">
                <a:solidFill>
                  <a:schemeClr val="accent2"/>
                </a:solidFill>
              </a:rPr>
              <a:t>	 </a:t>
            </a:r>
            <a:endParaRPr lang="en-US" altLang="en-US" b="1"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66</a:t>
            </a:fld>
            <a:endParaRPr lang="en-US"/>
          </a:p>
        </p:txBody>
      </p:sp>
    </p:spTree>
    <p:extLst>
      <p:ext uri="{BB962C8B-B14F-4D97-AF65-F5344CB8AC3E}">
        <p14:creationId xmlns:p14="http://schemas.microsoft.com/office/powerpoint/2010/main" val="20998405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7" name="Rectangle 4"/>
          <p:cNvSpPr>
            <a:spLocks noChangeArrowheads="1"/>
          </p:cNvSpPr>
          <p:nvPr/>
        </p:nvSpPr>
        <p:spPr bwMode="auto">
          <a:xfrm>
            <a:off x="2133600" y="914400"/>
            <a:ext cx="66294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industry standard must all instrument transformers used at EPS metering Facilities be tested to? </a:t>
            </a:r>
          </a:p>
        </p:txBody>
      </p:sp>
      <p:pic>
        <p:nvPicPr>
          <p:cNvPr id="8" name="Picture 5" descr="amconfus"/>
          <p:cNvPicPr>
            <a:picLocks noChangeAspect="1" noChangeArrowheads="1"/>
          </p:cNvPicPr>
          <p:nvPr/>
        </p:nvPicPr>
        <p:blipFill>
          <a:blip r:embed="rId3" cstate="print"/>
          <a:srcRect/>
          <a:stretch>
            <a:fillRect/>
          </a:stretch>
        </p:blipFill>
        <p:spPr bwMode="auto">
          <a:xfrm>
            <a:off x="152400" y="1600200"/>
            <a:ext cx="1604963" cy="3505200"/>
          </a:xfrm>
          <a:prstGeom prst="rect">
            <a:avLst/>
          </a:prstGeom>
          <a:noFill/>
          <a:ln w="9525">
            <a:noFill/>
            <a:miter lim="800000"/>
            <a:headEnd/>
            <a:tailEnd/>
          </a:ln>
        </p:spPr>
      </p:pic>
      <p:sp>
        <p:nvSpPr>
          <p:cNvPr id="9" name="Rectangle 6"/>
          <p:cNvSpPr>
            <a:spLocks noChangeArrowheads="1"/>
          </p:cNvSpPr>
          <p:nvPr/>
        </p:nvSpPr>
        <p:spPr bwMode="auto">
          <a:xfrm>
            <a:off x="2133600" y="1524000"/>
            <a:ext cx="66294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Can combination voltage and current transformers be used at EPS metering Facilities?</a:t>
            </a:r>
          </a:p>
        </p:txBody>
      </p:sp>
      <p:sp>
        <p:nvSpPr>
          <p:cNvPr id="10" name="Rectangle 7"/>
          <p:cNvSpPr>
            <a:spLocks noChangeArrowheads="1"/>
          </p:cNvSpPr>
          <p:nvPr/>
        </p:nvSpPr>
        <p:spPr bwMode="auto">
          <a:xfrm>
            <a:off x="2133600" y="2133600"/>
            <a:ext cx="66294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industry standard must all EPS meters comply with? </a:t>
            </a:r>
          </a:p>
        </p:txBody>
      </p:sp>
      <p:sp>
        <p:nvSpPr>
          <p:cNvPr id="11" name="Rectangle 8"/>
          <p:cNvSpPr>
            <a:spLocks noChangeArrowheads="1"/>
          </p:cNvSpPr>
          <p:nvPr/>
        </p:nvSpPr>
        <p:spPr bwMode="auto">
          <a:xfrm>
            <a:off x="2133600" y="2743200"/>
            <a:ext cx="6629400" cy="457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other documents must all EPS meters comply with?</a:t>
            </a:r>
          </a:p>
        </p:txBody>
      </p:sp>
      <p:sp>
        <p:nvSpPr>
          <p:cNvPr id="12" name="Rectangle 9"/>
          <p:cNvSpPr>
            <a:spLocks noChangeArrowheads="1"/>
          </p:cNvSpPr>
          <p:nvPr/>
        </p:nvSpPr>
        <p:spPr bwMode="auto">
          <a:xfrm>
            <a:off x="2133600" y="3276600"/>
            <a:ext cx="6629400" cy="457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organization approves EPS Meters?</a:t>
            </a:r>
          </a:p>
        </p:txBody>
      </p:sp>
      <p:sp>
        <p:nvSpPr>
          <p:cNvPr id="13" name="Rectangle 10"/>
          <p:cNvSpPr>
            <a:spLocks noChangeArrowheads="1"/>
          </p:cNvSpPr>
          <p:nvPr/>
        </p:nvSpPr>
        <p:spPr bwMode="auto">
          <a:xfrm>
            <a:off x="2133600" y="3810000"/>
            <a:ext cx="66294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Are there specific channel assignments for storage of interval data in EPS meters?</a:t>
            </a:r>
          </a:p>
        </p:txBody>
      </p:sp>
      <p:sp>
        <p:nvSpPr>
          <p:cNvPr id="14" name="Rectangle 11"/>
          <p:cNvSpPr>
            <a:spLocks noChangeArrowheads="1"/>
          </p:cNvSpPr>
          <p:nvPr/>
        </p:nvSpPr>
        <p:spPr bwMode="auto">
          <a:xfrm>
            <a:off x="2133600" y="4495800"/>
            <a:ext cx="66294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Are there specific error event logging requirements for EPS meters?</a:t>
            </a:r>
          </a:p>
        </p:txBody>
      </p:sp>
      <p:sp>
        <p:nvSpPr>
          <p:cNvPr id="15" name="Rectangle 12"/>
          <p:cNvSpPr>
            <a:spLocks noChangeArrowheads="1"/>
          </p:cNvSpPr>
          <p:nvPr/>
        </p:nvSpPr>
        <p:spPr bwMode="auto">
          <a:xfrm>
            <a:off x="2133600" y="5181600"/>
            <a:ext cx="66294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is the IDR pulse resolution requirement for EPS meters? </a:t>
            </a:r>
          </a:p>
        </p:txBody>
      </p:sp>
      <p:sp>
        <p:nvSpPr>
          <p:cNvPr id="16" name="Slide Number Placeholder 15"/>
          <p:cNvSpPr>
            <a:spLocks noGrp="1"/>
          </p:cNvSpPr>
          <p:nvPr>
            <p:ph type="sldNum" sz="quarter" idx="4"/>
          </p:nvPr>
        </p:nvSpPr>
        <p:spPr/>
        <p:txBody>
          <a:bodyPr/>
          <a:lstStyle/>
          <a:p>
            <a:fld id="{1D93BD3E-1E9A-4970-A6F7-E7AC52762E0C}" type="slidenum">
              <a:rPr lang="en-US" smtClean="0"/>
              <a:pPr/>
              <a:t>67</a:t>
            </a:fld>
            <a:endParaRPr lang="en-US"/>
          </a:p>
        </p:txBody>
      </p:sp>
    </p:spTree>
    <p:extLst>
      <p:ext uri="{BB962C8B-B14F-4D97-AF65-F5344CB8AC3E}">
        <p14:creationId xmlns:p14="http://schemas.microsoft.com/office/powerpoint/2010/main" val="340621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P spid="15"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990600" y="3200400"/>
            <a:ext cx="7086600" cy="576263"/>
          </a:xfrm>
          <a:prstGeom prst="rect">
            <a:avLst/>
          </a:prstGeom>
          <a:noFill/>
          <a:ln w="9525">
            <a:noFill/>
            <a:miter lim="800000"/>
            <a:headEnd/>
            <a:tailEnd/>
          </a:ln>
        </p:spPr>
        <p:txBody>
          <a:bodyPr lIns="90488" tIns="44450" rIns="90488" bIns="44450" anchor="b"/>
          <a:lstStyle/>
          <a:p>
            <a:pPr algn="ctr"/>
            <a:r>
              <a:rPr lang="en-US" altLang="en-US" sz="6600" b="1"/>
              <a:t>BREAK</a:t>
            </a:r>
          </a:p>
        </p:txBody>
      </p:sp>
      <p:sp>
        <p:nvSpPr>
          <p:cNvPr id="2" name="Slide Number Placeholder 1"/>
          <p:cNvSpPr>
            <a:spLocks noGrp="1"/>
          </p:cNvSpPr>
          <p:nvPr>
            <p:ph type="sldNum" sz="quarter" idx="10"/>
          </p:nvPr>
        </p:nvSpPr>
        <p:spPr>
          <a:xfrm>
            <a:off x="8534400" y="6561138"/>
            <a:ext cx="457200" cy="210312"/>
          </a:xfrm>
        </p:spPr>
        <p:txBody>
          <a:bodyPr/>
          <a:lstStyle/>
          <a:p>
            <a:fld id="{03069BCC-FE10-4898-9CF4-9F45652FB540}" type="slidenum">
              <a:rPr lang="en-US" altLang="en-US" smtClean="0"/>
              <a:pPr/>
              <a:t>68</a:t>
            </a:fld>
            <a:endParaRPr lang="en-US" altLang="en-US" dirty="0"/>
          </a:p>
        </p:txBody>
      </p:sp>
    </p:spTree>
    <p:extLst>
      <p:ext uri="{BB962C8B-B14F-4D97-AF65-F5344CB8AC3E}">
        <p14:creationId xmlns:p14="http://schemas.microsoft.com/office/powerpoint/2010/main" val="12517774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grpSp>
        <p:nvGrpSpPr>
          <p:cNvPr id="7" name="Group 3"/>
          <p:cNvGrpSpPr>
            <a:grpSpLocks/>
          </p:cNvGrpSpPr>
          <p:nvPr/>
        </p:nvGrpSpPr>
        <p:grpSpPr bwMode="auto">
          <a:xfrm>
            <a:off x="762000" y="966788"/>
            <a:ext cx="3852863" cy="2593975"/>
            <a:chOff x="733" y="573"/>
            <a:chExt cx="2174" cy="1634"/>
          </a:xfrm>
          <a:solidFill>
            <a:schemeClr val="accent3">
              <a:lumMod val="20000"/>
              <a:lumOff val="80000"/>
            </a:schemeClr>
          </a:solidFill>
        </p:grpSpPr>
        <p:sp>
          <p:nvSpPr>
            <p:cNvPr id="8" name="Freeform 4"/>
            <p:cNvSpPr>
              <a:spLocks/>
            </p:cNvSpPr>
            <p:nvPr/>
          </p:nvSpPr>
          <p:spPr bwMode="auto">
            <a:xfrm>
              <a:off x="733" y="573"/>
              <a:ext cx="2174" cy="1634"/>
            </a:xfrm>
            <a:custGeom>
              <a:avLst/>
              <a:gdLst>
                <a:gd name="T0" fmla="*/ 0 w 2248"/>
                <a:gd name="T1" fmla="*/ 0 h 1825"/>
                <a:gd name="T2" fmla="*/ 154 w 2248"/>
                <a:gd name="T3" fmla="*/ 752 h 1825"/>
                <a:gd name="T4" fmla="*/ 162 w 2248"/>
                <a:gd name="T5" fmla="*/ 728 h 1825"/>
                <a:gd name="T6" fmla="*/ 149 w 2248"/>
                <a:gd name="T7" fmla="*/ 698 h 1825"/>
                <a:gd name="T8" fmla="*/ 134 w 2248"/>
                <a:gd name="T9" fmla="*/ 666 h 1825"/>
                <a:gd name="T10" fmla="*/ 137 w 2248"/>
                <a:gd name="T11" fmla="*/ 638 h 1825"/>
                <a:gd name="T12" fmla="*/ 162 w 2248"/>
                <a:gd name="T13" fmla="*/ 611 h 1825"/>
                <a:gd name="T14" fmla="*/ 201 w 2248"/>
                <a:gd name="T15" fmla="*/ 591 h 1825"/>
                <a:gd name="T16" fmla="*/ 252 w 2248"/>
                <a:gd name="T17" fmla="*/ 577 h 1825"/>
                <a:gd name="T18" fmla="*/ 314 w 2248"/>
                <a:gd name="T19" fmla="*/ 574 h 1825"/>
                <a:gd name="T20" fmla="*/ 384 w 2248"/>
                <a:gd name="T21" fmla="*/ 577 h 1825"/>
                <a:gd name="T22" fmla="*/ 428 w 2248"/>
                <a:gd name="T23" fmla="*/ 587 h 1825"/>
                <a:gd name="T24" fmla="*/ 475 w 2248"/>
                <a:gd name="T25" fmla="*/ 611 h 1825"/>
                <a:gd name="T26" fmla="*/ 500 w 2248"/>
                <a:gd name="T27" fmla="*/ 636 h 1825"/>
                <a:gd name="T28" fmla="*/ 506 w 2248"/>
                <a:gd name="T29" fmla="*/ 663 h 1825"/>
                <a:gd name="T30" fmla="*/ 497 w 2248"/>
                <a:gd name="T31" fmla="*/ 689 h 1825"/>
                <a:gd name="T32" fmla="*/ 484 w 2248"/>
                <a:gd name="T33" fmla="*/ 712 h 1825"/>
                <a:gd name="T34" fmla="*/ 479 w 2248"/>
                <a:gd name="T35" fmla="*/ 738 h 1825"/>
                <a:gd name="T36" fmla="*/ 1128 w 2248"/>
                <a:gd name="T37" fmla="*/ 754 h 1825"/>
                <a:gd name="T38" fmla="*/ 1128 w 2248"/>
                <a:gd name="T39" fmla="*/ 738 h 1825"/>
                <a:gd name="T40" fmla="*/ 1126 w 2248"/>
                <a:gd name="T41" fmla="*/ 710 h 1825"/>
                <a:gd name="T42" fmla="*/ 1128 w 2248"/>
                <a:gd name="T43" fmla="*/ 683 h 1825"/>
                <a:gd name="T44" fmla="*/ 1146 w 2248"/>
                <a:gd name="T45" fmla="*/ 663 h 1825"/>
                <a:gd name="T46" fmla="*/ 1169 w 2248"/>
                <a:gd name="T47" fmla="*/ 655 h 1825"/>
                <a:gd name="T48" fmla="*/ 1204 w 2248"/>
                <a:gd name="T49" fmla="*/ 651 h 1825"/>
                <a:gd name="T50" fmla="*/ 1256 w 2248"/>
                <a:gd name="T51" fmla="*/ 651 h 1825"/>
                <a:gd name="T52" fmla="*/ 1311 w 2248"/>
                <a:gd name="T53" fmla="*/ 654 h 1825"/>
                <a:gd name="T54" fmla="*/ 1364 w 2248"/>
                <a:gd name="T55" fmla="*/ 640 h 1825"/>
                <a:gd name="T56" fmla="*/ 1374 w 2248"/>
                <a:gd name="T57" fmla="*/ 617 h 1825"/>
                <a:gd name="T58" fmla="*/ 1384 w 2248"/>
                <a:gd name="T59" fmla="*/ 592 h 1825"/>
                <a:gd name="T60" fmla="*/ 1422 w 2248"/>
                <a:gd name="T61" fmla="*/ 579 h 1825"/>
                <a:gd name="T62" fmla="*/ 1477 w 2248"/>
                <a:gd name="T63" fmla="*/ 577 h 1825"/>
                <a:gd name="T64" fmla="*/ 1530 w 2248"/>
                <a:gd name="T65" fmla="*/ 566 h 1825"/>
                <a:gd name="T66" fmla="*/ 1561 w 2248"/>
                <a:gd name="T67" fmla="*/ 553 h 1825"/>
                <a:gd name="T68" fmla="*/ 1554 w 2248"/>
                <a:gd name="T69" fmla="*/ 514 h 1825"/>
                <a:gd name="T70" fmla="*/ 1554 w 2248"/>
                <a:gd name="T71" fmla="*/ 523 h 1825"/>
                <a:gd name="T72" fmla="*/ 1554 w 2248"/>
                <a:gd name="T73" fmla="*/ 490 h 1825"/>
                <a:gd name="T74" fmla="*/ 1592 w 2248"/>
                <a:gd name="T75" fmla="*/ 463 h 1825"/>
                <a:gd name="T76" fmla="*/ 1662 w 2248"/>
                <a:gd name="T77" fmla="*/ 450 h 1825"/>
                <a:gd name="T78" fmla="*/ 1719 w 2248"/>
                <a:gd name="T79" fmla="*/ 0 h 182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248"/>
                <a:gd name="T121" fmla="*/ 0 h 1825"/>
                <a:gd name="T122" fmla="*/ 2248 w 2248"/>
                <a:gd name="T123" fmla="*/ 1825 h 182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248" h="1825">
                  <a:moveTo>
                    <a:pt x="2246" y="0"/>
                  </a:moveTo>
                  <a:lnTo>
                    <a:pt x="0" y="0"/>
                  </a:lnTo>
                  <a:lnTo>
                    <a:pt x="2" y="1823"/>
                  </a:lnTo>
                  <a:lnTo>
                    <a:pt x="201" y="1823"/>
                  </a:lnTo>
                  <a:lnTo>
                    <a:pt x="211" y="1789"/>
                  </a:lnTo>
                  <a:lnTo>
                    <a:pt x="211" y="1763"/>
                  </a:lnTo>
                  <a:lnTo>
                    <a:pt x="205" y="1728"/>
                  </a:lnTo>
                  <a:lnTo>
                    <a:pt x="194" y="1692"/>
                  </a:lnTo>
                  <a:lnTo>
                    <a:pt x="182" y="1647"/>
                  </a:lnTo>
                  <a:lnTo>
                    <a:pt x="176" y="1612"/>
                  </a:lnTo>
                  <a:lnTo>
                    <a:pt x="174" y="1581"/>
                  </a:lnTo>
                  <a:lnTo>
                    <a:pt x="180" y="1546"/>
                  </a:lnTo>
                  <a:lnTo>
                    <a:pt x="190" y="1513"/>
                  </a:lnTo>
                  <a:lnTo>
                    <a:pt x="211" y="1480"/>
                  </a:lnTo>
                  <a:lnTo>
                    <a:pt x="236" y="1455"/>
                  </a:lnTo>
                  <a:lnTo>
                    <a:pt x="263" y="1430"/>
                  </a:lnTo>
                  <a:lnTo>
                    <a:pt x="294" y="1412"/>
                  </a:lnTo>
                  <a:lnTo>
                    <a:pt x="331" y="1397"/>
                  </a:lnTo>
                  <a:lnTo>
                    <a:pt x="364" y="1391"/>
                  </a:lnTo>
                  <a:lnTo>
                    <a:pt x="411" y="1389"/>
                  </a:lnTo>
                  <a:lnTo>
                    <a:pt x="465" y="1393"/>
                  </a:lnTo>
                  <a:lnTo>
                    <a:pt x="500" y="1397"/>
                  </a:lnTo>
                  <a:lnTo>
                    <a:pt x="531" y="1406"/>
                  </a:lnTo>
                  <a:lnTo>
                    <a:pt x="560" y="1424"/>
                  </a:lnTo>
                  <a:lnTo>
                    <a:pt x="597" y="1453"/>
                  </a:lnTo>
                  <a:lnTo>
                    <a:pt x="620" y="1480"/>
                  </a:lnTo>
                  <a:lnTo>
                    <a:pt x="642" y="1509"/>
                  </a:lnTo>
                  <a:lnTo>
                    <a:pt x="653" y="1540"/>
                  </a:lnTo>
                  <a:lnTo>
                    <a:pt x="661" y="1569"/>
                  </a:lnTo>
                  <a:lnTo>
                    <a:pt x="661" y="1602"/>
                  </a:lnTo>
                  <a:lnTo>
                    <a:pt x="657" y="1635"/>
                  </a:lnTo>
                  <a:lnTo>
                    <a:pt x="649" y="1666"/>
                  </a:lnTo>
                  <a:lnTo>
                    <a:pt x="642" y="1695"/>
                  </a:lnTo>
                  <a:lnTo>
                    <a:pt x="632" y="1726"/>
                  </a:lnTo>
                  <a:lnTo>
                    <a:pt x="626" y="1757"/>
                  </a:lnTo>
                  <a:lnTo>
                    <a:pt x="626" y="1785"/>
                  </a:lnTo>
                  <a:lnTo>
                    <a:pt x="634" y="1816"/>
                  </a:lnTo>
                  <a:lnTo>
                    <a:pt x="1474" y="1825"/>
                  </a:lnTo>
                  <a:lnTo>
                    <a:pt x="1471" y="1813"/>
                  </a:lnTo>
                  <a:lnTo>
                    <a:pt x="1474" y="1786"/>
                  </a:lnTo>
                  <a:lnTo>
                    <a:pt x="1471" y="1759"/>
                  </a:lnTo>
                  <a:lnTo>
                    <a:pt x="1471" y="1720"/>
                  </a:lnTo>
                  <a:lnTo>
                    <a:pt x="1471" y="1690"/>
                  </a:lnTo>
                  <a:lnTo>
                    <a:pt x="1474" y="1654"/>
                  </a:lnTo>
                  <a:lnTo>
                    <a:pt x="1489" y="1627"/>
                  </a:lnTo>
                  <a:lnTo>
                    <a:pt x="1498" y="1606"/>
                  </a:lnTo>
                  <a:lnTo>
                    <a:pt x="1510" y="1597"/>
                  </a:lnTo>
                  <a:lnTo>
                    <a:pt x="1528" y="1588"/>
                  </a:lnTo>
                  <a:lnTo>
                    <a:pt x="1546" y="1579"/>
                  </a:lnTo>
                  <a:lnTo>
                    <a:pt x="1573" y="1576"/>
                  </a:lnTo>
                  <a:lnTo>
                    <a:pt x="1600" y="1579"/>
                  </a:lnTo>
                  <a:lnTo>
                    <a:pt x="1642" y="1576"/>
                  </a:lnTo>
                  <a:lnTo>
                    <a:pt x="1681" y="1579"/>
                  </a:lnTo>
                  <a:lnTo>
                    <a:pt x="1714" y="1582"/>
                  </a:lnTo>
                  <a:lnTo>
                    <a:pt x="1756" y="1564"/>
                  </a:lnTo>
                  <a:lnTo>
                    <a:pt x="1783" y="1549"/>
                  </a:lnTo>
                  <a:lnTo>
                    <a:pt x="1798" y="1534"/>
                  </a:lnTo>
                  <a:lnTo>
                    <a:pt x="1795" y="1492"/>
                  </a:lnTo>
                  <a:lnTo>
                    <a:pt x="1798" y="1462"/>
                  </a:lnTo>
                  <a:lnTo>
                    <a:pt x="1810" y="1432"/>
                  </a:lnTo>
                  <a:lnTo>
                    <a:pt x="1831" y="1420"/>
                  </a:lnTo>
                  <a:lnTo>
                    <a:pt x="1858" y="1405"/>
                  </a:lnTo>
                  <a:lnTo>
                    <a:pt x="1894" y="1396"/>
                  </a:lnTo>
                  <a:lnTo>
                    <a:pt x="1930" y="1396"/>
                  </a:lnTo>
                  <a:lnTo>
                    <a:pt x="1969" y="1384"/>
                  </a:lnTo>
                  <a:lnTo>
                    <a:pt x="2002" y="1369"/>
                  </a:lnTo>
                  <a:lnTo>
                    <a:pt x="2023" y="1354"/>
                  </a:lnTo>
                  <a:lnTo>
                    <a:pt x="2041" y="1339"/>
                  </a:lnTo>
                  <a:lnTo>
                    <a:pt x="2038" y="1309"/>
                  </a:lnTo>
                  <a:lnTo>
                    <a:pt x="2032" y="1246"/>
                  </a:lnTo>
                  <a:lnTo>
                    <a:pt x="2023" y="1210"/>
                  </a:lnTo>
                  <a:lnTo>
                    <a:pt x="2032" y="1264"/>
                  </a:lnTo>
                  <a:lnTo>
                    <a:pt x="2035" y="1162"/>
                  </a:lnTo>
                  <a:lnTo>
                    <a:pt x="2032" y="1186"/>
                  </a:lnTo>
                  <a:lnTo>
                    <a:pt x="2050" y="1150"/>
                  </a:lnTo>
                  <a:lnTo>
                    <a:pt x="2080" y="1120"/>
                  </a:lnTo>
                  <a:lnTo>
                    <a:pt x="2116" y="1108"/>
                  </a:lnTo>
                  <a:lnTo>
                    <a:pt x="2173" y="1090"/>
                  </a:lnTo>
                  <a:lnTo>
                    <a:pt x="2248" y="1096"/>
                  </a:lnTo>
                  <a:lnTo>
                    <a:pt x="2246" y="0"/>
                  </a:lnTo>
                  <a:close/>
                </a:path>
              </a:pathLst>
            </a:custGeom>
            <a:grpFill/>
            <a:ln w="25400">
              <a:solidFill>
                <a:srgbClr val="000000"/>
              </a:solidFill>
              <a:prstDash val="solid"/>
              <a:round/>
              <a:headEnd/>
              <a:tailEnd/>
            </a:ln>
          </p:spPr>
          <p:txBody>
            <a:bodyPr/>
            <a:lstStyle/>
            <a:p>
              <a:endParaRPr lang="en-US"/>
            </a:p>
          </p:txBody>
        </p:sp>
        <p:sp>
          <p:nvSpPr>
            <p:cNvPr id="9" name="Text Box 5"/>
            <p:cNvSpPr txBox="1">
              <a:spLocks noChangeArrowheads="1"/>
            </p:cNvSpPr>
            <p:nvPr/>
          </p:nvSpPr>
          <p:spPr bwMode="auto">
            <a:xfrm>
              <a:off x="817" y="664"/>
              <a:ext cx="2080" cy="1269"/>
            </a:xfrm>
            <a:prstGeom prst="rect">
              <a:avLst/>
            </a:prstGeom>
            <a:grpFill/>
            <a:ln w="9525">
              <a:noFill/>
              <a:miter lim="800000"/>
              <a:headEnd/>
              <a:tailEnd/>
            </a:ln>
          </p:spPr>
          <p:txBody>
            <a:bodyPr lIns="45720" tIns="46800" rIns="45720" bIns="46800">
              <a:spAutoFit/>
            </a:bodyPr>
            <a:lstStyle/>
            <a:p>
              <a:r>
                <a:rPr lang="en-US" altLang="en-US" b="1" dirty="0">
                  <a:solidFill>
                    <a:schemeClr val="accent4"/>
                  </a:solidFill>
                </a:rPr>
                <a:t>   </a:t>
              </a:r>
              <a:r>
                <a:rPr lang="en-US" altLang="en-US" sz="1600" b="1" u="sng" dirty="0">
                  <a:solidFill>
                    <a:schemeClr val="accent4"/>
                  </a:solidFill>
                </a:rPr>
                <a:t>Metering Facility</a:t>
              </a:r>
              <a:r>
                <a:rPr lang="en-US" altLang="en-US" sz="1200" b="1" i="1" u="sng" dirty="0">
                  <a:solidFill>
                    <a:schemeClr val="accent4"/>
                  </a:solidFill>
                </a:rPr>
                <a:t>(SMOG Section 1.5) </a:t>
              </a:r>
              <a:endParaRPr lang="en-US" altLang="en-US" b="1" dirty="0">
                <a:solidFill>
                  <a:schemeClr val="accent4"/>
                </a:solidFill>
              </a:endParaRPr>
            </a:p>
            <a:p>
              <a:pPr>
                <a:buFontTx/>
                <a:buChar char="•"/>
              </a:pPr>
              <a:r>
                <a:rPr lang="en-US" altLang="en-US" b="1" dirty="0">
                  <a:solidFill>
                    <a:schemeClr val="accent4"/>
                  </a:solidFill>
                </a:rPr>
                <a:t> Environment </a:t>
              </a:r>
              <a:r>
                <a:rPr lang="en-US" altLang="en-US" sz="1200" b="1" i="1" dirty="0">
                  <a:solidFill>
                    <a:schemeClr val="accent4"/>
                  </a:solidFill>
                </a:rPr>
                <a:t>{1.5.1 (1)}</a:t>
              </a:r>
              <a:endParaRPr lang="en-US" altLang="en-US" b="1" dirty="0">
                <a:solidFill>
                  <a:schemeClr val="accent4"/>
                </a:solidFill>
              </a:endParaRPr>
            </a:p>
            <a:p>
              <a:pPr>
                <a:buFontTx/>
                <a:buChar char="•"/>
              </a:pPr>
              <a:r>
                <a:rPr lang="en-US" altLang="en-US" b="1" dirty="0">
                  <a:solidFill>
                    <a:schemeClr val="accent4"/>
                  </a:solidFill>
                </a:rPr>
                <a:t> Clear Area </a:t>
              </a:r>
              <a:r>
                <a:rPr lang="en-US" altLang="en-US" sz="1200" b="1" i="1" dirty="0">
                  <a:solidFill>
                    <a:schemeClr val="accent4"/>
                  </a:solidFill>
                </a:rPr>
                <a:t>{1.5.1 (2)}</a:t>
              </a:r>
              <a:endParaRPr lang="en-US" altLang="en-US" b="1" dirty="0">
                <a:solidFill>
                  <a:schemeClr val="accent4"/>
                </a:solidFill>
              </a:endParaRPr>
            </a:p>
            <a:p>
              <a:pPr>
                <a:buFontTx/>
                <a:buChar char="•"/>
              </a:pPr>
              <a:r>
                <a:rPr lang="en-US" altLang="en-US" b="1" dirty="0">
                  <a:solidFill>
                    <a:schemeClr val="accent4"/>
                  </a:solidFill>
                </a:rPr>
                <a:t> Test Output </a:t>
              </a:r>
              <a:r>
                <a:rPr lang="en-US" altLang="en-US" sz="1200" b="1" i="1" dirty="0">
                  <a:solidFill>
                    <a:schemeClr val="accent4"/>
                  </a:solidFill>
                </a:rPr>
                <a:t>{1.5.2}</a:t>
              </a:r>
              <a:endParaRPr lang="en-US" altLang="en-US" b="1" dirty="0">
                <a:solidFill>
                  <a:schemeClr val="accent4"/>
                </a:solidFill>
              </a:endParaRPr>
            </a:p>
            <a:p>
              <a:pPr>
                <a:buFontTx/>
                <a:buChar char="•"/>
              </a:pPr>
              <a:r>
                <a:rPr lang="en-US" altLang="en-US" b="1" dirty="0">
                  <a:solidFill>
                    <a:schemeClr val="accent4"/>
                  </a:solidFill>
                </a:rPr>
                <a:t> Enclosure </a:t>
              </a:r>
              <a:r>
                <a:rPr lang="en-US" altLang="en-US" sz="1200" b="1" i="1" dirty="0">
                  <a:solidFill>
                    <a:schemeClr val="accent4"/>
                  </a:solidFill>
                </a:rPr>
                <a:t>{1.5.2 (a)}</a:t>
              </a:r>
              <a:endParaRPr lang="en-US" altLang="en-US" b="1" dirty="0">
                <a:solidFill>
                  <a:schemeClr val="accent4"/>
                </a:solidFill>
              </a:endParaRPr>
            </a:p>
            <a:p>
              <a:pPr>
                <a:buFontTx/>
                <a:buChar char="•"/>
              </a:pPr>
              <a:r>
                <a:rPr lang="en-US" altLang="en-US" b="1" dirty="0">
                  <a:solidFill>
                    <a:schemeClr val="accent4"/>
                  </a:solidFill>
                </a:rPr>
                <a:t> Lighting </a:t>
              </a:r>
              <a:r>
                <a:rPr lang="en-US" altLang="en-US" sz="1200" b="1" i="1" dirty="0">
                  <a:solidFill>
                    <a:schemeClr val="accent4"/>
                  </a:solidFill>
                </a:rPr>
                <a:t>{1.5.2 (b)}</a:t>
              </a:r>
              <a:endParaRPr lang="en-US" altLang="en-US" b="1" dirty="0">
                <a:solidFill>
                  <a:schemeClr val="accent4"/>
                </a:solidFill>
              </a:endParaRPr>
            </a:p>
            <a:p>
              <a:r>
                <a:rPr lang="en-US" altLang="en-US" b="1" dirty="0">
                  <a:solidFill>
                    <a:srgbClr val="000099"/>
                  </a:solidFill>
                  <a:latin typeface="Times New Roman" pitchFamily="18" charset="0"/>
                </a:rPr>
                <a:t>	</a:t>
              </a:r>
            </a:p>
          </p:txBody>
        </p:sp>
      </p:grpSp>
      <p:grpSp>
        <p:nvGrpSpPr>
          <p:cNvPr id="10" name="Group 6"/>
          <p:cNvGrpSpPr>
            <a:grpSpLocks/>
          </p:cNvGrpSpPr>
          <p:nvPr/>
        </p:nvGrpSpPr>
        <p:grpSpPr bwMode="auto">
          <a:xfrm>
            <a:off x="739058" y="2941638"/>
            <a:ext cx="3847230" cy="3114674"/>
            <a:chOff x="709" y="1817"/>
            <a:chExt cx="2180" cy="1962"/>
          </a:xfrm>
        </p:grpSpPr>
        <p:sp>
          <p:nvSpPr>
            <p:cNvPr id="11" name="Freeform 7"/>
            <p:cNvSpPr>
              <a:spLocks/>
            </p:cNvSpPr>
            <p:nvPr/>
          </p:nvSpPr>
          <p:spPr bwMode="auto">
            <a:xfrm>
              <a:off x="724" y="1817"/>
              <a:ext cx="2165" cy="1939"/>
            </a:xfrm>
            <a:custGeom>
              <a:avLst/>
              <a:gdLst>
                <a:gd name="T0" fmla="*/ 1711 w 2239"/>
                <a:gd name="T1" fmla="*/ 408 h 2166"/>
                <a:gd name="T2" fmla="*/ 1711 w 2239"/>
                <a:gd name="T3" fmla="*/ 893 h 2166"/>
                <a:gd name="T4" fmla="*/ 1 w 2239"/>
                <a:gd name="T5" fmla="*/ 893 h 2166"/>
                <a:gd name="T6" fmla="*/ 0 w 2239"/>
                <a:gd name="T7" fmla="*/ 175 h 2166"/>
                <a:gd name="T8" fmla="*/ 156 w 2239"/>
                <a:gd name="T9" fmla="*/ 179 h 2166"/>
                <a:gd name="T10" fmla="*/ 161 w 2239"/>
                <a:gd name="T11" fmla="*/ 158 h 2166"/>
                <a:gd name="T12" fmla="*/ 156 w 2239"/>
                <a:gd name="T13" fmla="*/ 141 h 2166"/>
                <a:gd name="T14" fmla="*/ 138 w 2239"/>
                <a:gd name="T15" fmla="*/ 107 h 2166"/>
                <a:gd name="T16" fmla="*/ 129 w 2239"/>
                <a:gd name="T17" fmla="*/ 80 h 2166"/>
                <a:gd name="T18" fmla="*/ 133 w 2239"/>
                <a:gd name="T19" fmla="*/ 55 h 2166"/>
                <a:gd name="T20" fmla="*/ 171 w 2239"/>
                <a:gd name="T21" fmla="*/ 34 h 2166"/>
                <a:gd name="T22" fmla="*/ 212 w 2239"/>
                <a:gd name="T23" fmla="*/ 15 h 2166"/>
                <a:gd name="T24" fmla="*/ 249 w 2239"/>
                <a:gd name="T25" fmla="*/ 0 h 2166"/>
                <a:gd name="T26" fmla="*/ 317 w 2239"/>
                <a:gd name="T27" fmla="*/ 0 h 2166"/>
                <a:gd name="T28" fmla="*/ 358 w 2239"/>
                <a:gd name="T29" fmla="*/ 4 h 2166"/>
                <a:gd name="T30" fmla="*/ 432 w 2239"/>
                <a:gd name="T31" fmla="*/ 12 h 2166"/>
                <a:gd name="T32" fmla="*/ 454 w 2239"/>
                <a:gd name="T33" fmla="*/ 30 h 2166"/>
                <a:gd name="T34" fmla="*/ 487 w 2239"/>
                <a:gd name="T35" fmla="*/ 47 h 2166"/>
                <a:gd name="T36" fmla="*/ 506 w 2239"/>
                <a:gd name="T37" fmla="*/ 89 h 2166"/>
                <a:gd name="T38" fmla="*/ 496 w 2239"/>
                <a:gd name="T39" fmla="*/ 107 h 2166"/>
                <a:gd name="T40" fmla="*/ 483 w 2239"/>
                <a:gd name="T41" fmla="*/ 135 h 2166"/>
                <a:gd name="T42" fmla="*/ 483 w 2239"/>
                <a:gd name="T43" fmla="*/ 166 h 2166"/>
                <a:gd name="T44" fmla="*/ 496 w 2239"/>
                <a:gd name="T45" fmla="*/ 181 h 2166"/>
                <a:gd name="T46" fmla="*/ 1128 w 2239"/>
                <a:gd name="T47" fmla="*/ 175 h 2166"/>
                <a:gd name="T48" fmla="*/ 1128 w 2239"/>
                <a:gd name="T49" fmla="*/ 191 h 2166"/>
                <a:gd name="T50" fmla="*/ 1170 w 2239"/>
                <a:gd name="T51" fmla="*/ 205 h 2166"/>
                <a:gd name="T52" fmla="*/ 1215 w 2239"/>
                <a:gd name="T53" fmla="*/ 205 h 2166"/>
                <a:gd name="T54" fmla="*/ 1243 w 2239"/>
                <a:gd name="T55" fmla="*/ 201 h 2166"/>
                <a:gd name="T56" fmla="*/ 1299 w 2239"/>
                <a:gd name="T57" fmla="*/ 202 h 2166"/>
                <a:gd name="T58" fmla="*/ 1340 w 2239"/>
                <a:gd name="T59" fmla="*/ 210 h 2166"/>
                <a:gd name="T60" fmla="*/ 1368 w 2239"/>
                <a:gd name="T61" fmla="*/ 230 h 2166"/>
                <a:gd name="T62" fmla="*/ 1372 w 2239"/>
                <a:gd name="T63" fmla="*/ 261 h 2166"/>
                <a:gd name="T64" fmla="*/ 1403 w 2239"/>
                <a:gd name="T65" fmla="*/ 278 h 2166"/>
                <a:gd name="T66" fmla="*/ 1459 w 2239"/>
                <a:gd name="T67" fmla="*/ 285 h 2166"/>
                <a:gd name="T68" fmla="*/ 1527 w 2239"/>
                <a:gd name="T69" fmla="*/ 295 h 2166"/>
                <a:gd name="T70" fmla="*/ 1555 w 2239"/>
                <a:gd name="T71" fmla="*/ 317 h 2166"/>
                <a:gd name="T72" fmla="*/ 1561 w 2239"/>
                <a:gd name="T73" fmla="*/ 332 h 2166"/>
                <a:gd name="T74" fmla="*/ 1549 w 2239"/>
                <a:gd name="T75" fmla="*/ 361 h 2166"/>
                <a:gd name="T76" fmla="*/ 1555 w 2239"/>
                <a:gd name="T77" fmla="*/ 380 h 2166"/>
                <a:gd name="T78" fmla="*/ 1583 w 2239"/>
                <a:gd name="T79" fmla="*/ 395 h 2166"/>
                <a:gd name="T80" fmla="*/ 1627 w 2239"/>
                <a:gd name="T81" fmla="*/ 408 h 2166"/>
                <a:gd name="T82" fmla="*/ 1665 w 2239"/>
                <a:gd name="T83" fmla="*/ 406 h 2166"/>
                <a:gd name="T84" fmla="*/ 1711 w 2239"/>
                <a:gd name="T85" fmla="*/ 408 h 216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39"/>
                <a:gd name="T130" fmla="*/ 0 h 2166"/>
                <a:gd name="T131" fmla="*/ 2239 w 2239"/>
                <a:gd name="T132" fmla="*/ 2166 h 216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39" h="2166">
                  <a:moveTo>
                    <a:pt x="2239" y="990"/>
                  </a:moveTo>
                  <a:lnTo>
                    <a:pt x="2239" y="2166"/>
                  </a:lnTo>
                  <a:lnTo>
                    <a:pt x="1" y="2166"/>
                  </a:lnTo>
                  <a:lnTo>
                    <a:pt x="0" y="426"/>
                  </a:lnTo>
                  <a:lnTo>
                    <a:pt x="205" y="432"/>
                  </a:lnTo>
                  <a:lnTo>
                    <a:pt x="211" y="384"/>
                  </a:lnTo>
                  <a:lnTo>
                    <a:pt x="205" y="342"/>
                  </a:lnTo>
                  <a:lnTo>
                    <a:pt x="181" y="258"/>
                  </a:lnTo>
                  <a:lnTo>
                    <a:pt x="169" y="192"/>
                  </a:lnTo>
                  <a:lnTo>
                    <a:pt x="175" y="132"/>
                  </a:lnTo>
                  <a:lnTo>
                    <a:pt x="223" y="84"/>
                  </a:lnTo>
                  <a:lnTo>
                    <a:pt x="277" y="36"/>
                  </a:lnTo>
                  <a:lnTo>
                    <a:pt x="325" y="0"/>
                  </a:lnTo>
                  <a:lnTo>
                    <a:pt x="415" y="0"/>
                  </a:lnTo>
                  <a:lnTo>
                    <a:pt x="469" y="6"/>
                  </a:lnTo>
                  <a:lnTo>
                    <a:pt x="565" y="30"/>
                  </a:lnTo>
                  <a:lnTo>
                    <a:pt x="595" y="72"/>
                  </a:lnTo>
                  <a:lnTo>
                    <a:pt x="637" y="114"/>
                  </a:lnTo>
                  <a:lnTo>
                    <a:pt x="661" y="216"/>
                  </a:lnTo>
                  <a:lnTo>
                    <a:pt x="649" y="258"/>
                  </a:lnTo>
                  <a:lnTo>
                    <a:pt x="631" y="330"/>
                  </a:lnTo>
                  <a:lnTo>
                    <a:pt x="631" y="402"/>
                  </a:lnTo>
                  <a:lnTo>
                    <a:pt x="649" y="438"/>
                  </a:lnTo>
                  <a:lnTo>
                    <a:pt x="1477" y="426"/>
                  </a:lnTo>
                  <a:lnTo>
                    <a:pt x="1477" y="462"/>
                  </a:lnTo>
                  <a:lnTo>
                    <a:pt x="1531" y="498"/>
                  </a:lnTo>
                  <a:lnTo>
                    <a:pt x="1591" y="498"/>
                  </a:lnTo>
                  <a:lnTo>
                    <a:pt x="1627" y="486"/>
                  </a:lnTo>
                  <a:lnTo>
                    <a:pt x="1699" y="492"/>
                  </a:lnTo>
                  <a:lnTo>
                    <a:pt x="1753" y="510"/>
                  </a:lnTo>
                  <a:lnTo>
                    <a:pt x="1789" y="558"/>
                  </a:lnTo>
                  <a:lnTo>
                    <a:pt x="1795" y="630"/>
                  </a:lnTo>
                  <a:lnTo>
                    <a:pt x="1837" y="672"/>
                  </a:lnTo>
                  <a:lnTo>
                    <a:pt x="1909" y="690"/>
                  </a:lnTo>
                  <a:lnTo>
                    <a:pt x="1999" y="714"/>
                  </a:lnTo>
                  <a:lnTo>
                    <a:pt x="2035" y="768"/>
                  </a:lnTo>
                  <a:lnTo>
                    <a:pt x="2041" y="804"/>
                  </a:lnTo>
                  <a:lnTo>
                    <a:pt x="2029" y="876"/>
                  </a:lnTo>
                  <a:lnTo>
                    <a:pt x="2035" y="924"/>
                  </a:lnTo>
                  <a:lnTo>
                    <a:pt x="2071" y="960"/>
                  </a:lnTo>
                  <a:lnTo>
                    <a:pt x="2131" y="990"/>
                  </a:lnTo>
                  <a:lnTo>
                    <a:pt x="2179" y="984"/>
                  </a:lnTo>
                  <a:lnTo>
                    <a:pt x="2239" y="990"/>
                  </a:lnTo>
                  <a:close/>
                </a:path>
              </a:pathLst>
            </a:custGeom>
            <a:solidFill>
              <a:srgbClr val="CCFFCC"/>
            </a:solidFill>
            <a:ln w="25400" cap="flat" cmpd="sng">
              <a:solidFill>
                <a:schemeClr val="tx1"/>
              </a:solidFill>
              <a:prstDash val="solid"/>
              <a:round/>
              <a:headEnd type="none" w="med" len="med"/>
              <a:tailEnd type="none" w="med" len="med"/>
            </a:ln>
          </p:spPr>
          <p:txBody>
            <a:bodyPr wrap="none" anchor="ctr"/>
            <a:lstStyle/>
            <a:p>
              <a:endParaRPr lang="en-US"/>
            </a:p>
          </p:txBody>
        </p:sp>
        <p:sp>
          <p:nvSpPr>
            <p:cNvPr id="12" name="Text Box 8"/>
            <p:cNvSpPr txBox="1">
              <a:spLocks noChangeArrowheads="1"/>
            </p:cNvSpPr>
            <p:nvPr/>
          </p:nvSpPr>
          <p:spPr bwMode="auto">
            <a:xfrm>
              <a:off x="709" y="2207"/>
              <a:ext cx="2073" cy="1572"/>
            </a:xfrm>
            <a:prstGeom prst="rect">
              <a:avLst/>
            </a:prstGeom>
            <a:noFill/>
            <a:ln w="9525">
              <a:noFill/>
              <a:miter lim="800000"/>
              <a:headEnd/>
              <a:tailEnd/>
            </a:ln>
          </p:spPr>
          <p:txBody>
            <a:bodyPr wrap="square" lIns="45720" tIns="46800" rIns="45720" bIns="46800">
              <a:spAutoFit/>
            </a:bodyPr>
            <a:lstStyle/>
            <a:p>
              <a:pPr algn="ctr"/>
              <a:r>
                <a:rPr lang="en-US" altLang="en-US" b="1" u="sng" dirty="0">
                  <a:solidFill>
                    <a:schemeClr val="accent4"/>
                  </a:solidFill>
                </a:rPr>
                <a:t>Voltage Transformers  </a:t>
              </a:r>
              <a:endParaRPr lang="en-US" altLang="en-US" b="1" dirty="0">
                <a:solidFill>
                  <a:schemeClr val="accent4"/>
                </a:solidFill>
              </a:endParaRPr>
            </a:p>
            <a:p>
              <a:pPr>
                <a:buFontTx/>
                <a:buChar char="•"/>
              </a:pPr>
              <a:r>
                <a:rPr lang="en-US" altLang="en-US" b="1" dirty="0">
                  <a:solidFill>
                    <a:schemeClr val="accent4"/>
                  </a:solidFill>
                </a:rPr>
                <a:t> Quantity </a:t>
              </a:r>
              <a:r>
                <a:rPr lang="en-US" altLang="en-US" sz="1200" b="1" i="1" dirty="0">
                  <a:solidFill>
                    <a:schemeClr val="accent4"/>
                  </a:solidFill>
                </a:rPr>
                <a:t>(SMOG  Section 1.4.1)</a:t>
              </a:r>
              <a:endParaRPr lang="en-US" altLang="en-US" b="1" dirty="0">
                <a:solidFill>
                  <a:schemeClr val="accent4"/>
                </a:solidFill>
              </a:endParaRPr>
            </a:p>
            <a:p>
              <a:pPr>
                <a:buFontTx/>
                <a:buChar char="•"/>
              </a:pPr>
              <a:r>
                <a:rPr lang="en-US" altLang="en-US" b="1" dirty="0">
                  <a:solidFill>
                    <a:schemeClr val="accent4"/>
                  </a:solidFill>
                </a:rPr>
                <a:t> Burden </a:t>
              </a:r>
              <a:r>
                <a:rPr lang="en-US" altLang="en-US" sz="1200" b="1" i="1" dirty="0">
                  <a:solidFill>
                    <a:schemeClr val="accent4"/>
                  </a:solidFill>
                </a:rPr>
                <a:t>(SMOG Section 1.4.2)</a:t>
              </a:r>
              <a:endParaRPr lang="en-US" altLang="en-US" b="1" dirty="0">
                <a:solidFill>
                  <a:schemeClr val="accent4"/>
                </a:solidFill>
              </a:endParaRPr>
            </a:p>
            <a:p>
              <a:pPr>
                <a:buFontTx/>
                <a:buChar char="•"/>
              </a:pPr>
              <a:r>
                <a:rPr lang="en-US" altLang="en-US" b="1" dirty="0">
                  <a:solidFill>
                    <a:schemeClr val="accent4"/>
                  </a:solidFill>
                </a:rPr>
                <a:t> Protection </a:t>
              </a:r>
              <a:r>
                <a:rPr lang="en-US" altLang="en-US" sz="1200" b="1" i="1" dirty="0">
                  <a:solidFill>
                    <a:schemeClr val="accent4"/>
                  </a:solidFill>
                </a:rPr>
                <a:t>(SMOG Section 1.4.3)</a:t>
              </a:r>
              <a:endParaRPr lang="en-US" altLang="en-US" b="1" dirty="0">
                <a:solidFill>
                  <a:schemeClr val="accent4"/>
                </a:solidFill>
              </a:endParaRPr>
            </a:p>
            <a:p>
              <a:pPr>
                <a:buFontTx/>
                <a:buChar char="•"/>
              </a:pPr>
              <a:r>
                <a:rPr lang="en-US" altLang="en-US" b="1" dirty="0">
                  <a:solidFill>
                    <a:schemeClr val="accent4"/>
                  </a:solidFill>
                </a:rPr>
                <a:t> Secondary Wiring </a:t>
              </a:r>
              <a:r>
                <a:rPr lang="en-US" altLang="en-US" sz="1200" b="1" i="1" dirty="0">
                  <a:solidFill>
                    <a:schemeClr val="accent4"/>
                  </a:solidFill>
                </a:rPr>
                <a:t>(SMOG Sec.1.4.4)</a:t>
              </a:r>
              <a:endParaRPr lang="en-US" altLang="en-US" b="1" dirty="0">
                <a:solidFill>
                  <a:schemeClr val="accent4"/>
                </a:solidFill>
              </a:endParaRPr>
            </a:p>
            <a:p>
              <a:pPr>
                <a:buFontTx/>
                <a:buChar char="•"/>
              </a:pPr>
              <a:r>
                <a:rPr lang="en-US" altLang="en-US" b="1" dirty="0">
                  <a:solidFill>
                    <a:schemeClr val="accent4"/>
                  </a:solidFill>
                </a:rPr>
                <a:t> Grounding </a:t>
              </a:r>
              <a:r>
                <a:rPr lang="en-US" altLang="en-US" sz="1200" b="1" i="1" dirty="0">
                  <a:solidFill>
                    <a:schemeClr val="accent4"/>
                  </a:solidFill>
                </a:rPr>
                <a:t>(SMOG Section 1.4.5)</a:t>
              </a:r>
              <a:endParaRPr lang="en-US" altLang="en-US" b="1" dirty="0">
                <a:solidFill>
                  <a:schemeClr val="accent4"/>
                </a:solidFill>
              </a:endParaRPr>
            </a:p>
            <a:p>
              <a:pPr>
                <a:buFontTx/>
                <a:buChar char="•"/>
              </a:pPr>
              <a:r>
                <a:rPr lang="en-US" altLang="en-US" b="1" dirty="0">
                  <a:solidFill>
                    <a:schemeClr val="accent4"/>
                  </a:solidFill>
                </a:rPr>
                <a:t> Induced Voltage </a:t>
              </a:r>
              <a:r>
                <a:rPr lang="en-US" altLang="en-US" sz="1200" b="1" i="1" dirty="0">
                  <a:solidFill>
                    <a:schemeClr val="accent4"/>
                  </a:solidFill>
                </a:rPr>
                <a:t>(SMOG  Sec. 1.4.6)</a:t>
              </a:r>
              <a:endParaRPr lang="en-US" altLang="en-US" b="1" dirty="0">
                <a:solidFill>
                  <a:schemeClr val="accent4"/>
                </a:solidFill>
              </a:endParaRPr>
            </a:p>
            <a:p>
              <a:pPr>
                <a:buFontTx/>
                <a:buChar char="•"/>
              </a:pPr>
              <a:r>
                <a:rPr lang="en-US" altLang="en-US" b="1" dirty="0">
                  <a:solidFill>
                    <a:schemeClr val="accent4"/>
                  </a:solidFill>
                </a:rPr>
                <a:t> Inactive Potential </a:t>
              </a:r>
              <a:r>
                <a:rPr lang="en-US" altLang="en-US" sz="1200" b="1" i="1" dirty="0">
                  <a:solidFill>
                    <a:schemeClr val="accent4"/>
                  </a:solidFill>
                </a:rPr>
                <a:t>(SMOG  Sec. 6.5.4(1)(k))</a:t>
              </a:r>
            </a:p>
          </p:txBody>
        </p:sp>
      </p:grpSp>
      <p:grpSp>
        <p:nvGrpSpPr>
          <p:cNvPr id="13" name="Group 9"/>
          <p:cNvGrpSpPr>
            <a:grpSpLocks/>
          </p:cNvGrpSpPr>
          <p:nvPr/>
        </p:nvGrpSpPr>
        <p:grpSpPr bwMode="auto">
          <a:xfrm>
            <a:off x="4191000" y="966817"/>
            <a:ext cx="4267200" cy="5052983"/>
            <a:chOff x="2892" y="563"/>
            <a:chExt cx="2189" cy="3191"/>
          </a:xfrm>
          <a:solidFill>
            <a:schemeClr val="accent3">
              <a:lumMod val="40000"/>
              <a:lumOff val="60000"/>
            </a:schemeClr>
          </a:solidFill>
        </p:grpSpPr>
        <p:sp>
          <p:nvSpPr>
            <p:cNvPr id="14" name="Freeform 10"/>
            <p:cNvSpPr>
              <a:spLocks/>
            </p:cNvSpPr>
            <p:nvPr/>
          </p:nvSpPr>
          <p:spPr bwMode="auto">
            <a:xfrm>
              <a:off x="2892" y="563"/>
              <a:ext cx="2189" cy="3191"/>
            </a:xfrm>
            <a:custGeom>
              <a:avLst/>
              <a:gdLst>
                <a:gd name="T0" fmla="*/ 8 w 2263"/>
                <a:gd name="T1" fmla="*/ 1309 h 3562"/>
                <a:gd name="T2" fmla="*/ 0 w 2263"/>
                <a:gd name="T3" fmla="*/ 1466 h 3562"/>
                <a:gd name="T4" fmla="*/ 1731 w 2263"/>
                <a:gd name="T5" fmla="*/ 1463 h 3562"/>
                <a:gd name="T6" fmla="*/ 1733 w 2263"/>
                <a:gd name="T7" fmla="*/ 4 h 3562"/>
                <a:gd name="T8" fmla="*/ 15 w 2263"/>
                <a:gd name="T9" fmla="*/ 0 h 3562"/>
                <a:gd name="T10" fmla="*/ 15 w 2263"/>
                <a:gd name="T11" fmla="*/ 187 h 3562"/>
                <a:gd name="T12" fmla="*/ 15 w 2263"/>
                <a:gd name="T13" fmla="*/ 450 h 3562"/>
                <a:gd name="T14" fmla="*/ 59 w 2263"/>
                <a:gd name="T15" fmla="*/ 468 h 3562"/>
                <a:gd name="T16" fmla="*/ 83 w 2263"/>
                <a:gd name="T17" fmla="*/ 480 h 3562"/>
                <a:gd name="T18" fmla="*/ 95 w 2263"/>
                <a:gd name="T19" fmla="*/ 513 h 3562"/>
                <a:gd name="T20" fmla="*/ 72 w 2263"/>
                <a:gd name="T21" fmla="*/ 545 h 3562"/>
                <a:gd name="T22" fmla="*/ 101 w 2263"/>
                <a:gd name="T23" fmla="*/ 566 h 3562"/>
                <a:gd name="T24" fmla="*/ 137 w 2263"/>
                <a:gd name="T25" fmla="*/ 575 h 3562"/>
                <a:gd name="T26" fmla="*/ 180 w 2263"/>
                <a:gd name="T27" fmla="*/ 576 h 3562"/>
                <a:gd name="T28" fmla="*/ 222 w 2263"/>
                <a:gd name="T29" fmla="*/ 584 h 3562"/>
                <a:gd name="T30" fmla="*/ 256 w 2263"/>
                <a:gd name="T31" fmla="*/ 584 h 3562"/>
                <a:gd name="T32" fmla="*/ 272 w 2263"/>
                <a:gd name="T33" fmla="*/ 604 h 3562"/>
                <a:gd name="T34" fmla="*/ 270 w 2263"/>
                <a:gd name="T35" fmla="*/ 620 h 3562"/>
                <a:gd name="T36" fmla="*/ 281 w 2263"/>
                <a:gd name="T37" fmla="*/ 638 h 3562"/>
                <a:gd name="T38" fmla="*/ 306 w 2263"/>
                <a:gd name="T39" fmla="*/ 652 h 3562"/>
                <a:gd name="T40" fmla="*/ 466 w 2263"/>
                <a:gd name="T41" fmla="*/ 650 h 3562"/>
                <a:gd name="T42" fmla="*/ 508 w 2263"/>
                <a:gd name="T43" fmla="*/ 666 h 3562"/>
                <a:gd name="T44" fmla="*/ 512 w 2263"/>
                <a:gd name="T45" fmla="*/ 737 h 3562"/>
                <a:gd name="T46" fmla="*/ 493 w 2263"/>
                <a:gd name="T47" fmla="*/ 765 h 3562"/>
                <a:gd name="T48" fmla="*/ 431 w 2263"/>
                <a:gd name="T49" fmla="*/ 770 h 3562"/>
                <a:gd name="T50" fmla="*/ 367 w 2263"/>
                <a:gd name="T51" fmla="*/ 770 h 3562"/>
                <a:gd name="T52" fmla="*/ 309 w 2263"/>
                <a:gd name="T53" fmla="*/ 771 h 3562"/>
                <a:gd name="T54" fmla="*/ 272 w 2263"/>
                <a:gd name="T55" fmla="*/ 785 h 3562"/>
                <a:gd name="T56" fmla="*/ 263 w 2263"/>
                <a:gd name="T57" fmla="*/ 811 h 3562"/>
                <a:gd name="T58" fmla="*/ 256 w 2263"/>
                <a:gd name="T59" fmla="*/ 828 h 3562"/>
                <a:gd name="T60" fmla="*/ 229 w 2263"/>
                <a:gd name="T61" fmla="*/ 837 h 3562"/>
                <a:gd name="T62" fmla="*/ 183 w 2263"/>
                <a:gd name="T63" fmla="*/ 844 h 3562"/>
                <a:gd name="T64" fmla="*/ 140 w 2263"/>
                <a:gd name="T65" fmla="*/ 844 h 3562"/>
                <a:gd name="T66" fmla="*/ 109 w 2263"/>
                <a:gd name="T67" fmla="*/ 852 h 3562"/>
                <a:gd name="T68" fmla="*/ 79 w 2263"/>
                <a:gd name="T69" fmla="*/ 865 h 3562"/>
                <a:gd name="T70" fmla="*/ 86 w 2263"/>
                <a:gd name="T71" fmla="*/ 889 h 3562"/>
                <a:gd name="T72" fmla="*/ 89 w 2263"/>
                <a:gd name="T73" fmla="*/ 925 h 3562"/>
                <a:gd name="T74" fmla="*/ 72 w 2263"/>
                <a:gd name="T75" fmla="*/ 950 h 3562"/>
                <a:gd name="T76" fmla="*/ 47 w 2263"/>
                <a:gd name="T77" fmla="*/ 967 h 3562"/>
                <a:gd name="T78" fmla="*/ 7 w 2263"/>
                <a:gd name="T79" fmla="*/ 980 h 3562"/>
                <a:gd name="T80" fmla="*/ 8 w 2263"/>
                <a:gd name="T81" fmla="*/ 1309 h 356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63"/>
                <a:gd name="T124" fmla="*/ 0 h 3562"/>
                <a:gd name="T125" fmla="*/ 2263 w 2263"/>
                <a:gd name="T126" fmla="*/ 3562 h 356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63" h="3562">
                  <a:moveTo>
                    <a:pt x="8" y="3180"/>
                  </a:moveTo>
                  <a:lnTo>
                    <a:pt x="0" y="3562"/>
                  </a:lnTo>
                  <a:lnTo>
                    <a:pt x="2260" y="3554"/>
                  </a:lnTo>
                  <a:lnTo>
                    <a:pt x="2263" y="8"/>
                  </a:lnTo>
                  <a:lnTo>
                    <a:pt x="15" y="0"/>
                  </a:lnTo>
                  <a:lnTo>
                    <a:pt x="15" y="452"/>
                  </a:lnTo>
                  <a:lnTo>
                    <a:pt x="15" y="1094"/>
                  </a:lnTo>
                  <a:lnTo>
                    <a:pt x="75" y="1134"/>
                  </a:lnTo>
                  <a:lnTo>
                    <a:pt x="107" y="1166"/>
                  </a:lnTo>
                  <a:lnTo>
                    <a:pt x="123" y="1246"/>
                  </a:lnTo>
                  <a:lnTo>
                    <a:pt x="95" y="1326"/>
                  </a:lnTo>
                  <a:lnTo>
                    <a:pt x="131" y="1374"/>
                  </a:lnTo>
                  <a:lnTo>
                    <a:pt x="179" y="1394"/>
                  </a:lnTo>
                  <a:lnTo>
                    <a:pt x="235" y="1402"/>
                  </a:lnTo>
                  <a:lnTo>
                    <a:pt x="291" y="1414"/>
                  </a:lnTo>
                  <a:lnTo>
                    <a:pt x="335" y="1422"/>
                  </a:lnTo>
                  <a:lnTo>
                    <a:pt x="355" y="1466"/>
                  </a:lnTo>
                  <a:lnTo>
                    <a:pt x="351" y="1506"/>
                  </a:lnTo>
                  <a:lnTo>
                    <a:pt x="367" y="1550"/>
                  </a:lnTo>
                  <a:lnTo>
                    <a:pt x="399" y="1582"/>
                  </a:lnTo>
                  <a:lnTo>
                    <a:pt x="608" y="1578"/>
                  </a:lnTo>
                  <a:lnTo>
                    <a:pt x="663" y="1618"/>
                  </a:lnTo>
                  <a:lnTo>
                    <a:pt x="667" y="1790"/>
                  </a:lnTo>
                  <a:lnTo>
                    <a:pt x="643" y="1858"/>
                  </a:lnTo>
                  <a:lnTo>
                    <a:pt x="563" y="1870"/>
                  </a:lnTo>
                  <a:lnTo>
                    <a:pt x="479" y="1870"/>
                  </a:lnTo>
                  <a:lnTo>
                    <a:pt x="403" y="1874"/>
                  </a:lnTo>
                  <a:lnTo>
                    <a:pt x="355" y="1906"/>
                  </a:lnTo>
                  <a:lnTo>
                    <a:pt x="343" y="1970"/>
                  </a:lnTo>
                  <a:lnTo>
                    <a:pt x="335" y="2010"/>
                  </a:lnTo>
                  <a:lnTo>
                    <a:pt x="299" y="2034"/>
                  </a:lnTo>
                  <a:lnTo>
                    <a:pt x="239" y="2050"/>
                  </a:lnTo>
                  <a:lnTo>
                    <a:pt x="183" y="2050"/>
                  </a:lnTo>
                  <a:lnTo>
                    <a:pt x="143" y="2070"/>
                  </a:lnTo>
                  <a:lnTo>
                    <a:pt x="103" y="2102"/>
                  </a:lnTo>
                  <a:lnTo>
                    <a:pt x="111" y="2158"/>
                  </a:lnTo>
                  <a:lnTo>
                    <a:pt x="115" y="2246"/>
                  </a:lnTo>
                  <a:lnTo>
                    <a:pt x="95" y="2306"/>
                  </a:lnTo>
                  <a:lnTo>
                    <a:pt x="63" y="2350"/>
                  </a:lnTo>
                  <a:lnTo>
                    <a:pt x="7" y="2378"/>
                  </a:lnTo>
                  <a:lnTo>
                    <a:pt x="8" y="3180"/>
                  </a:lnTo>
                  <a:close/>
                </a:path>
              </a:pathLst>
            </a:custGeom>
            <a:grpFill/>
            <a:ln w="25400" cap="flat" cmpd="sng">
              <a:solidFill>
                <a:schemeClr val="tx1"/>
              </a:solidFill>
              <a:prstDash val="solid"/>
              <a:round/>
              <a:headEnd type="none" w="med" len="med"/>
              <a:tailEnd type="none" w="med" len="med"/>
            </a:ln>
          </p:spPr>
          <p:txBody>
            <a:bodyPr wrap="none" anchor="ctr"/>
            <a:lstStyle/>
            <a:p>
              <a:endParaRPr lang="en-US"/>
            </a:p>
          </p:txBody>
        </p:sp>
        <p:sp>
          <p:nvSpPr>
            <p:cNvPr id="15" name="Text Box 11"/>
            <p:cNvSpPr txBox="1">
              <a:spLocks noChangeArrowheads="1"/>
            </p:cNvSpPr>
            <p:nvPr/>
          </p:nvSpPr>
          <p:spPr bwMode="auto">
            <a:xfrm>
              <a:off x="3335" y="680"/>
              <a:ext cx="1714" cy="2615"/>
            </a:xfrm>
            <a:prstGeom prst="rect">
              <a:avLst/>
            </a:prstGeom>
            <a:grpFill/>
            <a:ln w="9525">
              <a:noFill/>
              <a:miter lim="800000"/>
              <a:headEnd/>
              <a:tailEnd/>
            </a:ln>
          </p:spPr>
          <p:txBody>
            <a:bodyPr lIns="45720" tIns="46800" rIns="45720" bIns="46800">
              <a:spAutoFit/>
            </a:bodyPr>
            <a:lstStyle/>
            <a:p>
              <a:pPr algn="ctr">
                <a:lnSpc>
                  <a:spcPct val="150000"/>
                </a:lnSpc>
              </a:pPr>
              <a:r>
                <a:rPr lang="en-US" altLang="en-US" sz="1400" b="1" u="sng" dirty="0">
                  <a:solidFill>
                    <a:schemeClr val="accent4"/>
                  </a:solidFill>
                </a:rPr>
                <a:t>Current Transformers </a:t>
              </a:r>
              <a:r>
                <a:rPr lang="en-US" altLang="en-US" sz="1400" b="1" i="1" u="sng" dirty="0">
                  <a:solidFill>
                    <a:schemeClr val="accent4"/>
                  </a:solidFill>
                </a:rPr>
                <a:t>(SMOG Sec. 1.3)</a:t>
              </a:r>
              <a:endParaRPr lang="en-US" altLang="en-US" sz="1400" b="1" dirty="0">
                <a:solidFill>
                  <a:schemeClr val="accent4"/>
                </a:solidFill>
              </a:endParaRPr>
            </a:p>
            <a:p>
              <a:pPr lvl="1">
                <a:lnSpc>
                  <a:spcPct val="150000"/>
                </a:lnSpc>
                <a:buFontTx/>
                <a:buChar char="•"/>
              </a:pPr>
              <a:r>
                <a:rPr lang="en-US" altLang="en-US" b="1" dirty="0">
                  <a:solidFill>
                    <a:schemeClr val="accent4"/>
                  </a:solidFill>
                </a:rPr>
                <a:t> Fault Currents </a:t>
              </a:r>
              <a:r>
                <a:rPr lang="en-US" altLang="en-US" sz="1200" b="1" i="1" dirty="0">
                  <a:solidFill>
                    <a:schemeClr val="accent4"/>
                  </a:solidFill>
                </a:rPr>
                <a:t>(1.3.1)</a:t>
              </a:r>
              <a:endParaRPr lang="en-US" altLang="en-US" b="1" dirty="0">
                <a:solidFill>
                  <a:schemeClr val="accent4"/>
                </a:solidFill>
              </a:endParaRPr>
            </a:p>
            <a:p>
              <a:pPr lvl="1">
                <a:lnSpc>
                  <a:spcPct val="150000"/>
                </a:lnSpc>
                <a:buFontTx/>
                <a:buChar char="•"/>
              </a:pPr>
              <a:r>
                <a:rPr lang="en-US" altLang="en-US" b="1" dirty="0">
                  <a:solidFill>
                    <a:schemeClr val="accent4"/>
                  </a:solidFill>
                </a:rPr>
                <a:t> Quantity </a:t>
              </a:r>
              <a:r>
                <a:rPr lang="en-US" altLang="en-US" sz="1200" b="1" i="1" dirty="0">
                  <a:solidFill>
                    <a:schemeClr val="accent4"/>
                  </a:solidFill>
                </a:rPr>
                <a:t>(1.3.2)</a:t>
              </a:r>
              <a:endParaRPr lang="en-US" altLang="en-US" b="1" dirty="0">
                <a:solidFill>
                  <a:schemeClr val="accent4"/>
                </a:solidFill>
              </a:endParaRPr>
            </a:p>
            <a:p>
              <a:pPr lvl="1">
                <a:lnSpc>
                  <a:spcPct val="150000"/>
                </a:lnSpc>
                <a:buFontTx/>
                <a:buChar char="•"/>
              </a:pPr>
              <a:r>
                <a:rPr lang="en-US" altLang="en-US" b="1" dirty="0">
                  <a:solidFill>
                    <a:schemeClr val="accent4"/>
                  </a:solidFill>
                </a:rPr>
                <a:t> Burdens </a:t>
              </a:r>
              <a:r>
                <a:rPr lang="en-US" altLang="en-US" sz="1200" b="1" i="1" dirty="0">
                  <a:solidFill>
                    <a:schemeClr val="accent4"/>
                  </a:solidFill>
                </a:rPr>
                <a:t>(1.3.3)</a:t>
              </a:r>
              <a:endParaRPr lang="en-US" altLang="en-US" b="1" dirty="0">
                <a:solidFill>
                  <a:schemeClr val="accent4"/>
                </a:solidFill>
              </a:endParaRPr>
            </a:p>
            <a:p>
              <a:pPr lvl="1">
                <a:lnSpc>
                  <a:spcPct val="150000"/>
                </a:lnSpc>
                <a:buFontTx/>
                <a:buChar char="•"/>
              </a:pPr>
              <a:r>
                <a:rPr lang="en-US" altLang="en-US" b="1" dirty="0">
                  <a:solidFill>
                    <a:schemeClr val="accent4"/>
                  </a:solidFill>
                </a:rPr>
                <a:t>No Relays </a:t>
              </a:r>
              <a:r>
                <a:rPr lang="en-US" altLang="en-US" sz="1200" b="1" i="1" dirty="0">
                  <a:solidFill>
                    <a:schemeClr val="accent4"/>
                  </a:solidFill>
                </a:rPr>
                <a:t>(1.3.4 (3))</a:t>
              </a:r>
              <a:endParaRPr lang="en-US" altLang="en-US" b="1" dirty="0">
                <a:solidFill>
                  <a:schemeClr val="accent4"/>
                </a:solidFill>
              </a:endParaRPr>
            </a:p>
            <a:p>
              <a:pPr lvl="1">
                <a:lnSpc>
                  <a:spcPct val="150000"/>
                </a:lnSpc>
                <a:buFontTx/>
                <a:buChar char="•"/>
              </a:pPr>
              <a:r>
                <a:rPr lang="en-US" altLang="en-US" b="1" dirty="0">
                  <a:solidFill>
                    <a:schemeClr val="accent4"/>
                  </a:solidFill>
                  <a:cs typeface="Times New Roman" pitchFamily="18" charset="0"/>
                </a:rPr>
                <a:t>Secondary Wiring </a:t>
              </a:r>
              <a:r>
                <a:rPr lang="en-US" altLang="en-US" sz="1200" b="1" i="1" dirty="0">
                  <a:solidFill>
                    <a:schemeClr val="accent4"/>
                  </a:solidFill>
                </a:rPr>
                <a:t>(1.3.4)</a:t>
              </a:r>
              <a:endParaRPr lang="en-US" altLang="en-US" b="1" dirty="0">
                <a:solidFill>
                  <a:schemeClr val="accent4"/>
                </a:solidFill>
                <a:cs typeface="Times New Roman" pitchFamily="18" charset="0"/>
              </a:endParaRPr>
            </a:p>
            <a:p>
              <a:pPr lvl="1">
                <a:lnSpc>
                  <a:spcPct val="150000"/>
                </a:lnSpc>
                <a:buFontTx/>
                <a:buChar char="•"/>
              </a:pPr>
              <a:r>
                <a:rPr lang="en-US" altLang="en-US" b="1" dirty="0">
                  <a:solidFill>
                    <a:schemeClr val="accent4"/>
                  </a:solidFill>
                </a:rPr>
                <a:t>Grounding </a:t>
              </a:r>
              <a:r>
                <a:rPr lang="en-US" altLang="en-US" sz="1200" b="1" i="1" dirty="0">
                  <a:solidFill>
                    <a:schemeClr val="accent4"/>
                  </a:solidFill>
                </a:rPr>
                <a:t>(1.3.5)</a:t>
              </a:r>
              <a:endParaRPr lang="en-US" altLang="en-US" b="1" dirty="0">
                <a:solidFill>
                  <a:schemeClr val="accent4"/>
                </a:solidFill>
              </a:endParaRPr>
            </a:p>
            <a:p>
              <a:pPr lvl="1">
                <a:lnSpc>
                  <a:spcPct val="150000"/>
                </a:lnSpc>
                <a:buFontTx/>
                <a:buChar char="•"/>
              </a:pPr>
              <a:r>
                <a:rPr lang="en-US" altLang="en-US" b="1" dirty="0">
                  <a:solidFill>
                    <a:schemeClr val="accent4"/>
                  </a:solidFill>
                  <a:cs typeface="Times New Roman" pitchFamily="18" charset="0"/>
                </a:rPr>
                <a:t> Induced Voltage </a:t>
              </a:r>
              <a:r>
                <a:rPr lang="en-US" altLang="en-US" sz="1200" b="1" i="1" dirty="0">
                  <a:solidFill>
                    <a:schemeClr val="accent4"/>
                  </a:solidFill>
                </a:rPr>
                <a:t>(1.3.6)</a:t>
              </a:r>
              <a:r>
                <a:rPr lang="en-US" altLang="en-US" b="1" dirty="0">
                  <a:solidFill>
                    <a:schemeClr val="accent4"/>
                  </a:solidFill>
                  <a:cs typeface="Times New Roman" pitchFamily="18" charset="0"/>
                </a:rPr>
                <a:t> </a:t>
              </a:r>
              <a:endParaRPr lang="en-US" altLang="en-US" b="1" dirty="0">
                <a:solidFill>
                  <a:schemeClr val="accent4"/>
                </a:solidFill>
              </a:endParaRPr>
            </a:p>
            <a:p>
              <a:pPr lvl="1">
                <a:lnSpc>
                  <a:spcPct val="150000"/>
                </a:lnSpc>
                <a:buFontTx/>
                <a:buChar char="•"/>
              </a:pPr>
              <a:r>
                <a:rPr lang="en-US" altLang="en-US" b="1" dirty="0">
                  <a:solidFill>
                    <a:schemeClr val="accent4"/>
                  </a:solidFill>
                </a:rPr>
                <a:t> Paralleling </a:t>
              </a:r>
              <a:r>
                <a:rPr lang="en-US" altLang="en-US" sz="1200" b="1" i="1" dirty="0">
                  <a:solidFill>
                    <a:schemeClr val="accent4"/>
                  </a:solidFill>
                </a:rPr>
                <a:t>(1.3.7)</a:t>
              </a:r>
              <a:endParaRPr lang="en-US" altLang="en-US" b="1" dirty="0">
                <a:solidFill>
                  <a:schemeClr val="accent4"/>
                </a:solidFill>
              </a:endParaRPr>
            </a:p>
            <a:p>
              <a:pPr lvl="1">
                <a:lnSpc>
                  <a:spcPct val="150000"/>
                </a:lnSpc>
                <a:buFontTx/>
                <a:buChar char="•"/>
              </a:pPr>
              <a:r>
                <a:rPr lang="en-US" altLang="en-US" b="1" dirty="0">
                  <a:solidFill>
                    <a:schemeClr val="accent4"/>
                  </a:solidFill>
                </a:rPr>
                <a:t> </a:t>
              </a:r>
              <a:r>
                <a:rPr lang="en-US" altLang="en-US" b="1" dirty="0">
                  <a:solidFill>
                    <a:schemeClr val="accent4"/>
                  </a:solidFill>
                  <a:cs typeface="Times New Roman" pitchFamily="18" charset="0"/>
                </a:rPr>
                <a:t>Sizing </a:t>
              </a:r>
              <a:r>
                <a:rPr lang="en-US" altLang="en-US" sz="1200" b="1" i="1" dirty="0">
                  <a:solidFill>
                    <a:schemeClr val="accent4"/>
                  </a:solidFill>
                </a:rPr>
                <a:t>(1.3.8)</a:t>
              </a:r>
            </a:p>
          </p:txBody>
        </p:sp>
      </p:grpSp>
      <p:grpSp>
        <p:nvGrpSpPr>
          <p:cNvPr id="16" name="Group 12"/>
          <p:cNvGrpSpPr>
            <a:grpSpLocks/>
          </p:cNvGrpSpPr>
          <p:nvPr/>
        </p:nvGrpSpPr>
        <p:grpSpPr bwMode="auto">
          <a:xfrm>
            <a:off x="3276600" y="2495550"/>
            <a:ext cx="2209800" cy="1828800"/>
            <a:chOff x="2152" y="1549"/>
            <a:chExt cx="1390" cy="1152"/>
          </a:xfrm>
        </p:grpSpPr>
        <p:sp>
          <p:nvSpPr>
            <p:cNvPr id="17" name="Freeform 13"/>
            <p:cNvSpPr>
              <a:spLocks/>
            </p:cNvSpPr>
            <p:nvPr/>
          </p:nvSpPr>
          <p:spPr bwMode="auto">
            <a:xfrm>
              <a:off x="2152" y="1549"/>
              <a:ext cx="1390" cy="1152"/>
            </a:xfrm>
            <a:custGeom>
              <a:avLst/>
              <a:gdLst>
                <a:gd name="T0" fmla="*/ 9 w 2490"/>
                <a:gd name="T1" fmla="*/ 0 h 2729"/>
                <a:gd name="T2" fmla="*/ 9 w 2490"/>
                <a:gd name="T3" fmla="*/ 0 h 2729"/>
                <a:gd name="T4" fmla="*/ 10 w 2490"/>
                <a:gd name="T5" fmla="*/ 0 h 2729"/>
                <a:gd name="T6" fmla="*/ 13 w 2490"/>
                <a:gd name="T7" fmla="*/ 0 h 2729"/>
                <a:gd name="T8" fmla="*/ 15 w 2490"/>
                <a:gd name="T9" fmla="*/ 0 h 2729"/>
                <a:gd name="T10" fmla="*/ 15 w 2490"/>
                <a:gd name="T11" fmla="*/ 0 h 2729"/>
                <a:gd name="T12" fmla="*/ 15 w 2490"/>
                <a:gd name="T13" fmla="*/ 0 h 2729"/>
                <a:gd name="T14" fmla="*/ 16 w 2490"/>
                <a:gd name="T15" fmla="*/ 0 h 2729"/>
                <a:gd name="T16" fmla="*/ 17 w 2490"/>
                <a:gd name="T17" fmla="*/ 1 h 2729"/>
                <a:gd name="T18" fmla="*/ 18 w 2490"/>
                <a:gd name="T19" fmla="*/ 1 h 2729"/>
                <a:gd name="T20" fmla="*/ 18 w 2490"/>
                <a:gd name="T21" fmla="*/ 1 h 2729"/>
                <a:gd name="T22" fmla="*/ 19 w 2490"/>
                <a:gd name="T23" fmla="*/ 1 h 2729"/>
                <a:gd name="T24" fmla="*/ 21 w 2490"/>
                <a:gd name="T25" fmla="*/ 1 h 2729"/>
                <a:gd name="T26" fmla="*/ 22 w 2490"/>
                <a:gd name="T27" fmla="*/ 1 h 2729"/>
                <a:gd name="T28" fmla="*/ 23 w 2490"/>
                <a:gd name="T29" fmla="*/ 1 h 2729"/>
                <a:gd name="T30" fmla="*/ 23 w 2490"/>
                <a:gd name="T31" fmla="*/ 1 h 2729"/>
                <a:gd name="T32" fmla="*/ 23 w 2490"/>
                <a:gd name="T33" fmla="*/ 2 h 2729"/>
                <a:gd name="T34" fmla="*/ 22 w 2490"/>
                <a:gd name="T35" fmla="*/ 2 h 2729"/>
                <a:gd name="T36" fmla="*/ 20 w 2490"/>
                <a:gd name="T37" fmla="*/ 2 h 2729"/>
                <a:gd name="T38" fmla="*/ 19 w 2490"/>
                <a:gd name="T39" fmla="*/ 2 h 2729"/>
                <a:gd name="T40" fmla="*/ 18 w 2490"/>
                <a:gd name="T41" fmla="*/ 2 h 2729"/>
                <a:gd name="T42" fmla="*/ 18 w 2490"/>
                <a:gd name="T43" fmla="*/ 2 h 2729"/>
                <a:gd name="T44" fmla="*/ 17 w 2490"/>
                <a:gd name="T45" fmla="*/ 2 h 2729"/>
                <a:gd name="T46" fmla="*/ 16 w 2490"/>
                <a:gd name="T47" fmla="*/ 2 h 2729"/>
                <a:gd name="T48" fmla="*/ 15 w 2490"/>
                <a:gd name="T49" fmla="*/ 2 h 2729"/>
                <a:gd name="T50" fmla="*/ 15 w 2490"/>
                <a:gd name="T51" fmla="*/ 2 h 2729"/>
                <a:gd name="T52" fmla="*/ 15 w 2490"/>
                <a:gd name="T53" fmla="*/ 3 h 2729"/>
                <a:gd name="T54" fmla="*/ 14 w 2490"/>
                <a:gd name="T55" fmla="*/ 3 h 2729"/>
                <a:gd name="T56" fmla="*/ 13 w 2490"/>
                <a:gd name="T57" fmla="*/ 3 h 2729"/>
                <a:gd name="T58" fmla="*/ 11 w 2490"/>
                <a:gd name="T59" fmla="*/ 3 h 2729"/>
                <a:gd name="T60" fmla="*/ 9 w 2490"/>
                <a:gd name="T61" fmla="*/ 3 h 2729"/>
                <a:gd name="T62" fmla="*/ 9 w 2490"/>
                <a:gd name="T63" fmla="*/ 3 h 2729"/>
                <a:gd name="T64" fmla="*/ 9 w 2490"/>
                <a:gd name="T65" fmla="*/ 3 h 2729"/>
                <a:gd name="T66" fmla="*/ 9 w 2490"/>
                <a:gd name="T67" fmla="*/ 2 h 2729"/>
                <a:gd name="T68" fmla="*/ 8 w 2490"/>
                <a:gd name="T69" fmla="*/ 2 h 2729"/>
                <a:gd name="T70" fmla="*/ 7 w 2490"/>
                <a:gd name="T71" fmla="*/ 2 h 2729"/>
                <a:gd name="T72" fmla="*/ 6 w 2490"/>
                <a:gd name="T73" fmla="*/ 2 h 2729"/>
                <a:gd name="T74" fmla="*/ 5 w 2490"/>
                <a:gd name="T75" fmla="*/ 2 h 2729"/>
                <a:gd name="T76" fmla="*/ 4 w 2490"/>
                <a:gd name="T77" fmla="*/ 2 h 2729"/>
                <a:gd name="T78" fmla="*/ 3 w 2490"/>
                <a:gd name="T79" fmla="*/ 2 h 2729"/>
                <a:gd name="T80" fmla="*/ 2 w 2490"/>
                <a:gd name="T81" fmla="*/ 2 h 2729"/>
                <a:gd name="T82" fmla="*/ 1 w 2490"/>
                <a:gd name="T83" fmla="*/ 2 h 2729"/>
                <a:gd name="T84" fmla="*/ 1 w 2490"/>
                <a:gd name="T85" fmla="*/ 1 h 2729"/>
                <a:gd name="T86" fmla="*/ 1 w 2490"/>
                <a:gd name="T87" fmla="*/ 1 h 2729"/>
                <a:gd name="T88" fmla="*/ 1 w 2490"/>
                <a:gd name="T89" fmla="*/ 1 h 2729"/>
                <a:gd name="T90" fmla="*/ 2 w 2490"/>
                <a:gd name="T91" fmla="*/ 1 h 2729"/>
                <a:gd name="T92" fmla="*/ 3 w 2490"/>
                <a:gd name="T93" fmla="*/ 1 h 2729"/>
                <a:gd name="T94" fmla="*/ 5 w 2490"/>
                <a:gd name="T95" fmla="*/ 1 h 2729"/>
                <a:gd name="T96" fmla="*/ 5 w 2490"/>
                <a:gd name="T97" fmla="*/ 1 h 2729"/>
                <a:gd name="T98" fmla="*/ 6 w 2490"/>
                <a:gd name="T99" fmla="*/ 1 h 2729"/>
                <a:gd name="T100" fmla="*/ 7 w 2490"/>
                <a:gd name="T101" fmla="*/ 0 h 27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90"/>
                <a:gd name="T154" fmla="*/ 0 h 2729"/>
                <a:gd name="T155" fmla="*/ 2490 w 2490"/>
                <a:gd name="T156" fmla="*/ 2729 h 272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90" h="2729">
                  <a:moveTo>
                    <a:pt x="948" y="570"/>
                  </a:moveTo>
                  <a:lnTo>
                    <a:pt x="973" y="539"/>
                  </a:lnTo>
                  <a:lnTo>
                    <a:pt x="991" y="510"/>
                  </a:lnTo>
                  <a:lnTo>
                    <a:pt x="1001" y="477"/>
                  </a:lnTo>
                  <a:lnTo>
                    <a:pt x="1001" y="435"/>
                  </a:lnTo>
                  <a:lnTo>
                    <a:pt x="989" y="386"/>
                  </a:lnTo>
                  <a:lnTo>
                    <a:pt x="979" y="346"/>
                  </a:lnTo>
                  <a:lnTo>
                    <a:pt x="966" y="295"/>
                  </a:lnTo>
                  <a:lnTo>
                    <a:pt x="960" y="241"/>
                  </a:lnTo>
                  <a:lnTo>
                    <a:pt x="966" y="208"/>
                  </a:lnTo>
                  <a:lnTo>
                    <a:pt x="975" y="167"/>
                  </a:lnTo>
                  <a:lnTo>
                    <a:pt x="995" y="124"/>
                  </a:lnTo>
                  <a:lnTo>
                    <a:pt x="1022" y="84"/>
                  </a:lnTo>
                  <a:lnTo>
                    <a:pt x="1057" y="51"/>
                  </a:lnTo>
                  <a:lnTo>
                    <a:pt x="1088" y="26"/>
                  </a:lnTo>
                  <a:lnTo>
                    <a:pt x="1131" y="10"/>
                  </a:lnTo>
                  <a:lnTo>
                    <a:pt x="1181" y="2"/>
                  </a:lnTo>
                  <a:lnTo>
                    <a:pt x="1235" y="0"/>
                  </a:lnTo>
                  <a:lnTo>
                    <a:pt x="1309" y="0"/>
                  </a:lnTo>
                  <a:lnTo>
                    <a:pt x="1367" y="6"/>
                  </a:lnTo>
                  <a:lnTo>
                    <a:pt x="1400" y="18"/>
                  </a:lnTo>
                  <a:lnTo>
                    <a:pt x="1425" y="33"/>
                  </a:lnTo>
                  <a:lnTo>
                    <a:pt x="1453" y="51"/>
                  </a:lnTo>
                  <a:lnTo>
                    <a:pt x="1480" y="78"/>
                  </a:lnTo>
                  <a:lnTo>
                    <a:pt x="1505" y="113"/>
                  </a:lnTo>
                  <a:lnTo>
                    <a:pt x="1524" y="144"/>
                  </a:lnTo>
                  <a:lnTo>
                    <a:pt x="1534" y="171"/>
                  </a:lnTo>
                  <a:lnTo>
                    <a:pt x="1542" y="218"/>
                  </a:lnTo>
                  <a:lnTo>
                    <a:pt x="1542" y="258"/>
                  </a:lnTo>
                  <a:lnTo>
                    <a:pt x="1536" y="299"/>
                  </a:lnTo>
                  <a:lnTo>
                    <a:pt x="1528" y="330"/>
                  </a:lnTo>
                  <a:lnTo>
                    <a:pt x="1519" y="380"/>
                  </a:lnTo>
                  <a:lnTo>
                    <a:pt x="1505" y="433"/>
                  </a:lnTo>
                  <a:lnTo>
                    <a:pt x="1499" y="466"/>
                  </a:lnTo>
                  <a:lnTo>
                    <a:pt x="1509" y="499"/>
                  </a:lnTo>
                  <a:lnTo>
                    <a:pt x="1520" y="522"/>
                  </a:lnTo>
                  <a:lnTo>
                    <a:pt x="1542" y="553"/>
                  </a:lnTo>
                  <a:lnTo>
                    <a:pt x="1573" y="578"/>
                  </a:lnTo>
                  <a:lnTo>
                    <a:pt x="1602" y="600"/>
                  </a:lnTo>
                  <a:lnTo>
                    <a:pt x="1645" y="617"/>
                  </a:lnTo>
                  <a:lnTo>
                    <a:pt x="1687" y="629"/>
                  </a:lnTo>
                  <a:lnTo>
                    <a:pt x="1728" y="638"/>
                  </a:lnTo>
                  <a:lnTo>
                    <a:pt x="1771" y="644"/>
                  </a:lnTo>
                  <a:lnTo>
                    <a:pt x="1815" y="656"/>
                  </a:lnTo>
                  <a:lnTo>
                    <a:pt x="1850" y="667"/>
                  </a:lnTo>
                  <a:lnTo>
                    <a:pt x="1877" y="681"/>
                  </a:lnTo>
                  <a:lnTo>
                    <a:pt x="1899" y="697"/>
                  </a:lnTo>
                  <a:lnTo>
                    <a:pt x="1914" y="714"/>
                  </a:lnTo>
                  <a:lnTo>
                    <a:pt x="1926" y="735"/>
                  </a:lnTo>
                  <a:lnTo>
                    <a:pt x="1936" y="761"/>
                  </a:lnTo>
                  <a:lnTo>
                    <a:pt x="1939" y="784"/>
                  </a:lnTo>
                  <a:lnTo>
                    <a:pt x="1943" y="805"/>
                  </a:lnTo>
                  <a:lnTo>
                    <a:pt x="1943" y="834"/>
                  </a:lnTo>
                  <a:lnTo>
                    <a:pt x="1939" y="867"/>
                  </a:lnTo>
                  <a:lnTo>
                    <a:pt x="1939" y="892"/>
                  </a:lnTo>
                  <a:lnTo>
                    <a:pt x="1945" y="923"/>
                  </a:lnTo>
                  <a:lnTo>
                    <a:pt x="1959" y="951"/>
                  </a:lnTo>
                  <a:lnTo>
                    <a:pt x="1974" y="974"/>
                  </a:lnTo>
                  <a:lnTo>
                    <a:pt x="1994" y="991"/>
                  </a:lnTo>
                  <a:lnTo>
                    <a:pt x="2019" y="1011"/>
                  </a:lnTo>
                  <a:lnTo>
                    <a:pt x="2044" y="1022"/>
                  </a:lnTo>
                  <a:lnTo>
                    <a:pt x="2083" y="1030"/>
                  </a:lnTo>
                  <a:lnTo>
                    <a:pt x="2116" y="1034"/>
                  </a:lnTo>
                  <a:lnTo>
                    <a:pt x="2147" y="1036"/>
                  </a:lnTo>
                  <a:lnTo>
                    <a:pt x="2182" y="1034"/>
                  </a:lnTo>
                  <a:lnTo>
                    <a:pt x="2225" y="1030"/>
                  </a:lnTo>
                  <a:lnTo>
                    <a:pt x="2258" y="1028"/>
                  </a:lnTo>
                  <a:lnTo>
                    <a:pt x="2290" y="1024"/>
                  </a:lnTo>
                  <a:lnTo>
                    <a:pt x="2322" y="1022"/>
                  </a:lnTo>
                  <a:lnTo>
                    <a:pt x="2358" y="1024"/>
                  </a:lnTo>
                  <a:lnTo>
                    <a:pt x="2378" y="1028"/>
                  </a:lnTo>
                  <a:lnTo>
                    <a:pt x="2401" y="1034"/>
                  </a:lnTo>
                  <a:lnTo>
                    <a:pt x="2422" y="1046"/>
                  </a:lnTo>
                  <a:lnTo>
                    <a:pt x="2446" y="1063"/>
                  </a:lnTo>
                  <a:lnTo>
                    <a:pt x="2463" y="1083"/>
                  </a:lnTo>
                  <a:lnTo>
                    <a:pt x="2477" y="1112"/>
                  </a:lnTo>
                  <a:lnTo>
                    <a:pt x="2483" y="1137"/>
                  </a:lnTo>
                  <a:lnTo>
                    <a:pt x="2486" y="1168"/>
                  </a:lnTo>
                  <a:lnTo>
                    <a:pt x="2490" y="1224"/>
                  </a:lnTo>
                  <a:lnTo>
                    <a:pt x="2488" y="1290"/>
                  </a:lnTo>
                  <a:lnTo>
                    <a:pt x="2490" y="1360"/>
                  </a:lnTo>
                  <a:lnTo>
                    <a:pt x="2484" y="1441"/>
                  </a:lnTo>
                  <a:lnTo>
                    <a:pt x="2479" y="1498"/>
                  </a:lnTo>
                  <a:lnTo>
                    <a:pt x="2473" y="1542"/>
                  </a:lnTo>
                  <a:lnTo>
                    <a:pt x="2463" y="1567"/>
                  </a:lnTo>
                  <a:lnTo>
                    <a:pt x="2448" y="1591"/>
                  </a:lnTo>
                  <a:lnTo>
                    <a:pt x="2430" y="1606"/>
                  </a:lnTo>
                  <a:lnTo>
                    <a:pt x="2407" y="1620"/>
                  </a:lnTo>
                  <a:lnTo>
                    <a:pt x="2380" y="1628"/>
                  </a:lnTo>
                  <a:lnTo>
                    <a:pt x="2356" y="1633"/>
                  </a:lnTo>
                  <a:lnTo>
                    <a:pt x="2308" y="1635"/>
                  </a:lnTo>
                  <a:lnTo>
                    <a:pt x="2265" y="1633"/>
                  </a:lnTo>
                  <a:lnTo>
                    <a:pt x="2230" y="1628"/>
                  </a:lnTo>
                  <a:lnTo>
                    <a:pt x="2199" y="1626"/>
                  </a:lnTo>
                  <a:lnTo>
                    <a:pt x="2164" y="1624"/>
                  </a:lnTo>
                  <a:lnTo>
                    <a:pt x="2133" y="1624"/>
                  </a:lnTo>
                  <a:lnTo>
                    <a:pt x="2106" y="1626"/>
                  </a:lnTo>
                  <a:lnTo>
                    <a:pt x="2077" y="1628"/>
                  </a:lnTo>
                  <a:lnTo>
                    <a:pt x="2042" y="1637"/>
                  </a:lnTo>
                  <a:lnTo>
                    <a:pt x="2023" y="1645"/>
                  </a:lnTo>
                  <a:lnTo>
                    <a:pt x="2005" y="1653"/>
                  </a:lnTo>
                  <a:lnTo>
                    <a:pt x="1982" y="1668"/>
                  </a:lnTo>
                  <a:lnTo>
                    <a:pt x="1967" y="1688"/>
                  </a:lnTo>
                  <a:lnTo>
                    <a:pt x="1955" y="1705"/>
                  </a:lnTo>
                  <a:lnTo>
                    <a:pt x="1943" y="1726"/>
                  </a:lnTo>
                  <a:lnTo>
                    <a:pt x="1937" y="1748"/>
                  </a:lnTo>
                  <a:lnTo>
                    <a:pt x="1936" y="1771"/>
                  </a:lnTo>
                  <a:lnTo>
                    <a:pt x="1937" y="1796"/>
                  </a:lnTo>
                  <a:lnTo>
                    <a:pt x="1937" y="1839"/>
                  </a:lnTo>
                  <a:lnTo>
                    <a:pt x="1936" y="1884"/>
                  </a:lnTo>
                  <a:lnTo>
                    <a:pt x="1924" y="1916"/>
                  </a:lnTo>
                  <a:lnTo>
                    <a:pt x="1912" y="1944"/>
                  </a:lnTo>
                  <a:lnTo>
                    <a:pt x="1895" y="1963"/>
                  </a:lnTo>
                  <a:lnTo>
                    <a:pt x="1870" y="1979"/>
                  </a:lnTo>
                  <a:lnTo>
                    <a:pt x="1844" y="1992"/>
                  </a:lnTo>
                  <a:lnTo>
                    <a:pt x="1815" y="2000"/>
                  </a:lnTo>
                  <a:lnTo>
                    <a:pt x="1778" y="2008"/>
                  </a:lnTo>
                  <a:lnTo>
                    <a:pt x="1747" y="2017"/>
                  </a:lnTo>
                  <a:lnTo>
                    <a:pt x="1711" y="2023"/>
                  </a:lnTo>
                  <a:lnTo>
                    <a:pt x="1679" y="2029"/>
                  </a:lnTo>
                  <a:lnTo>
                    <a:pt x="1645" y="2037"/>
                  </a:lnTo>
                  <a:lnTo>
                    <a:pt x="1617" y="2050"/>
                  </a:lnTo>
                  <a:lnTo>
                    <a:pt x="1586" y="2064"/>
                  </a:lnTo>
                  <a:lnTo>
                    <a:pt x="1557" y="2081"/>
                  </a:lnTo>
                  <a:lnTo>
                    <a:pt x="1536" y="2105"/>
                  </a:lnTo>
                  <a:lnTo>
                    <a:pt x="1517" y="2132"/>
                  </a:lnTo>
                  <a:lnTo>
                    <a:pt x="1501" y="2165"/>
                  </a:lnTo>
                  <a:lnTo>
                    <a:pt x="1497" y="2194"/>
                  </a:lnTo>
                  <a:lnTo>
                    <a:pt x="1499" y="2227"/>
                  </a:lnTo>
                  <a:lnTo>
                    <a:pt x="1505" y="2258"/>
                  </a:lnTo>
                  <a:lnTo>
                    <a:pt x="1515" y="2291"/>
                  </a:lnTo>
                  <a:lnTo>
                    <a:pt x="1522" y="2328"/>
                  </a:lnTo>
                  <a:lnTo>
                    <a:pt x="1528" y="2361"/>
                  </a:lnTo>
                  <a:lnTo>
                    <a:pt x="1536" y="2403"/>
                  </a:lnTo>
                  <a:lnTo>
                    <a:pt x="1536" y="2446"/>
                  </a:lnTo>
                  <a:lnTo>
                    <a:pt x="1526" y="2489"/>
                  </a:lnTo>
                  <a:lnTo>
                    <a:pt x="1517" y="2522"/>
                  </a:lnTo>
                  <a:lnTo>
                    <a:pt x="1505" y="2555"/>
                  </a:lnTo>
                  <a:lnTo>
                    <a:pt x="1489" y="2586"/>
                  </a:lnTo>
                  <a:lnTo>
                    <a:pt x="1468" y="2624"/>
                  </a:lnTo>
                  <a:lnTo>
                    <a:pt x="1445" y="2650"/>
                  </a:lnTo>
                  <a:lnTo>
                    <a:pt x="1425" y="2667"/>
                  </a:lnTo>
                  <a:lnTo>
                    <a:pt x="1400" y="2688"/>
                  </a:lnTo>
                  <a:lnTo>
                    <a:pt x="1373" y="2708"/>
                  </a:lnTo>
                  <a:lnTo>
                    <a:pt x="1348" y="2717"/>
                  </a:lnTo>
                  <a:lnTo>
                    <a:pt x="1325" y="2723"/>
                  </a:lnTo>
                  <a:lnTo>
                    <a:pt x="1286" y="2727"/>
                  </a:lnTo>
                  <a:lnTo>
                    <a:pt x="1241" y="2729"/>
                  </a:lnTo>
                  <a:lnTo>
                    <a:pt x="1187" y="2727"/>
                  </a:lnTo>
                  <a:lnTo>
                    <a:pt x="1162" y="2727"/>
                  </a:lnTo>
                  <a:lnTo>
                    <a:pt x="1129" y="2721"/>
                  </a:lnTo>
                  <a:lnTo>
                    <a:pt x="1094" y="2712"/>
                  </a:lnTo>
                  <a:lnTo>
                    <a:pt x="1063" y="2694"/>
                  </a:lnTo>
                  <a:lnTo>
                    <a:pt x="1043" y="2679"/>
                  </a:lnTo>
                  <a:lnTo>
                    <a:pt x="1022" y="2657"/>
                  </a:lnTo>
                  <a:lnTo>
                    <a:pt x="1004" y="2638"/>
                  </a:lnTo>
                  <a:lnTo>
                    <a:pt x="987" y="2613"/>
                  </a:lnTo>
                  <a:lnTo>
                    <a:pt x="973" y="2588"/>
                  </a:lnTo>
                  <a:lnTo>
                    <a:pt x="962" y="2557"/>
                  </a:lnTo>
                  <a:lnTo>
                    <a:pt x="956" y="2524"/>
                  </a:lnTo>
                  <a:lnTo>
                    <a:pt x="954" y="2498"/>
                  </a:lnTo>
                  <a:lnTo>
                    <a:pt x="954" y="2463"/>
                  </a:lnTo>
                  <a:lnTo>
                    <a:pt x="956" y="2434"/>
                  </a:lnTo>
                  <a:lnTo>
                    <a:pt x="966" y="2403"/>
                  </a:lnTo>
                  <a:lnTo>
                    <a:pt x="973" y="2366"/>
                  </a:lnTo>
                  <a:lnTo>
                    <a:pt x="983" y="2332"/>
                  </a:lnTo>
                  <a:lnTo>
                    <a:pt x="989" y="2301"/>
                  </a:lnTo>
                  <a:lnTo>
                    <a:pt x="991" y="2271"/>
                  </a:lnTo>
                  <a:lnTo>
                    <a:pt x="989" y="2248"/>
                  </a:lnTo>
                  <a:lnTo>
                    <a:pt x="983" y="2225"/>
                  </a:lnTo>
                  <a:lnTo>
                    <a:pt x="968" y="2196"/>
                  </a:lnTo>
                  <a:lnTo>
                    <a:pt x="952" y="2176"/>
                  </a:lnTo>
                  <a:lnTo>
                    <a:pt x="933" y="2155"/>
                  </a:lnTo>
                  <a:lnTo>
                    <a:pt x="911" y="2140"/>
                  </a:lnTo>
                  <a:lnTo>
                    <a:pt x="890" y="2124"/>
                  </a:lnTo>
                  <a:lnTo>
                    <a:pt x="859" y="2112"/>
                  </a:lnTo>
                  <a:lnTo>
                    <a:pt x="832" y="2105"/>
                  </a:lnTo>
                  <a:lnTo>
                    <a:pt x="797" y="2097"/>
                  </a:lnTo>
                  <a:lnTo>
                    <a:pt x="766" y="2093"/>
                  </a:lnTo>
                  <a:lnTo>
                    <a:pt x="737" y="2085"/>
                  </a:lnTo>
                  <a:lnTo>
                    <a:pt x="702" y="2077"/>
                  </a:lnTo>
                  <a:lnTo>
                    <a:pt x="673" y="2066"/>
                  </a:lnTo>
                  <a:lnTo>
                    <a:pt x="638" y="2056"/>
                  </a:lnTo>
                  <a:lnTo>
                    <a:pt x="611" y="2044"/>
                  </a:lnTo>
                  <a:lnTo>
                    <a:pt x="589" y="2027"/>
                  </a:lnTo>
                  <a:lnTo>
                    <a:pt x="572" y="2004"/>
                  </a:lnTo>
                  <a:lnTo>
                    <a:pt x="560" y="1975"/>
                  </a:lnTo>
                  <a:lnTo>
                    <a:pt x="551" y="1936"/>
                  </a:lnTo>
                  <a:lnTo>
                    <a:pt x="549" y="1905"/>
                  </a:lnTo>
                  <a:lnTo>
                    <a:pt x="551" y="1870"/>
                  </a:lnTo>
                  <a:lnTo>
                    <a:pt x="554" y="1843"/>
                  </a:lnTo>
                  <a:lnTo>
                    <a:pt x="551" y="1810"/>
                  </a:lnTo>
                  <a:lnTo>
                    <a:pt x="541" y="1785"/>
                  </a:lnTo>
                  <a:lnTo>
                    <a:pt x="523" y="1757"/>
                  </a:lnTo>
                  <a:lnTo>
                    <a:pt x="506" y="1740"/>
                  </a:lnTo>
                  <a:lnTo>
                    <a:pt x="485" y="1723"/>
                  </a:lnTo>
                  <a:lnTo>
                    <a:pt x="456" y="1711"/>
                  </a:lnTo>
                  <a:lnTo>
                    <a:pt x="423" y="1699"/>
                  </a:lnTo>
                  <a:lnTo>
                    <a:pt x="388" y="1695"/>
                  </a:lnTo>
                  <a:lnTo>
                    <a:pt x="359" y="1692"/>
                  </a:lnTo>
                  <a:lnTo>
                    <a:pt x="326" y="1692"/>
                  </a:lnTo>
                  <a:lnTo>
                    <a:pt x="297" y="1695"/>
                  </a:lnTo>
                  <a:lnTo>
                    <a:pt x="267" y="1697"/>
                  </a:lnTo>
                  <a:lnTo>
                    <a:pt x="238" y="1701"/>
                  </a:lnTo>
                  <a:lnTo>
                    <a:pt x="209" y="1705"/>
                  </a:lnTo>
                  <a:lnTo>
                    <a:pt x="161" y="1705"/>
                  </a:lnTo>
                  <a:lnTo>
                    <a:pt x="130" y="1703"/>
                  </a:lnTo>
                  <a:lnTo>
                    <a:pt x="97" y="1695"/>
                  </a:lnTo>
                  <a:lnTo>
                    <a:pt x="73" y="1684"/>
                  </a:lnTo>
                  <a:lnTo>
                    <a:pt x="48" y="1664"/>
                  </a:lnTo>
                  <a:lnTo>
                    <a:pt x="31" y="1643"/>
                  </a:lnTo>
                  <a:lnTo>
                    <a:pt x="19" y="1620"/>
                  </a:lnTo>
                  <a:lnTo>
                    <a:pt x="6" y="1575"/>
                  </a:lnTo>
                  <a:lnTo>
                    <a:pt x="4" y="1529"/>
                  </a:lnTo>
                  <a:lnTo>
                    <a:pt x="2" y="1482"/>
                  </a:lnTo>
                  <a:lnTo>
                    <a:pt x="0" y="1424"/>
                  </a:lnTo>
                  <a:lnTo>
                    <a:pt x="4" y="1373"/>
                  </a:lnTo>
                  <a:lnTo>
                    <a:pt x="6" y="1319"/>
                  </a:lnTo>
                  <a:lnTo>
                    <a:pt x="8" y="1271"/>
                  </a:lnTo>
                  <a:lnTo>
                    <a:pt x="11" y="1220"/>
                  </a:lnTo>
                  <a:lnTo>
                    <a:pt x="17" y="1181"/>
                  </a:lnTo>
                  <a:lnTo>
                    <a:pt x="23" y="1139"/>
                  </a:lnTo>
                  <a:lnTo>
                    <a:pt x="31" y="1106"/>
                  </a:lnTo>
                  <a:lnTo>
                    <a:pt x="42" y="1084"/>
                  </a:lnTo>
                  <a:lnTo>
                    <a:pt x="60" y="1063"/>
                  </a:lnTo>
                  <a:lnTo>
                    <a:pt x="77" y="1050"/>
                  </a:lnTo>
                  <a:lnTo>
                    <a:pt x="101" y="1034"/>
                  </a:lnTo>
                  <a:lnTo>
                    <a:pt x="122" y="1030"/>
                  </a:lnTo>
                  <a:lnTo>
                    <a:pt x="149" y="1024"/>
                  </a:lnTo>
                  <a:lnTo>
                    <a:pt x="184" y="1022"/>
                  </a:lnTo>
                  <a:lnTo>
                    <a:pt x="215" y="1024"/>
                  </a:lnTo>
                  <a:lnTo>
                    <a:pt x="258" y="1030"/>
                  </a:lnTo>
                  <a:lnTo>
                    <a:pt x="295" y="1032"/>
                  </a:lnTo>
                  <a:lnTo>
                    <a:pt x="326" y="1034"/>
                  </a:lnTo>
                  <a:lnTo>
                    <a:pt x="368" y="1036"/>
                  </a:lnTo>
                  <a:lnTo>
                    <a:pt x="413" y="1030"/>
                  </a:lnTo>
                  <a:lnTo>
                    <a:pt x="450" y="1022"/>
                  </a:lnTo>
                  <a:lnTo>
                    <a:pt x="485" y="1009"/>
                  </a:lnTo>
                  <a:lnTo>
                    <a:pt x="508" y="995"/>
                  </a:lnTo>
                  <a:lnTo>
                    <a:pt x="531" y="974"/>
                  </a:lnTo>
                  <a:lnTo>
                    <a:pt x="549" y="947"/>
                  </a:lnTo>
                  <a:lnTo>
                    <a:pt x="560" y="920"/>
                  </a:lnTo>
                  <a:lnTo>
                    <a:pt x="564" y="891"/>
                  </a:lnTo>
                  <a:lnTo>
                    <a:pt x="562" y="869"/>
                  </a:lnTo>
                  <a:lnTo>
                    <a:pt x="560" y="828"/>
                  </a:lnTo>
                  <a:lnTo>
                    <a:pt x="562" y="788"/>
                  </a:lnTo>
                  <a:lnTo>
                    <a:pt x="570" y="757"/>
                  </a:lnTo>
                  <a:lnTo>
                    <a:pt x="580" y="728"/>
                  </a:lnTo>
                  <a:lnTo>
                    <a:pt x="593" y="706"/>
                  </a:lnTo>
                  <a:lnTo>
                    <a:pt x="620" y="685"/>
                  </a:lnTo>
                  <a:lnTo>
                    <a:pt x="650" y="669"/>
                  </a:lnTo>
                  <a:lnTo>
                    <a:pt x="686" y="658"/>
                  </a:lnTo>
                  <a:lnTo>
                    <a:pt x="723" y="648"/>
                  </a:lnTo>
                  <a:lnTo>
                    <a:pt x="754" y="640"/>
                  </a:lnTo>
                  <a:lnTo>
                    <a:pt x="793" y="635"/>
                  </a:lnTo>
                  <a:lnTo>
                    <a:pt x="830" y="627"/>
                  </a:lnTo>
                  <a:lnTo>
                    <a:pt x="873" y="615"/>
                  </a:lnTo>
                  <a:lnTo>
                    <a:pt x="913" y="598"/>
                  </a:lnTo>
                  <a:lnTo>
                    <a:pt x="948" y="570"/>
                  </a:lnTo>
                  <a:close/>
                </a:path>
              </a:pathLst>
            </a:custGeom>
            <a:solidFill>
              <a:schemeClr val="tx2">
                <a:lumMod val="20000"/>
                <a:lumOff val="80000"/>
              </a:schemeClr>
            </a:solidFill>
            <a:ln w="25400">
              <a:solidFill>
                <a:srgbClr val="000000"/>
              </a:solidFill>
              <a:prstDash val="solid"/>
              <a:round/>
              <a:headEnd/>
              <a:tailEnd/>
            </a:ln>
          </p:spPr>
          <p:txBody>
            <a:bodyPr/>
            <a:lstStyle/>
            <a:p>
              <a:endParaRPr lang="en-US"/>
            </a:p>
          </p:txBody>
        </p:sp>
        <p:sp>
          <p:nvSpPr>
            <p:cNvPr id="18" name="Text Box 14"/>
            <p:cNvSpPr txBox="1">
              <a:spLocks noChangeArrowheads="1"/>
            </p:cNvSpPr>
            <p:nvPr/>
          </p:nvSpPr>
          <p:spPr bwMode="auto">
            <a:xfrm>
              <a:off x="2296" y="1933"/>
              <a:ext cx="1073" cy="350"/>
            </a:xfrm>
            <a:prstGeom prst="rect">
              <a:avLst/>
            </a:prstGeom>
            <a:noFill/>
            <a:ln w="9525">
              <a:noFill/>
              <a:miter lim="800000"/>
              <a:headEnd/>
              <a:tailEnd/>
            </a:ln>
          </p:spPr>
          <p:txBody>
            <a:bodyPr lIns="45720" tIns="46800" rIns="45720" bIns="46800">
              <a:spAutoFit/>
            </a:bodyPr>
            <a:lstStyle/>
            <a:p>
              <a:pPr algn="ctr"/>
              <a:r>
                <a:rPr lang="en-US" altLang="en-US" b="1" dirty="0"/>
                <a:t>Test Switches   </a:t>
              </a:r>
              <a:r>
                <a:rPr lang="en-US" altLang="en-US" sz="1200" b="1" i="1" dirty="0"/>
                <a:t>{SMOG 1.5.2 (c &amp; d)}</a:t>
              </a:r>
            </a:p>
          </p:txBody>
        </p:sp>
      </p:grpSp>
      <p:sp>
        <p:nvSpPr>
          <p:cNvPr id="19" name="Slide Number Placeholder 18"/>
          <p:cNvSpPr>
            <a:spLocks noGrp="1"/>
          </p:cNvSpPr>
          <p:nvPr>
            <p:ph type="sldNum" sz="quarter" idx="4"/>
          </p:nvPr>
        </p:nvSpPr>
        <p:spPr/>
        <p:txBody>
          <a:bodyPr/>
          <a:lstStyle/>
          <a:p>
            <a:fld id="{1D93BD3E-1E9A-4970-A6F7-E7AC52762E0C}" type="slidenum">
              <a:rPr lang="en-US" smtClean="0"/>
              <a:pPr/>
              <a:t>69</a:t>
            </a:fld>
            <a:endParaRPr lang="en-US" dirty="0"/>
          </a:p>
        </p:txBody>
      </p:sp>
    </p:spTree>
    <p:extLst>
      <p:ext uri="{BB962C8B-B14F-4D97-AF65-F5344CB8AC3E}">
        <p14:creationId xmlns:p14="http://schemas.microsoft.com/office/powerpoint/2010/main" val="3944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000" fill="hold"/>
                                        <p:tgtEl>
                                          <p:spTgt spid="10"/>
                                        </p:tgtEl>
                                        <p:attrNameLst>
                                          <p:attrName>ppt_x</p:attrName>
                                        </p:attrNameLst>
                                      </p:cBhvr>
                                      <p:tavLst>
                                        <p:tav tm="0">
                                          <p:val>
                                            <p:strVal val="#ppt_x"/>
                                          </p:val>
                                        </p:tav>
                                        <p:tav tm="100000">
                                          <p:val>
                                            <p:strVal val="#ppt_x"/>
                                          </p:val>
                                        </p:tav>
                                      </p:tavLst>
                                    </p:anim>
                                    <p:anim calcmode="lin" valueType="num">
                                      <p:cBhvr additive="base">
                                        <p:cTn id="13"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edge">
                                      <p:cBhvr>
                                        <p:cTn id="18" dur="20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26" dur="1000" fill="hold"/>
                                        <p:tgtEl>
                                          <p:spTgt spid="16"/>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Data Acquisition in Competitive Areas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37" name="TextBox 36">
            <a:extLst>
              <a:ext uri="{FF2B5EF4-FFF2-40B4-BE49-F238E27FC236}">
                <a16:creationId xmlns:a16="http://schemas.microsoft.com/office/drawing/2014/main" id="{59E07057-C37F-4D4B-90F3-081AB2B90696}"/>
              </a:ext>
            </a:extLst>
          </p:cNvPr>
          <p:cNvSpPr txBox="1"/>
          <p:nvPr/>
        </p:nvSpPr>
        <p:spPr>
          <a:xfrm>
            <a:off x="1485900" y="1042480"/>
            <a:ext cx="6172200" cy="369332"/>
          </a:xfrm>
          <a:prstGeom prst="rect">
            <a:avLst/>
          </a:prstGeom>
          <a:noFill/>
        </p:spPr>
        <p:txBody>
          <a:bodyPr wrap="square">
            <a:spAutoFit/>
          </a:bodyPr>
          <a:lstStyle/>
          <a:p>
            <a:r>
              <a:rPr lang="en-US" dirty="0"/>
              <a:t>TDSP Meter-Reading Entities (TDSP data responsibilities) </a:t>
            </a:r>
          </a:p>
        </p:txBody>
      </p:sp>
      <p:sp>
        <p:nvSpPr>
          <p:cNvPr id="39" name="TextBox 38">
            <a:extLst>
              <a:ext uri="{FF2B5EF4-FFF2-40B4-BE49-F238E27FC236}">
                <a16:creationId xmlns:a16="http://schemas.microsoft.com/office/drawing/2014/main" id="{80584B13-60BE-49AB-B498-E7DEC30BF1B7}"/>
              </a:ext>
            </a:extLst>
          </p:cNvPr>
          <p:cNvSpPr txBox="1"/>
          <p:nvPr/>
        </p:nvSpPr>
        <p:spPr>
          <a:xfrm>
            <a:off x="3505200" y="1378517"/>
            <a:ext cx="2133600" cy="369332"/>
          </a:xfrm>
          <a:prstGeom prst="rect">
            <a:avLst/>
          </a:prstGeom>
          <a:noFill/>
        </p:spPr>
        <p:txBody>
          <a:bodyPr wrap="square">
            <a:spAutoFit/>
          </a:bodyPr>
          <a:lstStyle/>
          <a:p>
            <a:r>
              <a:rPr lang="en-US" dirty="0"/>
              <a:t>Protocols 10.3.3.1</a:t>
            </a:r>
          </a:p>
        </p:txBody>
      </p:sp>
      <p:sp>
        <p:nvSpPr>
          <p:cNvPr id="40" name="Text Box 144">
            <a:extLst>
              <a:ext uri="{FF2B5EF4-FFF2-40B4-BE49-F238E27FC236}">
                <a16:creationId xmlns:a16="http://schemas.microsoft.com/office/drawing/2014/main" id="{FC8C4F85-FE01-45DC-9A44-62EE962F298E}"/>
              </a:ext>
            </a:extLst>
          </p:cNvPr>
          <p:cNvSpPr txBox="1">
            <a:spLocks noChangeArrowheads="1"/>
          </p:cNvSpPr>
          <p:nvPr/>
        </p:nvSpPr>
        <p:spPr bwMode="auto">
          <a:xfrm>
            <a:off x="3589102" y="2169980"/>
            <a:ext cx="1470496" cy="1408113"/>
          </a:xfrm>
          <a:prstGeom prst="rect">
            <a:avLst/>
          </a:prstGeom>
          <a:solidFill>
            <a:schemeClr val="bg1"/>
          </a:solidFill>
          <a:ln w="12700">
            <a:solidFill>
              <a:srgbClr val="000080"/>
            </a:solidFill>
            <a:miter lim="800000"/>
            <a:headEnd/>
            <a:tailEnd/>
          </a:ln>
          <a:effectLst>
            <a:prstShdw prst="shdw17" dist="17961" dir="2700000">
              <a:srgbClr val="00004D"/>
            </a:prstShdw>
          </a:effectLst>
        </p:spPr>
        <p:txBody>
          <a:bodyPr lIns="9144" tIns="9144" rIns="9144" bIns="9144" anchor="ctr"/>
          <a:lstStyle/>
          <a:p>
            <a:pPr algn="ctr"/>
            <a:r>
              <a:rPr lang="en-US" altLang="en-US" b="1" dirty="0"/>
              <a:t>Validate,</a:t>
            </a:r>
          </a:p>
          <a:p>
            <a:pPr algn="ctr"/>
            <a:r>
              <a:rPr lang="en-US" altLang="en-US" b="1" dirty="0"/>
              <a:t>Edit and </a:t>
            </a:r>
          </a:p>
          <a:p>
            <a:pPr algn="ctr"/>
            <a:r>
              <a:rPr lang="en-US" altLang="en-US" b="1" dirty="0"/>
              <a:t>Estimate Meter</a:t>
            </a:r>
            <a:r>
              <a:rPr lang="en-US" altLang="en-US" b="1" dirty="0">
                <a:solidFill>
                  <a:srgbClr val="FF0000"/>
                </a:solidFill>
              </a:rPr>
              <a:t> </a:t>
            </a:r>
            <a:r>
              <a:rPr lang="en-US" altLang="en-US" b="1" dirty="0"/>
              <a:t>Data</a:t>
            </a:r>
          </a:p>
          <a:p>
            <a:pPr algn="ctr"/>
            <a:r>
              <a:rPr lang="en-US" altLang="en-US" sz="1200" b="1" dirty="0"/>
              <a:t>Protocols 10.11.3</a:t>
            </a:r>
          </a:p>
        </p:txBody>
      </p:sp>
      <p:sp>
        <p:nvSpPr>
          <p:cNvPr id="41" name="Text Box 144">
            <a:extLst>
              <a:ext uri="{FF2B5EF4-FFF2-40B4-BE49-F238E27FC236}">
                <a16:creationId xmlns:a16="http://schemas.microsoft.com/office/drawing/2014/main" id="{AFD0B3D8-ACC0-4AD4-A62D-FE33BF76E50C}"/>
              </a:ext>
            </a:extLst>
          </p:cNvPr>
          <p:cNvSpPr txBox="1">
            <a:spLocks noChangeArrowheads="1"/>
          </p:cNvSpPr>
          <p:nvPr/>
        </p:nvSpPr>
        <p:spPr bwMode="auto">
          <a:xfrm>
            <a:off x="990600" y="2169981"/>
            <a:ext cx="1470496" cy="1408113"/>
          </a:xfrm>
          <a:prstGeom prst="rect">
            <a:avLst/>
          </a:prstGeom>
          <a:solidFill>
            <a:schemeClr val="bg1"/>
          </a:solidFill>
          <a:ln w="12700">
            <a:solidFill>
              <a:srgbClr val="000080"/>
            </a:solidFill>
            <a:miter lim="800000"/>
            <a:headEnd/>
            <a:tailEnd/>
          </a:ln>
          <a:effectLst>
            <a:prstShdw prst="shdw17" dist="17961" dir="2700000">
              <a:srgbClr val="00004D"/>
            </a:prstShdw>
          </a:effectLst>
        </p:spPr>
        <p:txBody>
          <a:bodyPr lIns="9144" tIns="9144" rIns="9144" bIns="9144" anchor="ctr"/>
          <a:lstStyle/>
          <a:p>
            <a:pPr algn="ctr"/>
            <a:r>
              <a:rPr lang="en-US" altLang="en-US" b="1" dirty="0"/>
              <a:t>TDSP</a:t>
            </a:r>
            <a:endParaRPr lang="en-US" altLang="en-US" sz="1200" b="1" dirty="0"/>
          </a:p>
        </p:txBody>
      </p:sp>
      <p:sp>
        <p:nvSpPr>
          <p:cNvPr id="42" name="Text Box 145">
            <a:extLst>
              <a:ext uri="{FF2B5EF4-FFF2-40B4-BE49-F238E27FC236}">
                <a16:creationId xmlns:a16="http://schemas.microsoft.com/office/drawing/2014/main" id="{B7A2675A-D082-44B9-BB44-F596FBC51BFD}"/>
              </a:ext>
            </a:extLst>
          </p:cNvPr>
          <p:cNvSpPr txBox="1">
            <a:spLocks noChangeArrowheads="1"/>
          </p:cNvSpPr>
          <p:nvPr/>
        </p:nvSpPr>
        <p:spPr bwMode="auto">
          <a:xfrm>
            <a:off x="6187604" y="2169982"/>
            <a:ext cx="1470496" cy="1408113"/>
          </a:xfrm>
          <a:prstGeom prst="rect">
            <a:avLst/>
          </a:prstGeom>
          <a:solidFill>
            <a:schemeClr val="bg1"/>
          </a:solidFill>
          <a:ln w="12700">
            <a:solidFill>
              <a:srgbClr val="000080"/>
            </a:solidFill>
            <a:miter lim="800000"/>
            <a:headEnd/>
            <a:tailEnd/>
          </a:ln>
          <a:effectLst>
            <a:prstShdw prst="shdw17" dist="17961" dir="2700000">
              <a:srgbClr val="00004D"/>
            </a:prstShdw>
          </a:effectLst>
        </p:spPr>
        <p:txBody>
          <a:bodyPr lIns="9144" tIns="9144" rIns="9144" bIns="9144" anchor="ctr"/>
          <a:lstStyle/>
          <a:p>
            <a:pPr algn="ctr"/>
            <a:r>
              <a:rPr lang="en-US" altLang="en-US" sz="1600" b="1" dirty="0"/>
              <a:t>Format &amp; Submit meter data via Texas SET</a:t>
            </a:r>
          </a:p>
          <a:p>
            <a:pPr algn="ctr"/>
            <a:r>
              <a:rPr lang="en-US" altLang="en-US" sz="1200" b="1" dirty="0"/>
              <a:t>Protocols 10.3.3.3 &amp; Protocols 10.12.2</a:t>
            </a:r>
            <a:endParaRPr lang="en-US" altLang="en-US" b="1" dirty="0"/>
          </a:p>
        </p:txBody>
      </p:sp>
      <p:sp>
        <p:nvSpPr>
          <p:cNvPr id="43" name="Line 5">
            <a:extLst>
              <a:ext uri="{FF2B5EF4-FFF2-40B4-BE49-F238E27FC236}">
                <a16:creationId xmlns:a16="http://schemas.microsoft.com/office/drawing/2014/main" id="{DB04F055-D77E-472D-A30C-4D53F8ED1678}"/>
              </a:ext>
            </a:extLst>
          </p:cNvPr>
          <p:cNvSpPr>
            <a:spLocks noChangeShapeType="1"/>
          </p:cNvSpPr>
          <p:nvPr/>
        </p:nvSpPr>
        <p:spPr bwMode="auto">
          <a:xfrm flipV="1">
            <a:off x="5428234" y="2874935"/>
            <a:ext cx="383630" cy="9903"/>
          </a:xfrm>
          <a:prstGeom prst="line">
            <a:avLst/>
          </a:prstGeom>
          <a:noFill/>
          <a:ln w="44450">
            <a:solidFill>
              <a:schemeClr val="tx1"/>
            </a:solidFill>
            <a:round/>
            <a:headEnd/>
            <a:tailEnd type="triangle" w="med" len="med"/>
          </a:ln>
        </p:spPr>
        <p:txBody>
          <a:bodyPr lIns="92075" tIns="46038" rIns="92075" bIns="46038" anchor="ctr"/>
          <a:lstStyle/>
          <a:p>
            <a:endParaRPr lang="en-US" dirty="0"/>
          </a:p>
        </p:txBody>
      </p:sp>
      <p:sp>
        <p:nvSpPr>
          <p:cNvPr id="44" name="Line 5">
            <a:extLst>
              <a:ext uri="{FF2B5EF4-FFF2-40B4-BE49-F238E27FC236}">
                <a16:creationId xmlns:a16="http://schemas.microsoft.com/office/drawing/2014/main" id="{51A0F318-4674-41FF-989F-6592589937F2}"/>
              </a:ext>
            </a:extLst>
          </p:cNvPr>
          <p:cNvSpPr>
            <a:spLocks noChangeShapeType="1"/>
          </p:cNvSpPr>
          <p:nvPr/>
        </p:nvSpPr>
        <p:spPr bwMode="auto">
          <a:xfrm>
            <a:off x="2829731" y="2874036"/>
            <a:ext cx="390735" cy="899"/>
          </a:xfrm>
          <a:prstGeom prst="line">
            <a:avLst/>
          </a:prstGeom>
          <a:noFill/>
          <a:ln w="44450">
            <a:solidFill>
              <a:schemeClr val="tx1"/>
            </a:solidFill>
            <a:round/>
            <a:headEnd/>
            <a:tailEnd type="triangle" w="med" len="med"/>
          </a:ln>
        </p:spPr>
        <p:txBody>
          <a:bodyPr lIns="92075" tIns="46038" rIns="92075" bIns="46038" anchor="ctr"/>
          <a:lstStyle/>
          <a:p>
            <a:endParaRPr lang="en-US" dirty="0"/>
          </a:p>
        </p:txBody>
      </p:sp>
      <p:sp>
        <p:nvSpPr>
          <p:cNvPr id="45" name="Rectangle 125">
            <a:extLst>
              <a:ext uri="{FF2B5EF4-FFF2-40B4-BE49-F238E27FC236}">
                <a16:creationId xmlns:a16="http://schemas.microsoft.com/office/drawing/2014/main" id="{54AAFEC8-4F23-4CF4-9677-A1648AD048EB}"/>
              </a:ext>
            </a:extLst>
          </p:cNvPr>
          <p:cNvSpPr>
            <a:spLocks noChangeArrowheads="1"/>
          </p:cNvSpPr>
          <p:nvPr/>
        </p:nvSpPr>
        <p:spPr bwMode="auto">
          <a:xfrm>
            <a:off x="2151636" y="4156044"/>
            <a:ext cx="4345428" cy="1908215"/>
          </a:xfrm>
          <a:prstGeom prst="rect">
            <a:avLst/>
          </a:prstGeom>
          <a:noFill/>
          <a:ln w="9525">
            <a:noFill/>
            <a:miter lim="800000"/>
            <a:headEnd/>
            <a:tailEnd/>
          </a:ln>
        </p:spPr>
        <p:txBody>
          <a:bodyPr wrap="square" lIns="0" tIns="0" rIns="0" bIns="0">
            <a:spAutoFit/>
          </a:bodyPr>
          <a:lstStyle/>
          <a:p>
            <a:pPr marL="171450" indent="-171450" algn="ctr">
              <a:buFont typeface="Arial" panose="020B0604020202020204" pitchFamily="34" charset="0"/>
              <a:buChar char="•"/>
            </a:pPr>
            <a:r>
              <a:rPr lang="en-US" altLang="en-US" sz="1400" b="1" dirty="0">
                <a:solidFill>
                  <a:srgbClr val="000000"/>
                </a:solidFill>
              </a:rPr>
              <a:t>Street Light (Unmetered)</a:t>
            </a:r>
          </a:p>
          <a:p>
            <a:pPr marL="171450" indent="-171450" algn="ctr">
              <a:buFont typeface="Arial" panose="020B0604020202020204" pitchFamily="34" charset="0"/>
              <a:buChar char="•"/>
            </a:pPr>
            <a:r>
              <a:rPr lang="en-US" altLang="en-US" sz="1400" b="1" dirty="0">
                <a:solidFill>
                  <a:srgbClr val="000000"/>
                </a:solidFill>
              </a:rPr>
              <a:t>Residential</a:t>
            </a:r>
          </a:p>
          <a:p>
            <a:pPr marL="171450" indent="-171450" algn="ctr">
              <a:buFont typeface="Arial" panose="020B0604020202020204" pitchFamily="34" charset="0"/>
              <a:buChar char="•"/>
            </a:pPr>
            <a:r>
              <a:rPr lang="en-US" altLang="en-US" sz="1400" b="1" dirty="0">
                <a:solidFill>
                  <a:srgbClr val="000000"/>
                </a:solidFill>
              </a:rPr>
              <a:t>Small Commercial</a:t>
            </a:r>
          </a:p>
          <a:p>
            <a:pPr marL="171450" indent="-171450" algn="ctr">
              <a:buFont typeface="Arial" panose="020B0604020202020204" pitchFamily="34" charset="0"/>
              <a:buChar char="•"/>
            </a:pPr>
            <a:r>
              <a:rPr lang="en-US" altLang="en-US" sz="1400" b="1" dirty="0">
                <a:solidFill>
                  <a:srgbClr val="000000"/>
                </a:solidFill>
              </a:rPr>
              <a:t>Large Commercial</a:t>
            </a:r>
          </a:p>
          <a:p>
            <a:pPr marL="171450" indent="-171450" algn="ctr">
              <a:buFont typeface="Arial" panose="020B0604020202020204" pitchFamily="34" charset="0"/>
              <a:buChar char="•"/>
            </a:pPr>
            <a:r>
              <a:rPr lang="en-US" altLang="en-US" sz="1400" b="1" dirty="0">
                <a:solidFill>
                  <a:srgbClr val="000000"/>
                </a:solidFill>
              </a:rPr>
              <a:t>Industrial</a:t>
            </a:r>
          </a:p>
          <a:p>
            <a:pPr marL="171450" indent="-171450" algn="ctr">
              <a:buFont typeface="Arial" panose="020B0604020202020204" pitchFamily="34" charset="0"/>
              <a:buChar char="•"/>
              <a:defRPr/>
            </a:pPr>
            <a:r>
              <a:rPr lang="en-US" altLang="en-US" sz="1400" b="1" dirty="0"/>
              <a:t>ERS &amp; Distribution –Connected Generation &lt; 10 MW</a:t>
            </a:r>
          </a:p>
          <a:p>
            <a:pPr marL="171450" indent="-171450" algn="ctr">
              <a:buFont typeface="Arial" panose="020B0604020202020204" pitchFamily="34" charset="0"/>
              <a:buChar char="•"/>
            </a:pPr>
            <a:r>
              <a:rPr lang="en-US" altLang="en-US" sz="1400" b="1" dirty="0">
                <a:solidFill>
                  <a:srgbClr val="000000"/>
                </a:solidFill>
              </a:rPr>
              <a:t>NOIE Radial Points of Delivery </a:t>
            </a:r>
            <a:endParaRPr lang="en-US" altLang="en-US" sz="1400" dirty="0">
              <a:latin typeface="Times New Roman" pitchFamily="18" charset="0"/>
            </a:endParaRPr>
          </a:p>
          <a:p>
            <a:pPr marL="171450" indent="-171450">
              <a:buFont typeface="Arial" panose="020B0604020202020204" pitchFamily="34" charset="0"/>
              <a:buChar char="•"/>
            </a:pPr>
            <a:endParaRPr lang="en-US" altLang="en-US" sz="1200" dirty="0">
              <a:latin typeface="Times New Roman" pitchFamily="18" charset="0"/>
            </a:endParaRPr>
          </a:p>
        </p:txBody>
      </p:sp>
    </p:spTree>
    <p:extLst>
      <p:ext uri="{BB962C8B-B14F-4D97-AF65-F5344CB8AC3E}">
        <p14:creationId xmlns:p14="http://schemas.microsoft.com/office/powerpoint/2010/main" val="215712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pic>
        <p:nvPicPr>
          <p:cNvPr id="7" name="Picture 2" descr="Meter Environment"/>
          <p:cNvPicPr>
            <a:picLocks noGrp="1" noChangeAspect="1" noChangeArrowheads="1"/>
          </p:cNvPicPr>
          <p:nvPr>
            <p:ph/>
          </p:nvPr>
        </p:nvPicPr>
        <p:blipFill>
          <a:blip r:embed="rId3" cstate="print"/>
          <a:srcRect/>
          <a:stretch>
            <a:fillRect/>
          </a:stretch>
        </p:blipFill>
        <p:spPr>
          <a:xfrm>
            <a:off x="5562600" y="1524000"/>
            <a:ext cx="2495550" cy="1828800"/>
          </a:xfrm>
        </p:spPr>
      </p:pic>
      <p:sp>
        <p:nvSpPr>
          <p:cNvPr id="8" name="Rectangle 4"/>
          <p:cNvSpPr txBox="1">
            <a:spLocks noChangeArrowheads="1"/>
          </p:cNvSpPr>
          <p:nvPr/>
        </p:nvSpPr>
        <p:spPr>
          <a:xfrm>
            <a:off x="304800" y="838200"/>
            <a:ext cx="4343400" cy="4800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t>SMOG 1.5.1 Metering Facility Specification</a:t>
            </a:r>
          </a:p>
          <a:p>
            <a:pPr lvl="1"/>
            <a:endParaRPr lang="en-US" altLang="en-US" sz="1800" dirty="0"/>
          </a:p>
          <a:p>
            <a:pPr lvl="1"/>
            <a:r>
              <a:rPr lang="en-US" altLang="en-US" sz="1800" dirty="0"/>
              <a:t>(1) The environment for the ERCOT-Polled Settlement (EPS) Metering equipment shall be designed such as to maintain at all times the operating characteristics as stated by the meter manufacturer. </a:t>
            </a:r>
          </a:p>
        </p:txBody>
      </p:sp>
      <p:sp>
        <p:nvSpPr>
          <p:cNvPr id="9" name="Rectangle 5"/>
          <p:cNvSpPr txBox="1">
            <a:spLocks noChangeArrowheads="1"/>
          </p:cNvSpPr>
          <p:nvPr/>
        </p:nvSpPr>
        <p:spPr>
          <a:xfrm>
            <a:off x="4648200" y="3581400"/>
            <a:ext cx="4191000" cy="2667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en-US" altLang="en-US" sz="1800"/>
              <a:t>(2) A clear space shall be provided in front of the meter as outlined in the latest revision of Institute of Electrical and Electronics Engineers (IEEE) C2, </a:t>
            </a:r>
            <a:r>
              <a:rPr lang="en-US" altLang="en-US" sz="1800" i="1"/>
              <a:t>The National Electric Safety Code</a:t>
            </a:r>
            <a:r>
              <a:rPr lang="en-US" altLang="en-US" sz="1800"/>
              <a:t>, Article 125a applicable at time of original installation. </a:t>
            </a:r>
          </a:p>
          <a:p>
            <a:endParaRPr lang="en-US" altLang="en-US" sz="1800" dirty="0"/>
          </a:p>
        </p:txBody>
      </p:sp>
      <p:pic>
        <p:nvPicPr>
          <p:cNvPr id="10" name="Picture 6" descr="Installation Guide"/>
          <p:cNvPicPr>
            <a:picLocks noChangeAspect="1" noChangeArrowheads="1"/>
          </p:cNvPicPr>
          <p:nvPr/>
        </p:nvPicPr>
        <p:blipFill>
          <a:blip r:embed="rId4" cstate="print"/>
          <a:srcRect/>
          <a:stretch>
            <a:fillRect/>
          </a:stretch>
        </p:blipFill>
        <p:spPr bwMode="auto">
          <a:xfrm>
            <a:off x="1828800" y="4038600"/>
            <a:ext cx="2209800" cy="2066925"/>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70</a:t>
            </a:fld>
            <a:endParaRPr lang="en-US"/>
          </a:p>
        </p:txBody>
      </p:sp>
    </p:spTree>
    <p:extLst>
      <p:ext uri="{BB962C8B-B14F-4D97-AF65-F5344CB8AC3E}">
        <p14:creationId xmlns:p14="http://schemas.microsoft.com/office/powerpoint/2010/main" val="23578342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ltLang="en-US" b="1"/>
              <a:t>EPS Meter Installation Facility Requirements</a:t>
            </a:r>
          </a:p>
        </p:txBody>
      </p:sp>
      <p:sp>
        <p:nvSpPr>
          <p:cNvPr id="111619" name="Rectangle 3"/>
          <p:cNvSpPr>
            <a:spLocks noGrp="1" noChangeArrowheads="1"/>
          </p:cNvSpPr>
          <p:nvPr>
            <p:ph type="body" sz="half" idx="4294967295"/>
          </p:nvPr>
        </p:nvSpPr>
        <p:spPr>
          <a:xfrm>
            <a:off x="228600" y="1066800"/>
            <a:ext cx="7848600" cy="1371600"/>
          </a:xfrm>
          <a:prstGeom prst="rect">
            <a:avLst/>
          </a:prstGeom>
        </p:spPr>
        <p:txBody>
          <a:bodyPr/>
          <a:lstStyle/>
          <a:p>
            <a:r>
              <a:rPr lang="en-US" altLang="en-US" sz="1800" b="1" dirty="0"/>
              <a:t>SMOG 1.5.2 Facilities for Testing</a:t>
            </a:r>
          </a:p>
          <a:p>
            <a:r>
              <a:rPr lang="en-US" altLang="en-US" sz="1800" b="1" dirty="0"/>
              <a:t>Test switches should be located at, or near the metering devices.  Where the test output of the meter is electrical rather than visual, provisions should be made to conveniently measure the test output.</a:t>
            </a:r>
          </a:p>
        </p:txBody>
      </p:sp>
      <p:sp>
        <p:nvSpPr>
          <p:cNvPr id="111620" name="Rectangle 4"/>
          <p:cNvSpPr>
            <a:spLocks noGrp="1" noChangeArrowheads="1"/>
          </p:cNvSpPr>
          <p:nvPr>
            <p:ph type="body" sz="half" idx="4294967295"/>
          </p:nvPr>
        </p:nvSpPr>
        <p:spPr>
          <a:xfrm>
            <a:off x="0" y="2590800"/>
            <a:ext cx="4572000" cy="3352800"/>
          </a:xfrm>
          <a:prstGeom prst="rect">
            <a:avLst/>
          </a:prstGeom>
        </p:spPr>
        <p:txBody>
          <a:bodyPr/>
          <a:lstStyle/>
          <a:p>
            <a:pPr lvl="1"/>
            <a:r>
              <a:rPr lang="en-US" altLang="en-US" sz="1800" dirty="0"/>
              <a:t>(a) The meters and test facilities should be located inside an enclosure or structure that provides adequate protection of the equipment from the environment. </a:t>
            </a:r>
          </a:p>
          <a:p>
            <a:pPr lvl="1"/>
            <a:endParaRPr lang="en-US" altLang="en-US" sz="1800" dirty="0"/>
          </a:p>
          <a:p>
            <a:pPr lvl="1"/>
            <a:r>
              <a:rPr lang="en-US" altLang="en-US" sz="1800" dirty="0"/>
              <a:t>(b) Adequate lighting should be provided in the area of meters as required for testing, maintenance and adjustment. </a:t>
            </a:r>
          </a:p>
          <a:p>
            <a:pPr lvl="1"/>
            <a:endParaRPr lang="en-US" altLang="en-US" sz="1800" dirty="0"/>
          </a:p>
          <a:p>
            <a:endParaRPr lang="en-US" altLang="en-US" sz="1800" dirty="0"/>
          </a:p>
        </p:txBody>
      </p:sp>
      <p:pic>
        <p:nvPicPr>
          <p:cNvPr id="111621" name="Picture 5" descr="Meter Test"/>
          <p:cNvPicPr>
            <a:picLocks noGrp="1" noChangeAspect="1" noChangeArrowheads="1"/>
          </p:cNvPicPr>
          <p:nvPr>
            <p:ph idx="1"/>
          </p:nvPr>
        </p:nvPicPr>
        <p:blipFill>
          <a:blip r:embed="rId2" cstate="print"/>
          <a:srcRect/>
          <a:stretch>
            <a:fillRect/>
          </a:stretch>
        </p:blipFill>
        <p:spPr>
          <a:xfrm>
            <a:off x="5181600" y="2590800"/>
            <a:ext cx="2619375" cy="3157538"/>
          </a:xfrm>
        </p:spPr>
      </p:pic>
      <p:sp>
        <p:nvSpPr>
          <p:cNvPr id="3" name="Slide Number Placeholder 2"/>
          <p:cNvSpPr>
            <a:spLocks noGrp="1"/>
          </p:cNvSpPr>
          <p:nvPr>
            <p:ph type="sldNum" sz="quarter" idx="4"/>
          </p:nvPr>
        </p:nvSpPr>
        <p:spPr/>
        <p:txBody>
          <a:bodyPr/>
          <a:lstStyle/>
          <a:p>
            <a:fld id="{1D93BD3E-1E9A-4970-A6F7-E7AC52762E0C}" type="slidenum">
              <a:rPr lang="en-US" smtClean="0"/>
              <a:pPr/>
              <a:t>71</a:t>
            </a:fld>
            <a:endParaRPr lang="en-US"/>
          </a:p>
        </p:txBody>
      </p:sp>
    </p:spTree>
    <p:extLst>
      <p:ext uri="{BB962C8B-B14F-4D97-AF65-F5344CB8AC3E}">
        <p14:creationId xmlns:p14="http://schemas.microsoft.com/office/powerpoint/2010/main" val="42063113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sp>
        <p:nvSpPr>
          <p:cNvPr id="7" name="Rectangle 3"/>
          <p:cNvSpPr txBox="1">
            <a:spLocks noChangeArrowheads="1"/>
          </p:cNvSpPr>
          <p:nvPr/>
        </p:nvSpPr>
        <p:spPr>
          <a:xfrm>
            <a:off x="381000" y="1143000"/>
            <a:ext cx="52578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t>SMOG 1.5.2 Facilities for Testing Continues</a:t>
            </a:r>
          </a:p>
          <a:p>
            <a:pPr lvl="1"/>
            <a:endParaRPr lang="en-US" altLang="en-US" sz="1800" dirty="0"/>
          </a:p>
          <a:p>
            <a:pPr lvl="1"/>
            <a:r>
              <a:rPr lang="en-US" altLang="en-US" sz="1800" dirty="0"/>
              <a:t>(c) Test switches shall be wired to allow individual meters to be removed from service for testing without affecting other meters in the circuit. </a:t>
            </a:r>
          </a:p>
          <a:p>
            <a:pPr lvl="1"/>
            <a:endParaRPr lang="en-US" altLang="en-US" sz="1800" dirty="0"/>
          </a:p>
          <a:p>
            <a:pPr lvl="1"/>
            <a:r>
              <a:rPr lang="en-US" altLang="en-US" sz="1800" dirty="0"/>
              <a:t>(d) When an automatic current shorting “relay” test block is used to test meters, meters shall be wired such that the testing of individual meters does not affect other meters in the circuit. </a:t>
            </a:r>
          </a:p>
          <a:p>
            <a:pPr lvl="1"/>
            <a:endParaRPr lang="en-US" altLang="en-US" sz="1800" dirty="0"/>
          </a:p>
        </p:txBody>
      </p:sp>
      <p:pic>
        <p:nvPicPr>
          <p:cNvPr id="8" name="Picture 4" descr="confused face"/>
          <p:cNvPicPr>
            <a:picLocks noGrp="1" noChangeAspect="1" noChangeArrowheads="1"/>
          </p:cNvPicPr>
          <p:nvPr>
            <p:ph sz="quarter" idx="4294967295"/>
          </p:nvPr>
        </p:nvPicPr>
        <p:blipFill>
          <a:blip r:embed="rId3" cstate="print"/>
          <a:srcRect/>
          <a:stretch>
            <a:fillRect/>
          </a:stretch>
        </p:blipFill>
        <p:spPr>
          <a:xfrm>
            <a:off x="6324600" y="1143000"/>
            <a:ext cx="1563688" cy="2209800"/>
          </a:xfrm>
          <a:prstGeom prst="rect">
            <a:avLst/>
          </a:prstGeom>
        </p:spPr>
      </p:pic>
      <p:pic>
        <p:nvPicPr>
          <p:cNvPr id="9" name="Picture 5" descr="wire mass"/>
          <p:cNvPicPr>
            <a:picLocks noGrp="1" noChangeAspect="1" noChangeArrowheads="1"/>
          </p:cNvPicPr>
          <p:nvPr>
            <p:ph sz="quarter" idx="4294967295"/>
          </p:nvPr>
        </p:nvPicPr>
        <p:blipFill>
          <a:blip r:embed="rId4" cstate="print"/>
          <a:srcRect/>
          <a:stretch>
            <a:fillRect/>
          </a:stretch>
        </p:blipFill>
        <p:spPr>
          <a:xfrm>
            <a:off x="5715000" y="3352800"/>
            <a:ext cx="2743200" cy="2289175"/>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72</a:t>
            </a:fld>
            <a:endParaRPr lang="en-US"/>
          </a:p>
        </p:txBody>
      </p:sp>
    </p:spTree>
    <p:extLst>
      <p:ext uri="{BB962C8B-B14F-4D97-AF65-F5344CB8AC3E}">
        <p14:creationId xmlns:p14="http://schemas.microsoft.com/office/powerpoint/2010/main" val="32158020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ltLang="en-US" b="1" dirty="0"/>
              <a:t>EPS Meter Installation Facility Requirements</a:t>
            </a:r>
          </a:p>
        </p:txBody>
      </p:sp>
      <p:sp>
        <p:nvSpPr>
          <p:cNvPr id="113667" name="Rectangle 3"/>
          <p:cNvSpPr>
            <a:spLocks noGrp="1" noChangeArrowheads="1"/>
          </p:cNvSpPr>
          <p:nvPr>
            <p:ph type="body" idx="1"/>
          </p:nvPr>
        </p:nvSpPr>
        <p:spPr>
          <a:xfrm>
            <a:off x="152400" y="762000"/>
            <a:ext cx="8382000" cy="5486400"/>
          </a:xfrm>
        </p:spPr>
        <p:txBody>
          <a:bodyPr/>
          <a:lstStyle/>
          <a:p>
            <a:pPr>
              <a:lnSpc>
                <a:spcPct val="90000"/>
              </a:lnSpc>
            </a:pPr>
            <a:r>
              <a:rPr lang="en-US" altLang="en-US" sz="1600" b="1" dirty="0"/>
              <a:t>SMOG 1.3 Current Transformers</a:t>
            </a:r>
          </a:p>
          <a:p>
            <a:pPr marL="457200" lvl="1">
              <a:lnSpc>
                <a:spcPct val="90000"/>
              </a:lnSpc>
            </a:pPr>
            <a:r>
              <a:rPr lang="en-US" altLang="en-US" sz="1600" dirty="0"/>
              <a:t>1.3.1 Fault Withstand </a:t>
            </a:r>
          </a:p>
          <a:p>
            <a:pPr marL="514350" lvl="2" indent="-342900">
              <a:lnSpc>
                <a:spcPct val="90000"/>
              </a:lnSpc>
              <a:buFont typeface="+mj-lt"/>
              <a:buAutoNum type="arabicPeriod"/>
            </a:pPr>
            <a:r>
              <a:rPr lang="en-US" altLang="en-US" sz="1400" dirty="0"/>
              <a:t>Shall be capable of withstanding available fault current levels. </a:t>
            </a:r>
          </a:p>
          <a:p>
            <a:pPr marL="457200" lvl="1">
              <a:lnSpc>
                <a:spcPct val="90000"/>
              </a:lnSpc>
            </a:pPr>
            <a:r>
              <a:rPr lang="en-US" altLang="en-US" sz="1600" dirty="0"/>
              <a:t>1.3.2 Quantity</a:t>
            </a:r>
          </a:p>
          <a:p>
            <a:pPr marL="514350" lvl="2" indent="-342900">
              <a:lnSpc>
                <a:spcPct val="90000"/>
              </a:lnSpc>
              <a:buFont typeface="+mj-lt"/>
              <a:buAutoNum type="arabicPeriod"/>
            </a:pPr>
            <a:r>
              <a:rPr lang="en-US" altLang="en-US" sz="1400" dirty="0"/>
              <a:t>Shall be installed  - </a:t>
            </a:r>
            <a:r>
              <a:rPr lang="en-US" altLang="en-US" sz="1400" b="1" dirty="0">
                <a:solidFill>
                  <a:schemeClr val="accent3"/>
                </a:solidFill>
              </a:rPr>
              <a:t>one in each phase for 4-wire wye</a:t>
            </a:r>
            <a:r>
              <a:rPr lang="en-US" altLang="en-US" sz="1400" dirty="0">
                <a:solidFill>
                  <a:schemeClr val="accent3"/>
                </a:solidFill>
              </a:rPr>
              <a:t> </a:t>
            </a:r>
            <a:r>
              <a:rPr lang="en-US" altLang="en-US" sz="1400" b="1" dirty="0">
                <a:solidFill>
                  <a:schemeClr val="accent3"/>
                </a:solidFill>
              </a:rPr>
              <a:t>neutral grounded</a:t>
            </a:r>
            <a:r>
              <a:rPr lang="en-US" altLang="en-US" sz="1400" dirty="0">
                <a:solidFill>
                  <a:schemeClr val="accent3"/>
                </a:solidFill>
              </a:rPr>
              <a:t> system, or </a:t>
            </a:r>
            <a:r>
              <a:rPr lang="en-US" altLang="en-US" sz="1400" b="1" dirty="0">
                <a:solidFill>
                  <a:schemeClr val="accent3"/>
                </a:solidFill>
              </a:rPr>
              <a:t>two phases for three-wire </a:t>
            </a:r>
            <a:r>
              <a:rPr lang="en-US" altLang="en-US" sz="1400" dirty="0"/>
              <a:t>system</a:t>
            </a:r>
          </a:p>
          <a:p>
            <a:pPr marL="514350" lvl="2" indent="-342900">
              <a:lnSpc>
                <a:spcPct val="90000"/>
              </a:lnSpc>
              <a:buFont typeface="+mj-lt"/>
              <a:buAutoNum type="arabicPeriod"/>
            </a:pPr>
            <a:r>
              <a:rPr lang="en-US" altLang="en-US" sz="1400" dirty="0"/>
              <a:t>May be installed – in two phases for 3-wire wye neutral grounded system if phase-to-ground loads or phase-to-ground sources are not connected between the metering point and the power transformer primary windings. </a:t>
            </a:r>
          </a:p>
          <a:p>
            <a:pPr marL="971550" lvl="3" indent="-342900">
              <a:lnSpc>
                <a:spcPct val="90000"/>
              </a:lnSpc>
              <a:buFont typeface="+mj-lt"/>
              <a:buAutoNum type="alphaLcParenR"/>
            </a:pPr>
            <a:r>
              <a:rPr lang="en-US" altLang="en-US" sz="1400" dirty="0"/>
              <a:t>May have power equipment connected to EPS Metering facilities as long as not provide a path for ground current (excl. PT/Surge protestors) </a:t>
            </a:r>
          </a:p>
          <a:p>
            <a:pPr marL="971550" lvl="3" indent="-342900">
              <a:lnSpc>
                <a:spcPct val="90000"/>
              </a:lnSpc>
              <a:buFont typeface="+mj-lt"/>
              <a:buAutoNum type="alphaLcParenR"/>
            </a:pPr>
            <a:r>
              <a:rPr lang="en-US" altLang="en-US" sz="1400" dirty="0"/>
              <a:t>TDSP shall verify all power transformer connections behind the meter point are ungrounded or phase to phase (verified annually)</a:t>
            </a:r>
          </a:p>
          <a:p>
            <a:pPr marL="971550" lvl="3" indent="-342900">
              <a:lnSpc>
                <a:spcPct val="90000"/>
              </a:lnSpc>
              <a:buFont typeface="+mj-lt"/>
              <a:buAutoNum type="alphaLcParenR"/>
            </a:pPr>
            <a:r>
              <a:rPr lang="en-US" altLang="en-US" sz="1400" dirty="0"/>
              <a:t>PE shall provide certification of three VT two CT metering accuracy</a:t>
            </a:r>
          </a:p>
          <a:p>
            <a:pPr marL="514350" lvl="2" indent="-342900">
              <a:lnSpc>
                <a:spcPct val="90000"/>
              </a:lnSpc>
              <a:buFont typeface="+mj-lt"/>
              <a:buAutoNum type="arabicPeriod"/>
            </a:pPr>
            <a:r>
              <a:rPr lang="en-US" altLang="en-US" sz="1400" dirty="0"/>
              <a:t>May be installed - in two phases for 3-wire wye high or low impedance grounded distribution system if phase-to-ground loads or phase-to-ground sources are not connected behind the metering point and the high or low impedance ground is installed as part of a fault monitoring system for the facility</a:t>
            </a:r>
          </a:p>
          <a:p>
            <a:pPr marL="971550" lvl="3" indent="-342900">
              <a:lnSpc>
                <a:spcPct val="90000"/>
              </a:lnSpc>
              <a:buFont typeface="+mj-lt"/>
              <a:buAutoNum type="alphaLcParenR"/>
            </a:pPr>
            <a:r>
              <a:rPr lang="en-US" altLang="en-US" sz="1400" dirty="0"/>
              <a:t>TDSP shall verify existence of high/low impedance ground with fault monitoring circuit at initial certification and every three years</a:t>
            </a:r>
          </a:p>
          <a:p>
            <a:pPr marL="971550" lvl="3" indent="-342900">
              <a:lnSpc>
                <a:spcPct val="90000"/>
              </a:lnSpc>
              <a:buFont typeface="+mj-lt"/>
              <a:buAutoNum type="alphaLcParenR"/>
            </a:pPr>
            <a:r>
              <a:rPr lang="en-US" altLang="en-US" sz="1400" dirty="0"/>
              <a:t>Resource owner provides PE letter stating that phase to ground loads are not supported</a:t>
            </a:r>
            <a:endParaRPr lang="en-US" altLang="en-US" sz="1000" dirty="0"/>
          </a:p>
          <a:p>
            <a:pPr marL="457200" lvl="1">
              <a:lnSpc>
                <a:spcPct val="90000"/>
              </a:lnSpc>
            </a:pPr>
            <a:r>
              <a:rPr lang="en-US" altLang="en-US" sz="1600" dirty="0"/>
              <a:t>1.3.3 Burden </a:t>
            </a:r>
          </a:p>
          <a:p>
            <a:pPr marL="514350" lvl="2" indent="-342900">
              <a:lnSpc>
                <a:spcPct val="90000"/>
              </a:lnSpc>
              <a:buFont typeface="+mj-lt"/>
              <a:buAutoNum type="arabicPeriod"/>
            </a:pPr>
            <a:r>
              <a:rPr lang="en-US" altLang="en-US" sz="1400" dirty="0"/>
              <a:t>Shall be kept </a:t>
            </a:r>
            <a:r>
              <a:rPr lang="en-US" altLang="en-US" sz="1400" b="1" dirty="0">
                <a:solidFill>
                  <a:schemeClr val="accent3"/>
                </a:solidFill>
              </a:rPr>
              <a:t>as small as practical</a:t>
            </a:r>
            <a:r>
              <a:rPr lang="en-US" altLang="en-US" sz="1400" dirty="0">
                <a:solidFill>
                  <a:schemeClr val="accent3"/>
                </a:solidFill>
              </a:rPr>
              <a:t> </a:t>
            </a:r>
            <a:r>
              <a:rPr lang="en-US" altLang="en-US" sz="1400" dirty="0"/>
              <a:t>and shall </a:t>
            </a:r>
            <a:r>
              <a:rPr lang="en-US" altLang="en-US" sz="1400" b="1" dirty="0">
                <a:solidFill>
                  <a:schemeClr val="accent3"/>
                </a:solidFill>
              </a:rPr>
              <a:t>not exceed the burden rating</a:t>
            </a:r>
          </a:p>
          <a:p>
            <a:pPr marL="514350" lvl="2" indent="-342900">
              <a:lnSpc>
                <a:spcPct val="90000"/>
              </a:lnSpc>
              <a:buFont typeface="+mj-lt"/>
              <a:buAutoNum type="arabicPeriod"/>
            </a:pPr>
            <a:r>
              <a:rPr lang="en-US" altLang="en-US" sz="1400" dirty="0"/>
              <a:t>Shall be checked during annual testing. </a:t>
            </a:r>
          </a:p>
        </p:txBody>
      </p:sp>
      <p:pic>
        <p:nvPicPr>
          <p:cNvPr id="113668" name="Picture 4" descr="CT_blue"/>
          <p:cNvPicPr>
            <a:picLocks noChangeAspect="1" noChangeArrowheads="1"/>
          </p:cNvPicPr>
          <p:nvPr/>
        </p:nvPicPr>
        <p:blipFill>
          <a:blip r:embed="rId2" cstate="print"/>
          <a:srcRect/>
          <a:stretch>
            <a:fillRect/>
          </a:stretch>
        </p:blipFill>
        <p:spPr bwMode="auto">
          <a:xfrm>
            <a:off x="8418195" y="762000"/>
            <a:ext cx="649605" cy="3000238"/>
          </a:xfrm>
          <a:prstGeom prst="rect">
            <a:avLst/>
          </a:prstGeom>
          <a:noFill/>
          <a:ln w="9525">
            <a:noFill/>
            <a:miter lim="800000"/>
            <a:headEnd/>
            <a:tailEnd/>
          </a:ln>
        </p:spPr>
      </p:pic>
      <p:sp>
        <p:nvSpPr>
          <p:cNvPr id="3" name="Slide Number Placeholder 2"/>
          <p:cNvSpPr>
            <a:spLocks noGrp="1"/>
          </p:cNvSpPr>
          <p:nvPr>
            <p:ph type="sldNum" sz="quarter" idx="4"/>
          </p:nvPr>
        </p:nvSpPr>
        <p:spPr/>
        <p:txBody>
          <a:bodyPr/>
          <a:lstStyle/>
          <a:p>
            <a:fld id="{1D93BD3E-1E9A-4970-A6F7-E7AC52762E0C}" type="slidenum">
              <a:rPr lang="en-US" smtClean="0"/>
              <a:pPr/>
              <a:t>73</a:t>
            </a:fld>
            <a:endParaRPr lang="en-US"/>
          </a:p>
        </p:txBody>
      </p:sp>
    </p:spTree>
    <p:extLst>
      <p:ext uri="{BB962C8B-B14F-4D97-AF65-F5344CB8AC3E}">
        <p14:creationId xmlns:p14="http://schemas.microsoft.com/office/powerpoint/2010/main" val="20150735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5029200" y="2109787"/>
            <a:ext cx="3276600" cy="2486025"/>
          </a:xfrm>
          <a:prstGeom prst="rect">
            <a:avLst/>
          </a:prstGeom>
        </p:spPr>
      </p:pic>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sp>
        <p:nvSpPr>
          <p:cNvPr id="8" name="Rectangle 4"/>
          <p:cNvSpPr txBox="1">
            <a:spLocks noChangeArrowheads="1"/>
          </p:cNvSpPr>
          <p:nvPr/>
        </p:nvSpPr>
        <p:spPr>
          <a:xfrm>
            <a:off x="457200" y="914400"/>
            <a:ext cx="4038600" cy="510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600" b="1" dirty="0"/>
              <a:t>SMOG 1.3 Current Transformers Continues</a:t>
            </a:r>
          </a:p>
          <a:p>
            <a:pPr lvl="1"/>
            <a:endParaRPr lang="en-US" altLang="en-US" sz="1600" dirty="0"/>
          </a:p>
          <a:p>
            <a:pPr lvl="1"/>
            <a:r>
              <a:rPr lang="en-US" altLang="en-US" sz="1600" dirty="0"/>
              <a:t>1.3.4 Secondary Wiring </a:t>
            </a:r>
          </a:p>
          <a:p>
            <a:pPr lvl="2"/>
            <a:r>
              <a:rPr lang="en-US" altLang="en-US" sz="1600" dirty="0"/>
              <a:t>(1) </a:t>
            </a:r>
            <a:r>
              <a:rPr lang="en-US" altLang="en-US" sz="1600" b="1" dirty="0">
                <a:solidFill>
                  <a:schemeClr val="accent3"/>
                </a:solidFill>
                <a:latin typeface="Arial Rounded MT Bold" pitchFamily="34" charset="0"/>
              </a:rPr>
              <a:t>No splices</a:t>
            </a:r>
            <a:r>
              <a:rPr lang="en-US" altLang="en-US" sz="1600" dirty="0">
                <a:solidFill>
                  <a:schemeClr val="accent3"/>
                </a:solidFill>
              </a:rPr>
              <a:t> </a:t>
            </a:r>
            <a:r>
              <a:rPr lang="en-US" altLang="en-US" sz="1600" dirty="0"/>
              <a:t>will be allowed in the current transformer secondary circuit except through the use of terminal block connections. </a:t>
            </a:r>
          </a:p>
          <a:p>
            <a:pPr lvl="2"/>
            <a:endParaRPr lang="en-US" altLang="en-US" sz="1600" dirty="0"/>
          </a:p>
          <a:p>
            <a:pPr lvl="2"/>
            <a:endParaRPr lang="en-US" altLang="en-US" sz="1600" dirty="0"/>
          </a:p>
          <a:p>
            <a:pPr lvl="2"/>
            <a:r>
              <a:rPr lang="en-US" altLang="en-US" sz="1600" dirty="0"/>
              <a:t>(3) The metering circuit should be limited to highly accurate billing meters and load control transducers.  </a:t>
            </a:r>
            <a:r>
              <a:rPr lang="en-US" altLang="en-US" sz="1600" b="1" dirty="0">
                <a:solidFill>
                  <a:schemeClr val="accent6"/>
                </a:solidFill>
              </a:rPr>
              <a:t>Relays shall not be connected to the secondary metering circuit.</a:t>
            </a:r>
            <a:r>
              <a:rPr lang="en-US" altLang="en-US" sz="1600" dirty="0">
                <a:solidFill>
                  <a:schemeClr val="accent6"/>
                </a:solidFill>
              </a:rPr>
              <a:t> </a:t>
            </a:r>
          </a:p>
        </p:txBody>
      </p:sp>
      <p:pic>
        <p:nvPicPr>
          <p:cNvPr id="9" name="Picture 5" descr="splice wire"/>
          <p:cNvPicPr>
            <a:picLocks noChangeAspect="1" noChangeArrowheads="1"/>
          </p:cNvPicPr>
          <p:nvPr/>
        </p:nvPicPr>
        <p:blipFill>
          <a:blip r:embed="rId4" cstate="print"/>
          <a:srcRect/>
          <a:stretch>
            <a:fillRect/>
          </a:stretch>
        </p:blipFill>
        <p:spPr bwMode="auto">
          <a:xfrm>
            <a:off x="685800" y="2286000"/>
            <a:ext cx="909638" cy="1066800"/>
          </a:xfrm>
          <a:prstGeom prst="rect">
            <a:avLst/>
          </a:prstGeom>
          <a:noFill/>
          <a:ln w="9525">
            <a:noFill/>
            <a:miter lim="800000"/>
            <a:headEnd/>
            <a:tailEnd/>
          </a:ln>
        </p:spPr>
      </p:pic>
      <p:sp>
        <p:nvSpPr>
          <p:cNvPr id="10" name="Rectangle 6"/>
          <p:cNvSpPr txBox="1">
            <a:spLocks noChangeArrowheads="1"/>
          </p:cNvSpPr>
          <p:nvPr/>
        </p:nvSpPr>
        <p:spPr>
          <a:xfrm>
            <a:off x="4648200" y="1066800"/>
            <a:ext cx="40386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600" dirty="0"/>
              <a:t>(2) The integrity of the secondary wiring of the current transformers </a:t>
            </a:r>
            <a:r>
              <a:rPr lang="en-US" altLang="en-US" sz="1600" dirty="0">
                <a:solidFill>
                  <a:schemeClr val="accent3"/>
                </a:solidFill>
              </a:rPr>
              <a:t>shall be </a:t>
            </a:r>
            <a:r>
              <a:rPr lang="en-US" altLang="en-US" sz="1600" dirty="0">
                <a:solidFill>
                  <a:schemeClr val="accent3"/>
                </a:solidFill>
                <a:latin typeface="Arial Rounded MT Bold" pitchFamily="34" charset="0"/>
              </a:rPr>
              <a:t>verified</a:t>
            </a:r>
            <a:r>
              <a:rPr lang="en-US" altLang="en-US" sz="1600" dirty="0">
                <a:solidFill>
                  <a:schemeClr val="accent3"/>
                </a:solidFill>
              </a:rPr>
              <a:t> at initial certification and at least every three years thereafter.</a:t>
            </a:r>
          </a:p>
        </p:txBody>
      </p:sp>
      <p:pic>
        <p:nvPicPr>
          <p:cNvPr id="11" name="Picture 7" descr="EPS Meter Test Report for Phase Angle_part"/>
          <p:cNvPicPr>
            <a:picLocks noChangeAspect="1" noChangeArrowheads="1"/>
          </p:cNvPicPr>
          <p:nvPr/>
        </p:nvPicPr>
        <p:blipFill>
          <a:blip r:embed="rId5" cstate="print"/>
          <a:srcRect/>
          <a:stretch>
            <a:fillRect/>
          </a:stretch>
        </p:blipFill>
        <p:spPr bwMode="auto">
          <a:xfrm>
            <a:off x="6019800" y="4038600"/>
            <a:ext cx="2819400" cy="2195513"/>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74</a:t>
            </a:fld>
            <a:endParaRPr lang="en-US"/>
          </a:p>
        </p:txBody>
      </p:sp>
    </p:spTree>
    <p:extLst>
      <p:ext uri="{BB962C8B-B14F-4D97-AF65-F5344CB8AC3E}">
        <p14:creationId xmlns:p14="http://schemas.microsoft.com/office/powerpoint/2010/main" val="17856794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en-US" b="1"/>
              <a:t>EPS Meter Installation Facility Requirements</a:t>
            </a:r>
          </a:p>
        </p:txBody>
      </p:sp>
      <p:sp>
        <p:nvSpPr>
          <p:cNvPr id="115715" name="Rectangle 3"/>
          <p:cNvSpPr>
            <a:spLocks noGrp="1" noChangeArrowheads="1"/>
          </p:cNvSpPr>
          <p:nvPr>
            <p:ph type="body" idx="1"/>
          </p:nvPr>
        </p:nvSpPr>
        <p:spPr>
          <a:xfrm>
            <a:off x="304800" y="990600"/>
            <a:ext cx="8534400" cy="4319832"/>
          </a:xfrm>
        </p:spPr>
        <p:txBody>
          <a:bodyPr/>
          <a:lstStyle/>
          <a:p>
            <a:pPr>
              <a:lnSpc>
                <a:spcPct val="90000"/>
              </a:lnSpc>
            </a:pPr>
            <a:r>
              <a:rPr lang="en-US" altLang="en-US" sz="2000" b="1" dirty="0"/>
              <a:t>SMOG 1.3 Current Transformers Continues</a:t>
            </a:r>
          </a:p>
          <a:p>
            <a:pPr lvl="1">
              <a:lnSpc>
                <a:spcPct val="90000"/>
              </a:lnSpc>
            </a:pPr>
            <a:endParaRPr lang="en-US" altLang="en-US" sz="2000" dirty="0"/>
          </a:p>
          <a:p>
            <a:pPr lvl="1">
              <a:lnSpc>
                <a:spcPct val="90000"/>
              </a:lnSpc>
            </a:pPr>
            <a:r>
              <a:rPr lang="en-US" altLang="en-US" sz="2000" dirty="0"/>
              <a:t>1.3.5 Grounding of Current Transformer Secondary Circuits </a:t>
            </a:r>
          </a:p>
          <a:p>
            <a:pPr lvl="2">
              <a:lnSpc>
                <a:spcPct val="90000"/>
              </a:lnSpc>
            </a:pPr>
            <a:r>
              <a:rPr lang="en-US" altLang="en-US" sz="2000" dirty="0"/>
              <a:t>(1) A </a:t>
            </a:r>
            <a:r>
              <a:rPr lang="en-US" altLang="en-US" sz="2000" b="1" dirty="0">
                <a:solidFill>
                  <a:schemeClr val="accent3"/>
                </a:solidFill>
              </a:rPr>
              <a:t>common return conductor</a:t>
            </a:r>
            <a:r>
              <a:rPr lang="en-US" altLang="en-US" sz="2000" dirty="0">
                <a:solidFill>
                  <a:schemeClr val="accent3"/>
                </a:solidFill>
              </a:rPr>
              <a:t> </a:t>
            </a:r>
            <a:r>
              <a:rPr lang="en-US" altLang="en-US" sz="2000" dirty="0"/>
              <a:t>shall be utilized for each set of isolated current transformer secondary windings. </a:t>
            </a:r>
          </a:p>
          <a:p>
            <a:pPr lvl="2">
              <a:lnSpc>
                <a:spcPct val="90000"/>
              </a:lnSpc>
            </a:pPr>
            <a:endParaRPr lang="en-US" altLang="en-US" sz="2000" dirty="0"/>
          </a:p>
          <a:p>
            <a:pPr lvl="2">
              <a:lnSpc>
                <a:spcPct val="90000"/>
              </a:lnSpc>
            </a:pPr>
            <a:r>
              <a:rPr lang="en-US" altLang="en-US" sz="2000" dirty="0"/>
              <a:t>(2) The common terminals of each set of current transformers shall be </a:t>
            </a:r>
            <a:r>
              <a:rPr lang="en-US" altLang="en-US" sz="2000" b="1" dirty="0">
                <a:solidFill>
                  <a:schemeClr val="accent3"/>
                </a:solidFill>
              </a:rPr>
              <a:t>grounded at only one point</a:t>
            </a:r>
            <a:r>
              <a:rPr lang="en-US" altLang="en-US" sz="2000" dirty="0"/>
              <a:t>. </a:t>
            </a:r>
          </a:p>
          <a:p>
            <a:pPr lvl="2">
              <a:lnSpc>
                <a:spcPct val="90000"/>
              </a:lnSpc>
            </a:pPr>
            <a:endParaRPr lang="en-US" altLang="en-US" sz="2000" dirty="0"/>
          </a:p>
          <a:p>
            <a:pPr lvl="2">
              <a:lnSpc>
                <a:spcPct val="90000"/>
              </a:lnSpc>
            </a:pPr>
            <a:r>
              <a:rPr lang="en-US" altLang="en-US" sz="2000" dirty="0"/>
              <a:t>(3) It is recommended that the </a:t>
            </a:r>
            <a:r>
              <a:rPr lang="en-US" altLang="en-US" sz="2000" b="1" dirty="0">
                <a:solidFill>
                  <a:schemeClr val="accent3"/>
                </a:solidFill>
              </a:rPr>
              <a:t>ground connection</a:t>
            </a:r>
            <a:r>
              <a:rPr lang="en-US" altLang="en-US" sz="2000" dirty="0">
                <a:solidFill>
                  <a:schemeClr val="accent3"/>
                </a:solidFill>
              </a:rPr>
              <a:t> </a:t>
            </a:r>
            <a:r>
              <a:rPr lang="en-US" altLang="en-US" sz="2000" dirty="0"/>
              <a:t>be located at the meter or at the nearest terminal block to the meter. </a:t>
            </a:r>
          </a:p>
          <a:p>
            <a:pPr lvl="2">
              <a:lnSpc>
                <a:spcPct val="90000"/>
              </a:lnSpc>
            </a:pPr>
            <a:endParaRPr lang="en-US" altLang="en-US" sz="2000" dirty="0"/>
          </a:p>
          <a:p>
            <a:pPr lvl="2">
              <a:lnSpc>
                <a:spcPct val="90000"/>
              </a:lnSpc>
            </a:pPr>
            <a:r>
              <a:rPr lang="en-US" altLang="en-US" sz="2000" dirty="0"/>
              <a:t>(4) The </a:t>
            </a:r>
            <a:r>
              <a:rPr lang="en-US" altLang="en-US" sz="2000" b="1" dirty="0">
                <a:solidFill>
                  <a:schemeClr val="accent3"/>
                </a:solidFill>
              </a:rPr>
              <a:t>ground conductor</a:t>
            </a:r>
            <a:r>
              <a:rPr lang="en-US" altLang="en-US" sz="2000" dirty="0">
                <a:solidFill>
                  <a:schemeClr val="accent3"/>
                </a:solidFill>
              </a:rPr>
              <a:t> </a:t>
            </a:r>
            <a:r>
              <a:rPr lang="en-US" altLang="en-US" sz="2000" dirty="0"/>
              <a:t>shall be, at a minimum, the same wire size as the smallest polarity conductor in the metering current circuit. </a:t>
            </a:r>
          </a:p>
          <a:p>
            <a:pPr>
              <a:lnSpc>
                <a:spcPct val="90000"/>
              </a:lnSpc>
            </a:pPr>
            <a:endParaRPr lang="en-US" altLang="en-US" dirty="0"/>
          </a:p>
        </p:txBody>
      </p:sp>
      <p:sp>
        <p:nvSpPr>
          <p:cNvPr id="3" name="Slide Number Placeholder 2"/>
          <p:cNvSpPr>
            <a:spLocks noGrp="1"/>
          </p:cNvSpPr>
          <p:nvPr>
            <p:ph type="sldNum" sz="quarter" idx="4"/>
          </p:nvPr>
        </p:nvSpPr>
        <p:spPr/>
        <p:txBody>
          <a:bodyPr/>
          <a:lstStyle/>
          <a:p>
            <a:fld id="{1D93BD3E-1E9A-4970-A6F7-E7AC52762E0C}" type="slidenum">
              <a:rPr lang="en-US" smtClean="0"/>
              <a:pPr/>
              <a:t>75</a:t>
            </a:fld>
            <a:endParaRPr lang="en-US"/>
          </a:p>
        </p:txBody>
      </p:sp>
    </p:spTree>
    <p:extLst>
      <p:ext uri="{BB962C8B-B14F-4D97-AF65-F5344CB8AC3E}">
        <p14:creationId xmlns:p14="http://schemas.microsoft.com/office/powerpoint/2010/main" val="7730039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b="1" dirty="0"/>
              <a:t>EPS Meter Installation Facility Requirements</a:t>
            </a:r>
          </a:p>
        </p:txBody>
      </p:sp>
      <p:sp>
        <p:nvSpPr>
          <p:cNvPr id="116739" name="Rectangle 3"/>
          <p:cNvSpPr>
            <a:spLocks noGrp="1" noChangeArrowheads="1"/>
          </p:cNvSpPr>
          <p:nvPr>
            <p:ph type="body" idx="1"/>
          </p:nvPr>
        </p:nvSpPr>
        <p:spPr>
          <a:xfrm>
            <a:off x="457200" y="1066800"/>
            <a:ext cx="8229600" cy="4876800"/>
          </a:xfrm>
        </p:spPr>
        <p:txBody>
          <a:bodyPr/>
          <a:lstStyle/>
          <a:p>
            <a:r>
              <a:rPr lang="en-US" altLang="en-US" sz="1800" b="1" dirty="0"/>
              <a:t>SMOG 1.3 Current Transformers Continues</a:t>
            </a:r>
          </a:p>
          <a:p>
            <a:pPr lvl="1"/>
            <a:r>
              <a:rPr lang="en-US" altLang="en-US" sz="1800" dirty="0"/>
              <a:t>1.3.6 Induced Voltage </a:t>
            </a:r>
          </a:p>
          <a:p>
            <a:pPr lvl="2"/>
            <a:r>
              <a:rPr lang="en-US" altLang="en-US" sz="1800" dirty="0"/>
              <a:t>(1) Secondary circuits should be designed and routed so as to </a:t>
            </a:r>
            <a:r>
              <a:rPr lang="en-US" altLang="en-US" sz="1800" b="1" dirty="0">
                <a:solidFill>
                  <a:schemeClr val="accent3"/>
                </a:solidFill>
              </a:rPr>
              <a:t>avoid the possibility of induced voltages and the effects of high ground fault voltages</a:t>
            </a:r>
            <a:r>
              <a:rPr lang="en-US" altLang="en-US" sz="1800" dirty="0"/>
              <a:t>. </a:t>
            </a:r>
          </a:p>
          <a:p>
            <a:pPr lvl="2"/>
            <a:r>
              <a:rPr lang="en-US" altLang="en-US" sz="1800" dirty="0"/>
              <a:t>(2) Suitable protection </a:t>
            </a:r>
            <a:r>
              <a:rPr lang="en-US" altLang="en-US" sz="1800" b="1" dirty="0">
                <a:solidFill>
                  <a:schemeClr val="accent3"/>
                </a:solidFill>
              </a:rPr>
              <a:t>against the effects of fault and switching generated over-voltages</a:t>
            </a:r>
            <a:r>
              <a:rPr lang="en-US" altLang="en-US" sz="1800" dirty="0">
                <a:solidFill>
                  <a:schemeClr val="accent3"/>
                </a:solidFill>
              </a:rPr>
              <a:t> </a:t>
            </a:r>
            <a:r>
              <a:rPr lang="en-US" altLang="en-US" sz="1800" dirty="0"/>
              <a:t>should be provided. </a:t>
            </a:r>
          </a:p>
          <a:p>
            <a:pPr lvl="1"/>
            <a:r>
              <a:rPr lang="en-US" altLang="en-US" sz="1800" dirty="0"/>
              <a:t>1.3.8 Sizing of Current Transformers</a:t>
            </a:r>
          </a:p>
          <a:p>
            <a:pPr lvl="2"/>
            <a:r>
              <a:rPr lang="en-US" altLang="en-US" sz="1800" dirty="0"/>
              <a:t>(1) Current transformers shall be sized for </a:t>
            </a:r>
            <a:r>
              <a:rPr lang="en-US" altLang="en-US" sz="1800" b="1" dirty="0">
                <a:solidFill>
                  <a:schemeClr val="accent3"/>
                </a:solidFill>
              </a:rPr>
              <a:t>optimum metering accuracy</a:t>
            </a:r>
            <a:r>
              <a:rPr lang="en-US" altLang="en-US" sz="1800" dirty="0"/>
              <a:t>, considering peak, nominal and minimum loads, current transformer rated accuracy, rating factor, and ability to withstand available fault current. </a:t>
            </a:r>
          </a:p>
          <a:p>
            <a:pPr lvl="2"/>
            <a:r>
              <a:rPr lang="en-US" altLang="en-US" sz="1800" dirty="0"/>
              <a:t>(2) Optimum metering accuracy may require </a:t>
            </a:r>
          </a:p>
          <a:p>
            <a:pPr lvl="3"/>
            <a:r>
              <a:rPr lang="en-US" altLang="en-US" sz="1800" dirty="0"/>
              <a:t>(a) Rating factor greater than 1.0, and/or </a:t>
            </a:r>
          </a:p>
          <a:p>
            <a:pPr lvl="3"/>
            <a:r>
              <a:rPr lang="en-US" altLang="en-US" sz="1800" dirty="0"/>
              <a:t>(b) High accuracy, extended range current transformers</a:t>
            </a:r>
            <a:r>
              <a:rPr lang="en-US" altLang="en-US" dirty="0"/>
              <a:t> </a:t>
            </a:r>
          </a:p>
        </p:txBody>
      </p:sp>
      <p:sp>
        <p:nvSpPr>
          <p:cNvPr id="3" name="Slide Number Placeholder 2"/>
          <p:cNvSpPr>
            <a:spLocks noGrp="1"/>
          </p:cNvSpPr>
          <p:nvPr>
            <p:ph type="sldNum" sz="quarter" idx="4"/>
          </p:nvPr>
        </p:nvSpPr>
        <p:spPr/>
        <p:txBody>
          <a:bodyPr/>
          <a:lstStyle/>
          <a:p>
            <a:fld id="{1D93BD3E-1E9A-4970-A6F7-E7AC52762E0C}" type="slidenum">
              <a:rPr lang="en-US" smtClean="0"/>
              <a:pPr/>
              <a:t>76</a:t>
            </a:fld>
            <a:endParaRPr lang="en-US"/>
          </a:p>
        </p:txBody>
      </p:sp>
    </p:spTree>
    <p:extLst>
      <p:ext uri="{BB962C8B-B14F-4D97-AF65-F5344CB8AC3E}">
        <p14:creationId xmlns:p14="http://schemas.microsoft.com/office/powerpoint/2010/main" val="15415552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en-US" b="1" dirty="0"/>
              <a:t>EPS Meter Installation Facility Requirements</a:t>
            </a:r>
          </a:p>
        </p:txBody>
      </p:sp>
      <p:sp>
        <p:nvSpPr>
          <p:cNvPr id="117763" name="Rectangle 3"/>
          <p:cNvSpPr>
            <a:spLocks noGrp="1" noChangeArrowheads="1"/>
          </p:cNvSpPr>
          <p:nvPr>
            <p:ph type="body" idx="1"/>
          </p:nvPr>
        </p:nvSpPr>
        <p:spPr>
          <a:xfrm>
            <a:off x="304800" y="990600"/>
            <a:ext cx="8534400" cy="4319832"/>
          </a:xfrm>
        </p:spPr>
        <p:txBody>
          <a:bodyPr/>
          <a:lstStyle/>
          <a:p>
            <a:pPr>
              <a:lnSpc>
                <a:spcPct val="90000"/>
              </a:lnSpc>
            </a:pPr>
            <a:r>
              <a:rPr lang="en-US" altLang="en-US" sz="1800" b="1" dirty="0"/>
              <a:t>SMOG 1.3 Current Transformers Continues</a:t>
            </a:r>
          </a:p>
          <a:p>
            <a:pPr lvl="1">
              <a:lnSpc>
                <a:spcPct val="90000"/>
              </a:lnSpc>
            </a:pPr>
            <a:r>
              <a:rPr lang="en-US" altLang="en-US" sz="1800" b="1" dirty="0"/>
              <a:t>1.3.7 Paralleling of Current Transformers </a:t>
            </a:r>
          </a:p>
          <a:p>
            <a:pPr lvl="1">
              <a:lnSpc>
                <a:spcPct val="90000"/>
              </a:lnSpc>
            </a:pPr>
            <a:r>
              <a:rPr lang="en-US" altLang="en-US" sz="1800" dirty="0"/>
              <a:t>Paralleling of current transformers is </a:t>
            </a:r>
            <a:r>
              <a:rPr lang="en-US" altLang="en-US" sz="1800" b="1" dirty="0">
                <a:solidFill>
                  <a:schemeClr val="accent3"/>
                </a:solidFill>
              </a:rPr>
              <a:t>not recommended</a:t>
            </a:r>
            <a:r>
              <a:rPr lang="en-US" altLang="en-US" sz="1800" dirty="0"/>
              <a:t>.  However, when it is necessary, the following requirements apply. </a:t>
            </a:r>
          </a:p>
          <a:p>
            <a:pPr lvl="2">
              <a:lnSpc>
                <a:spcPct val="90000"/>
              </a:lnSpc>
            </a:pPr>
            <a:r>
              <a:rPr lang="en-US" altLang="en-US" sz="1800" dirty="0"/>
              <a:t>(a) Must have the </a:t>
            </a:r>
            <a:r>
              <a:rPr lang="en-US" altLang="en-US" sz="1800" b="1" dirty="0">
                <a:solidFill>
                  <a:schemeClr val="accent3"/>
                </a:solidFill>
              </a:rPr>
              <a:t>same nominal ratio</a:t>
            </a:r>
            <a:r>
              <a:rPr lang="en-US" altLang="en-US" sz="1800" dirty="0">
                <a:solidFill>
                  <a:schemeClr val="accent3"/>
                </a:solidFill>
              </a:rPr>
              <a:t> </a:t>
            </a:r>
            <a:r>
              <a:rPr lang="en-US" sz="1800" dirty="0"/>
              <a:t>regardless of the ratings of the circuits in which they are connected.</a:t>
            </a:r>
            <a:endParaRPr lang="en-US" altLang="en-US" sz="1800" dirty="0">
              <a:solidFill>
                <a:schemeClr val="accent3"/>
              </a:solidFill>
            </a:endParaRPr>
          </a:p>
          <a:p>
            <a:pPr lvl="2">
              <a:lnSpc>
                <a:spcPct val="90000"/>
              </a:lnSpc>
            </a:pPr>
            <a:r>
              <a:rPr lang="en-US" altLang="en-US" sz="1800" dirty="0"/>
              <a:t>(b) Must be connected to the </a:t>
            </a:r>
            <a:r>
              <a:rPr lang="en-US" altLang="en-US" sz="1800" b="1" dirty="0">
                <a:solidFill>
                  <a:schemeClr val="accent3"/>
                </a:solidFill>
              </a:rPr>
              <a:t>same phase</a:t>
            </a:r>
            <a:r>
              <a:rPr lang="en-US" altLang="en-US" sz="1800" dirty="0">
                <a:solidFill>
                  <a:schemeClr val="accent3"/>
                </a:solidFill>
              </a:rPr>
              <a:t> </a:t>
            </a:r>
            <a:r>
              <a:rPr lang="en-US" altLang="en-US" sz="1800" dirty="0"/>
              <a:t>of the primary circuits </a:t>
            </a:r>
          </a:p>
          <a:p>
            <a:pPr lvl="2">
              <a:lnSpc>
                <a:spcPct val="90000"/>
              </a:lnSpc>
            </a:pPr>
            <a:r>
              <a:rPr lang="en-US" altLang="en-US" sz="1800" dirty="0"/>
              <a:t>(c) Shall be </a:t>
            </a:r>
            <a:r>
              <a:rPr lang="en-US" altLang="en-US" sz="1800" b="1" dirty="0">
                <a:solidFill>
                  <a:schemeClr val="accent3"/>
                </a:solidFill>
              </a:rPr>
              <a:t>paralleled at the meter test switch</a:t>
            </a:r>
            <a:r>
              <a:rPr lang="en-US" altLang="en-US" sz="1800" dirty="0">
                <a:solidFill>
                  <a:schemeClr val="accent3"/>
                </a:solidFill>
              </a:rPr>
              <a:t> </a:t>
            </a:r>
            <a:r>
              <a:rPr lang="en-US" altLang="en-US" sz="1800" dirty="0"/>
              <a:t>and connected in a configuration to </a:t>
            </a:r>
            <a:r>
              <a:rPr lang="en-US" altLang="en-US" sz="1800" b="1" dirty="0">
                <a:solidFill>
                  <a:schemeClr val="accent3"/>
                </a:solidFill>
              </a:rPr>
              <a:t>allow for testing of individual</a:t>
            </a:r>
            <a:r>
              <a:rPr lang="en-US" altLang="en-US" sz="1800" dirty="0">
                <a:solidFill>
                  <a:schemeClr val="accent3"/>
                </a:solidFill>
              </a:rPr>
              <a:t> </a:t>
            </a:r>
          </a:p>
          <a:p>
            <a:pPr lvl="2">
              <a:lnSpc>
                <a:spcPct val="90000"/>
              </a:lnSpc>
            </a:pPr>
            <a:r>
              <a:rPr lang="en-US" altLang="en-US" sz="1800" dirty="0"/>
              <a:t>(d) </a:t>
            </a:r>
            <a:r>
              <a:rPr lang="en-US" altLang="en-US" sz="1800" b="1" dirty="0">
                <a:solidFill>
                  <a:schemeClr val="accent3"/>
                </a:solidFill>
              </a:rPr>
              <a:t>Only one ground</a:t>
            </a:r>
            <a:r>
              <a:rPr lang="en-US" altLang="en-US" sz="1800" dirty="0"/>
              <a:t>. Recommend ground be located at the meter or at the nearest terminal block to the meter </a:t>
            </a:r>
          </a:p>
          <a:p>
            <a:pPr lvl="2">
              <a:lnSpc>
                <a:spcPct val="90000"/>
              </a:lnSpc>
            </a:pPr>
            <a:r>
              <a:rPr lang="en-US" altLang="en-US" sz="1800" dirty="0"/>
              <a:t>(e) Support n times the common burden plus its own individual burden and stay within the accuracy class of the transformers, n = # of CTs in parallel</a:t>
            </a:r>
          </a:p>
          <a:p>
            <a:pPr lvl="2">
              <a:lnSpc>
                <a:spcPct val="90000"/>
              </a:lnSpc>
            </a:pPr>
            <a:r>
              <a:rPr lang="en-US" altLang="en-US" sz="1800" dirty="0"/>
              <a:t>(f) A common voltage must be available for the meter </a:t>
            </a:r>
          </a:p>
          <a:p>
            <a:pPr lvl="2">
              <a:lnSpc>
                <a:spcPct val="90000"/>
              </a:lnSpc>
            </a:pPr>
            <a:r>
              <a:rPr lang="en-US" altLang="en-US" sz="1800" dirty="0"/>
              <a:t>(g) Meter must have sufficient current capacity to carry the sum of the currents from all CTs</a:t>
            </a:r>
          </a:p>
          <a:p>
            <a:pPr lvl="2">
              <a:lnSpc>
                <a:spcPct val="90000"/>
              </a:lnSpc>
            </a:pPr>
            <a:r>
              <a:rPr lang="en-US" altLang="en-US" sz="1800" dirty="0"/>
              <a:t>(h) Maximum possible burden placed on any transformer does not exceed its adjusted burden rating, as defined in (e)</a:t>
            </a:r>
          </a:p>
          <a:p>
            <a:pPr lvl="2">
              <a:lnSpc>
                <a:spcPct val="90000"/>
              </a:lnSpc>
            </a:pPr>
            <a:endParaRPr lang="en-US" altLang="en-US" sz="1600" dirty="0"/>
          </a:p>
        </p:txBody>
      </p:sp>
      <p:sp>
        <p:nvSpPr>
          <p:cNvPr id="3" name="Slide Number Placeholder 2"/>
          <p:cNvSpPr>
            <a:spLocks noGrp="1"/>
          </p:cNvSpPr>
          <p:nvPr>
            <p:ph type="sldNum" sz="quarter" idx="4"/>
          </p:nvPr>
        </p:nvSpPr>
        <p:spPr/>
        <p:txBody>
          <a:bodyPr/>
          <a:lstStyle/>
          <a:p>
            <a:fld id="{1D93BD3E-1E9A-4970-A6F7-E7AC52762E0C}" type="slidenum">
              <a:rPr lang="en-US" smtClean="0"/>
              <a:pPr/>
              <a:t>77</a:t>
            </a:fld>
            <a:endParaRPr lang="en-US"/>
          </a:p>
        </p:txBody>
      </p:sp>
    </p:spTree>
    <p:extLst>
      <p:ext uri="{BB962C8B-B14F-4D97-AF65-F5344CB8AC3E}">
        <p14:creationId xmlns:p14="http://schemas.microsoft.com/office/powerpoint/2010/main" val="16417324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altLang="en-US" dirty="0"/>
              <a:t>EPS Meter Installation Facility Requirements</a:t>
            </a:r>
            <a:endParaRPr lang="en-US" b="1" dirty="0">
              <a:solidFill>
                <a:schemeClr val="accent1"/>
              </a:solidFill>
            </a:endParaRPr>
          </a:p>
        </p:txBody>
      </p:sp>
      <p:sp>
        <p:nvSpPr>
          <p:cNvPr id="7" name="Rectangle 3"/>
          <p:cNvSpPr txBox="1">
            <a:spLocks noChangeArrowheads="1"/>
          </p:cNvSpPr>
          <p:nvPr/>
        </p:nvSpPr>
        <p:spPr>
          <a:xfrm>
            <a:off x="152400" y="914400"/>
            <a:ext cx="86868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t>SMOG 1.4 Voltage Transformers </a:t>
            </a:r>
          </a:p>
          <a:p>
            <a:pPr lvl="1"/>
            <a:r>
              <a:rPr lang="en-US" altLang="en-US" sz="1600" dirty="0"/>
              <a:t>1.4.1 Quantity </a:t>
            </a:r>
          </a:p>
          <a:p>
            <a:pPr marL="1257300" lvl="2" indent="-342900">
              <a:buFont typeface="+mj-lt"/>
              <a:buAutoNum type="arabicPeriod"/>
            </a:pPr>
            <a:r>
              <a:rPr lang="en-US" altLang="en-US" sz="1400" dirty="0"/>
              <a:t>Three single-phase units or one three-phase unit for 4-wire wye</a:t>
            </a:r>
          </a:p>
          <a:p>
            <a:pPr marL="1257300" lvl="2" indent="-342900">
              <a:buFont typeface="+mj-lt"/>
              <a:buAutoNum type="arabicPeriod"/>
            </a:pPr>
            <a:r>
              <a:rPr lang="en-US" altLang="en-US" sz="1400" dirty="0"/>
              <a:t>Two single-phase units  for three-wire ungrounded systems</a:t>
            </a:r>
          </a:p>
          <a:p>
            <a:pPr marL="1257300" lvl="2" indent="-342900">
              <a:lnSpc>
                <a:spcPct val="90000"/>
              </a:lnSpc>
              <a:buFont typeface="+mj-lt"/>
              <a:buAutoNum type="arabicPeriod" startAt="3"/>
            </a:pPr>
            <a:r>
              <a:rPr lang="en-US" altLang="en-US" sz="1400" dirty="0"/>
              <a:t>Installation three VTs for use with two-stator metering is allowed under the following conditions ensured by TDSP:</a:t>
            </a:r>
          </a:p>
          <a:p>
            <a:pPr marL="1714500" lvl="3" indent="-342900">
              <a:lnSpc>
                <a:spcPct val="90000"/>
              </a:lnSpc>
              <a:buFont typeface="+mj-lt"/>
              <a:buAutoNum type="alphaLcParenR"/>
            </a:pPr>
            <a:r>
              <a:rPr lang="en-US" altLang="en-US" sz="1400" dirty="0"/>
              <a:t>No path for ground current of EPS Metering facilities connected to neutral grounded transmission system</a:t>
            </a:r>
          </a:p>
          <a:p>
            <a:pPr marL="1714500" lvl="3" indent="-342900">
              <a:lnSpc>
                <a:spcPct val="90000"/>
              </a:lnSpc>
              <a:buFont typeface="+mj-lt"/>
              <a:buAutoNum type="alphaLcParenR"/>
            </a:pPr>
            <a:r>
              <a:rPr lang="en-US" altLang="en-US" sz="1400" dirty="0"/>
              <a:t>VTs are connected to the grounding system of the transmission facility for the voltage reference</a:t>
            </a:r>
          </a:p>
          <a:p>
            <a:pPr marL="1714500" lvl="3" indent="-342900">
              <a:lnSpc>
                <a:spcPct val="90000"/>
              </a:lnSpc>
              <a:buFont typeface="+mj-lt"/>
              <a:buAutoNum type="alphaLcParenR"/>
            </a:pPr>
            <a:r>
              <a:rPr lang="en-US" altLang="en-US" sz="1400" dirty="0"/>
              <a:t>Meter potential elements - connected from phase to common phase on secondary of VTs. </a:t>
            </a:r>
          </a:p>
          <a:p>
            <a:pPr marL="1714500" lvl="3" indent="-342900">
              <a:lnSpc>
                <a:spcPct val="90000"/>
              </a:lnSpc>
              <a:buFont typeface="+mj-lt"/>
              <a:buAutoNum type="alphaLcParenR"/>
            </a:pPr>
            <a:r>
              <a:rPr lang="en-US" altLang="en-US" sz="1400" dirty="0"/>
              <a:t>Secondary circuit of metering potentials - connected to the grounding system of the transmission facility. </a:t>
            </a:r>
          </a:p>
          <a:p>
            <a:pPr marL="1257300" lvl="2" indent="-342900">
              <a:lnSpc>
                <a:spcPct val="90000"/>
              </a:lnSpc>
              <a:buFont typeface="+mj-lt"/>
              <a:buAutoNum type="arabicPeriod" startAt="4"/>
            </a:pPr>
            <a:r>
              <a:rPr lang="en-US" altLang="en-US" sz="1400" dirty="0"/>
              <a:t>VTs may be connected from a phase with a CT to a phase with no CT in a 3-wire wye high/low impedance grounded distribution system with no phase to ground loads/sources connected and ground is used for fault monitoring if:</a:t>
            </a:r>
          </a:p>
          <a:p>
            <a:pPr marL="1714500" lvl="3" indent="-342900">
              <a:lnSpc>
                <a:spcPct val="90000"/>
              </a:lnSpc>
              <a:buFont typeface="+mj-lt"/>
              <a:buAutoNum type="alphaLcParenR"/>
            </a:pPr>
            <a:r>
              <a:rPr lang="en-US" altLang="en-US" sz="1400" dirty="0"/>
              <a:t>TDSP verify existence of high/low impedance ground with fault monitoring circuit at initial certification and every three years</a:t>
            </a:r>
          </a:p>
          <a:p>
            <a:pPr marL="1714500" lvl="3" indent="-342900">
              <a:lnSpc>
                <a:spcPct val="90000"/>
              </a:lnSpc>
              <a:buFont typeface="+mj-lt"/>
              <a:buAutoNum type="alphaLcParenR"/>
            </a:pPr>
            <a:r>
              <a:rPr lang="en-US" altLang="en-US" sz="1400" dirty="0"/>
              <a:t>Resource owner provides PE letter stating that phase to ground loads are not supported</a:t>
            </a:r>
          </a:p>
          <a:p>
            <a:pPr marL="1257300" lvl="2" indent="-342900">
              <a:lnSpc>
                <a:spcPct val="90000"/>
              </a:lnSpc>
              <a:buFont typeface="+mj-lt"/>
              <a:buAutoNum type="arabicPeriod" startAt="3"/>
            </a:pPr>
            <a:endParaRPr lang="en-US" altLang="en-US" sz="1800" dirty="0"/>
          </a:p>
          <a:p>
            <a:pPr marL="1257300" lvl="2" indent="-342900">
              <a:buFont typeface="+mj-lt"/>
              <a:buAutoNum type="arabicPeriod"/>
            </a:pPr>
            <a:endParaRPr lang="en-US" altLang="en-US" sz="1800" dirty="0"/>
          </a:p>
        </p:txBody>
      </p:sp>
      <p:pic>
        <p:nvPicPr>
          <p:cNvPr id="9" name="Picture 5" descr="VT-1-phase"/>
          <p:cNvPicPr>
            <a:picLocks noChangeAspect="1" noChangeArrowheads="1"/>
          </p:cNvPicPr>
          <p:nvPr/>
        </p:nvPicPr>
        <p:blipFill>
          <a:blip r:embed="rId3" cstate="print"/>
          <a:srcRect/>
          <a:stretch>
            <a:fillRect/>
          </a:stretch>
        </p:blipFill>
        <p:spPr bwMode="auto">
          <a:xfrm>
            <a:off x="76200" y="4724400"/>
            <a:ext cx="1367631" cy="1367631"/>
          </a:xfrm>
          <a:prstGeom prst="rect">
            <a:avLst/>
          </a:prstGeom>
          <a:noFill/>
          <a:ln w="9525">
            <a:noFill/>
            <a:miter lim="800000"/>
            <a:headEnd/>
            <a:tailEnd/>
          </a:ln>
        </p:spPr>
      </p:pic>
      <p:pic>
        <p:nvPicPr>
          <p:cNvPr id="10" name="Picture 6" descr="VT-3-phase"/>
          <p:cNvPicPr>
            <a:picLocks noChangeAspect="1" noChangeArrowheads="1"/>
          </p:cNvPicPr>
          <p:nvPr/>
        </p:nvPicPr>
        <p:blipFill>
          <a:blip r:embed="rId4" cstate="print"/>
          <a:srcRect/>
          <a:stretch>
            <a:fillRect/>
          </a:stretch>
        </p:blipFill>
        <p:spPr bwMode="auto">
          <a:xfrm>
            <a:off x="7176685" y="782417"/>
            <a:ext cx="1433915" cy="1186305"/>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78</a:t>
            </a:fld>
            <a:endParaRPr lang="en-US"/>
          </a:p>
        </p:txBody>
      </p:sp>
    </p:spTree>
    <p:extLst>
      <p:ext uri="{BB962C8B-B14F-4D97-AF65-F5344CB8AC3E}">
        <p14:creationId xmlns:p14="http://schemas.microsoft.com/office/powerpoint/2010/main" val="22435216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b="1" dirty="0"/>
              <a:t>EPS Meter Installation Facility Requirements</a:t>
            </a:r>
          </a:p>
        </p:txBody>
      </p:sp>
      <p:sp>
        <p:nvSpPr>
          <p:cNvPr id="119811" name="Rectangle 3"/>
          <p:cNvSpPr>
            <a:spLocks noGrp="1" noChangeArrowheads="1"/>
          </p:cNvSpPr>
          <p:nvPr>
            <p:ph type="body" idx="1"/>
          </p:nvPr>
        </p:nvSpPr>
        <p:spPr>
          <a:xfrm>
            <a:off x="304800" y="914400"/>
            <a:ext cx="8534400" cy="4319832"/>
          </a:xfrm>
        </p:spPr>
        <p:txBody>
          <a:bodyPr/>
          <a:lstStyle/>
          <a:p>
            <a:r>
              <a:rPr lang="en-US" altLang="en-US" sz="1800" b="1" dirty="0"/>
              <a:t>SMOG 1.4 Voltage Transformers Continues</a:t>
            </a:r>
          </a:p>
          <a:p>
            <a:pPr lvl="1"/>
            <a:r>
              <a:rPr lang="en-US" altLang="en-US" sz="1600" dirty="0"/>
              <a:t>1.4.2 Burden </a:t>
            </a:r>
          </a:p>
          <a:p>
            <a:pPr marL="1257300" lvl="2" indent="-342900">
              <a:buFont typeface="+mj-lt"/>
              <a:buAutoNum type="arabicPeriod"/>
            </a:pPr>
            <a:r>
              <a:rPr lang="en-US" altLang="en-US" sz="1400" dirty="0"/>
              <a:t>VT burdens shall be kept </a:t>
            </a:r>
            <a:r>
              <a:rPr lang="en-US" altLang="en-US" sz="1400" b="1" dirty="0">
                <a:solidFill>
                  <a:schemeClr val="accent3"/>
                </a:solidFill>
              </a:rPr>
              <a:t>as small as practical</a:t>
            </a:r>
            <a:r>
              <a:rPr lang="en-US" altLang="en-US" sz="1400" dirty="0">
                <a:solidFill>
                  <a:schemeClr val="accent3"/>
                </a:solidFill>
              </a:rPr>
              <a:t> </a:t>
            </a:r>
          </a:p>
          <a:p>
            <a:pPr marL="1257300" lvl="2" indent="-342900">
              <a:buFont typeface="+mj-lt"/>
              <a:buAutoNum type="arabicPeriod"/>
            </a:pPr>
            <a:r>
              <a:rPr lang="en-US" altLang="en-US" sz="1400" dirty="0"/>
              <a:t>Total burden/volt-ampere rating of the voltage transformer shall not be exceeded </a:t>
            </a:r>
          </a:p>
          <a:p>
            <a:pPr lvl="1"/>
            <a:r>
              <a:rPr lang="en-US" altLang="en-US" sz="1600" dirty="0"/>
              <a:t>1.4.3 Protection </a:t>
            </a:r>
          </a:p>
          <a:p>
            <a:pPr lvl="2"/>
            <a:r>
              <a:rPr lang="en-US" altLang="en-US" sz="1400" b="1" dirty="0">
                <a:solidFill>
                  <a:schemeClr val="accent3"/>
                </a:solidFill>
              </a:rPr>
              <a:t>Secondary fuses</a:t>
            </a:r>
            <a:r>
              <a:rPr lang="en-US" altLang="en-US" sz="1400" dirty="0">
                <a:solidFill>
                  <a:schemeClr val="accent3"/>
                </a:solidFill>
              </a:rPr>
              <a:t> </a:t>
            </a:r>
            <a:r>
              <a:rPr lang="en-US" altLang="en-US" sz="1400" dirty="0"/>
              <a:t>should be of the high-speed, high current interrupting construction with low electrical impedance and the mechanical ruggedness to resist the effects of corrosion and vibration.  The main purpose of fuses shall be for protection of personnel, the transformer, and the secondary wiring against accidental faults or shorts, rather than to protect the voltage components of the measuring devices.  Fuses shall not be placed in the common secondary return or the ground circuit of instrument transformers </a:t>
            </a:r>
          </a:p>
          <a:p>
            <a:pPr lvl="1">
              <a:lnSpc>
                <a:spcPct val="90000"/>
              </a:lnSpc>
            </a:pPr>
            <a:r>
              <a:rPr lang="en-US" altLang="en-US" sz="1600" dirty="0"/>
              <a:t>1.4.4 Secondary Wiring </a:t>
            </a:r>
          </a:p>
          <a:p>
            <a:pPr marL="1257300" lvl="2" indent="-342900">
              <a:lnSpc>
                <a:spcPct val="90000"/>
              </a:lnSpc>
              <a:buFont typeface="+mj-lt"/>
              <a:buAutoNum type="arabicPeriod"/>
            </a:pPr>
            <a:r>
              <a:rPr lang="en-US" altLang="en-US" sz="1400" dirty="0"/>
              <a:t>All secondary wiring shall be designed such that the </a:t>
            </a:r>
            <a:r>
              <a:rPr lang="en-US" altLang="en-US" sz="1400" b="1" dirty="0">
                <a:solidFill>
                  <a:schemeClr val="accent3"/>
                </a:solidFill>
              </a:rPr>
              <a:t>maximum voltage drop at the metering devices does not exceed 0.3 Volts</a:t>
            </a:r>
            <a:r>
              <a:rPr lang="en-US" altLang="en-US" sz="1400" dirty="0"/>
              <a:t>.  A voltage drop calculation or measurement shall be performed as part of the initial installation. </a:t>
            </a:r>
          </a:p>
          <a:p>
            <a:pPr marL="1257300" lvl="2" indent="-342900">
              <a:lnSpc>
                <a:spcPct val="90000"/>
              </a:lnSpc>
              <a:buFont typeface="+mj-lt"/>
              <a:buAutoNum type="arabicPeriod"/>
            </a:pPr>
            <a:r>
              <a:rPr lang="en-US" altLang="en-US" sz="1400" dirty="0"/>
              <a:t>The integrity of the secondary wiring of the voltage transformers shall be </a:t>
            </a:r>
            <a:r>
              <a:rPr lang="en-US" altLang="en-US" sz="1400" b="1" dirty="0">
                <a:solidFill>
                  <a:schemeClr val="accent3"/>
                </a:solidFill>
              </a:rPr>
              <a:t>verified at initial certification and at least every three years thereafter</a:t>
            </a:r>
            <a:r>
              <a:rPr lang="en-US" altLang="en-US" sz="1400" dirty="0"/>
              <a:t>. </a:t>
            </a:r>
          </a:p>
          <a:p>
            <a:pPr marL="1257300" lvl="2" indent="-342900">
              <a:lnSpc>
                <a:spcPct val="90000"/>
              </a:lnSpc>
              <a:buFont typeface="+mj-lt"/>
              <a:buAutoNum type="arabicPeriod"/>
            </a:pPr>
            <a:r>
              <a:rPr lang="en-US" altLang="en-US" sz="1400" dirty="0"/>
              <a:t>No splices will be allowed in the voltage transformer secondary circuit except through the use of terminal block connections. </a:t>
            </a:r>
          </a:p>
        </p:txBody>
      </p:sp>
      <p:sp>
        <p:nvSpPr>
          <p:cNvPr id="3" name="Slide Number Placeholder 2"/>
          <p:cNvSpPr>
            <a:spLocks noGrp="1"/>
          </p:cNvSpPr>
          <p:nvPr>
            <p:ph type="sldNum" sz="quarter" idx="4"/>
          </p:nvPr>
        </p:nvSpPr>
        <p:spPr/>
        <p:txBody>
          <a:bodyPr/>
          <a:lstStyle/>
          <a:p>
            <a:fld id="{1D93BD3E-1E9A-4970-A6F7-E7AC52762E0C}" type="slidenum">
              <a:rPr lang="en-US" smtClean="0"/>
              <a:pPr/>
              <a:t>79</a:t>
            </a:fld>
            <a:endParaRPr lang="en-US"/>
          </a:p>
        </p:txBody>
      </p:sp>
    </p:spTree>
    <p:extLst>
      <p:ext uri="{BB962C8B-B14F-4D97-AF65-F5344CB8AC3E}">
        <p14:creationId xmlns:p14="http://schemas.microsoft.com/office/powerpoint/2010/main" val="260651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7F5CD-886E-4AED-A081-F5F30300E6B1}"/>
              </a:ext>
            </a:extLst>
          </p:cNvPr>
          <p:cNvSpPr>
            <a:spLocks noGrp="1"/>
          </p:cNvSpPr>
          <p:nvPr>
            <p:ph type="title"/>
          </p:nvPr>
        </p:nvSpPr>
        <p:spPr/>
        <p:txBody>
          <a:bodyPr/>
          <a:lstStyle/>
          <a:p>
            <a:r>
              <a:rPr lang="en-US" altLang="en-US" dirty="0"/>
              <a:t>ERCOT EPS Meter Data Acquisition</a:t>
            </a:r>
            <a:endParaRPr lang="en-US" dirty="0"/>
          </a:p>
        </p:txBody>
      </p:sp>
      <p:sp>
        <p:nvSpPr>
          <p:cNvPr id="3" name="Content Placeholder 2">
            <a:extLst>
              <a:ext uri="{FF2B5EF4-FFF2-40B4-BE49-F238E27FC236}">
                <a16:creationId xmlns:a16="http://schemas.microsoft.com/office/drawing/2014/main" id="{85F641D0-0F03-4209-A8EC-051AFE05D06D}"/>
              </a:ext>
            </a:extLst>
          </p:cNvPr>
          <p:cNvSpPr>
            <a:spLocks noGrp="1"/>
          </p:cNvSpPr>
          <p:nvPr>
            <p:ph idx="1"/>
          </p:nvPr>
        </p:nvSpPr>
        <p:spPr>
          <a:xfrm>
            <a:off x="2800350" y="824191"/>
            <a:ext cx="3543300" cy="457199"/>
          </a:xfrm>
        </p:spPr>
        <p:txBody>
          <a:bodyPr/>
          <a:lstStyle/>
          <a:p>
            <a:pPr marL="0" indent="0">
              <a:buNone/>
            </a:pPr>
            <a:r>
              <a:rPr lang="en-US" altLang="en-US" sz="2500" dirty="0">
                <a:solidFill>
                  <a:prstClr val="black"/>
                </a:solidFill>
              </a:rPr>
              <a:t>EPS Metered Entities</a:t>
            </a:r>
          </a:p>
          <a:p>
            <a:endParaRPr lang="en-US" dirty="0"/>
          </a:p>
        </p:txBody>
      </p:sp>
      <p:sp>
        <p:nvSpPr>
          <p:cNvPr id="4" name="Slide Number Placeholder 3">
            <a:extLst>
              <a:ext uri="{FF2B5EF4-FFF2-40B4-BE49-F238E27FC236}">
                <a16:creationId xmlns:a16="http://schemas.microsoft.com/office/drawing/2014/main" id="{2A4C1DF5-9E19-4874-AB10-932B469FE816}"/>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a:extLst>
              <a:ext uri="{FF2B5EF4-FFF2-40B4-BE49-F238E27FC236}">
                <a16:creationId xmlns:a16="http://schemas.microsoft.com/office/drawing/2014/main" id="{740A64AF-407F-418D-8E65-A52B4AD04702}"/>
              </a:ext>
            </a:extLst>
          </p:cNvPr>
          <p:cNvSpPr txBox="1"/>
          <p:nvPr/>
        </p:nvSpPr>
        <p:spPr>
          <a:xfrm>
            <a:off x="3352799" y="1245125"/>
            <a:ext cx="2190750" cy="400110"/>
          </a:xfrm>
          <a:prstGeom prst="rect">
            <a:avLst/>
          </a:prstGeom>
          <a:noFill/>
        </p:spPr>
        <p:txBody>
          <a:bodyPr wrap="square">
            <a:spAutoFit/>
          </a:bodyPr>
          <a:lstStyle/>
          <a:p>
            <a:pPr algn="ctr"/>
            <a:r>
              <a:rPr lang="en-US" altLang="en-US" sz="2000" dirty="0">
                <a:solidFill>
                  <a:prstClr val="black"/>
                </a:solidFill>
              </a:rPr>
              <a:t>Protocols 10.2.3</a:t>
            </a:r>
          </a:p>
        </p:txBody>
      </p:sp>
      <p:sp>
        <p:nvSpPr>
          <p:cNvPr id="7" name="Text Box 5">
            <a:extLst>
              <a:ext uri="{FF2B5EF4-FFF2-40B4-BE49-F238E27FC236}">
                <a16:creationId xmlns:a16="http://schemas.microsoft.com/office/drawing/2014/main" id="{CDDB4FF0-6332-4D9B-8406-CFCE9E40E57E}"/>
              </a:ext>
            </a:extLst>
          </p:cNvPr>
          <p:cNvSpPr txBox="1">
            <a:spLocks noChangeArrowheads="1"/>
          </p:cNvSpPr>
          <p:nvPr/>
        </p:nvSpPr>
        <p:spPr bwMode="auto">
          <a:xfrm>
            <a:off x="855284" y="1752600"/>
            <a:ext cx="1430717" cy="1142997"/>
          </a:xfrm>
          <a:prstGeom prst="rect">
            <a:avLst/>
          </a:prstGeom>
          <a:solidFill>
            <a:schemeClr val="bg1"/>
          </a:solidFill>
          <a:ln w="12700">
            <a:solidFill>
              <a:schemeClr val="tx1"/>
            </a:solidFill>
            <a:miter lim="800000"/>
            <a:headEnd/>
            <a:tailEnd/>
          </a:ln>
          <a:effectLst>
            <a:prstShdw prst="shdw17" dist="17961" dir="2700000">
              <a:schemeClr val="tx1">
                <a:gamma/>
                <a:shade val="60000"/>
                <a:invGamma/>
              </a:schemeClr>
            </a:prstShdw>
          </a:effectLst>
        </p:spPr>
        <p:txBody>
          <a:bodyPr lIns="9144" tIns="9144" rIns="9144" bIns="9144" anchor="ctr"/>
          <a:lstStyle/>
          <a:p>
            <a:pPr algn="ctr">
              <a:defRPr/>
            </a:pPr>
            <a:r>
              <a:rPr lang="en-US" sz="1600" b="1" u="sng" dirty="0">
                <a:solidFill>
                  <a:prstClr val="black"/>
                </a:solidFill>
              </a:rPr>
              <a:t>MV-90  </a:t>
            </a:r>
          </a:p>
          <a:p>
            <a:pPr algn="ctr">
              <a:defRPr/>
            </a:pPr>
            <a:r>
              <a:rPr lang="en-US" sz="1600" b="1" dirty="0">
                <a:solidFill>
                  <a:prstClr val="black"/>
                </a:solidFill>
              </a:rPr>
              <a:t>Retrieve</a:t>
            </a:r>
          </a:p>
          <a:p>
            <a:pPr algn="ctr">
              <a:defRPr/>
            </a:pPr>
            <a:r>
              <a:rPr lang="en-US" sz="1600" b="1" dirty="0">
                <a:solidFill>
                  <a:prstClr val="black"/>
                </a:solidFill>
              </a:rPr>
              <a:t>Data</a:t>
            </a:r>
          </a:p>
          <a:p>
            <a:pPr algn="ctr">
              <a:defRPr/>
            </a:pPr>
            <a:r>
              <a:rPr lang="en-US" sz="1600" b="1" dirty="0">
                <a:solidFill>
                  <a:prstClr val="black"/>
                </a:solidFill>
              </a:rPr>
              <a:t>From </a:t>
            </a:r>
          </a:p>
          <a:p>
            <a:pPr algn="ctr">
              <a:defRPr/>
            </a:pPr>
            <a:r>
              <a:rPr lang="en-US" sz="1600" b="1" dirty="0">
                <a:solidFill>
                  <a:prstClr val="black"/>
                </a:solidFill>
              </a:rPr>
              <a:t>Meter</a:t>
            </a:r>
          </a:p>
        </p:txBody>
      </p:sp>
      <p:sp>
        <p:nvSpPr>
          <p:cNvPr id="8" name="Text Box 26">
            <a:extLst>
              <a:ext uri="{FF2B5EF4-FFF2-40B4-BE49-F238E27FC236}">
                <a16:creationId xmlns:a16="http://schemas.microsoft.com/office/drawing/2014/main" id="{D44EF06A-1109-44EB-8B32-63E5A1E12645}"/>
              </a:ext>
            </a:extLst>
          </p:cNvPr>
          <p:cNvSpPr txBox="1">
            <a:spLocks noChangeArrowheads="1"/>
          </p:cNvSpPr>
          <p:nvPr/>
        </p:nvSpPr>
        <p:spPr bwMode="auto">
          <a:xfrm>
            <a:off x="4038600" y="1679918"/>
            <a:ext cx="990600" cy="1215679"/>
          </a:xfrm>
          <a:prstGeom prst="rect">
            <a:avLst/>
          </a:prstGeom>
          <a:solidFill>
            <a:schemeClr val="bg1"/>
          </a:solidFill>
          <a:ln w="12700">
            <a:solidFill>
              <a:schemeClr val="tx1"/>
            </a:solidFill>
            <a:miter lim="800000"/>
            <a:headEnd/>
            <a:tailEnd/>
          </a:ln>
          <a:effectLst>
            <a:prstShdw prst="shdw17" dist="17961" dir="2700000">
              <a:schemeClr val="tx1">
                <a:gamma/>
                <a:shade val="60000"/>
                <a:invGamma/>
              </a:schemeClr>
            </a:prstShdw>
          </a:effectLst>
        </p:spPr>
        <p:txBody>
          <a:bodyPr lIns="9144" tIns="9144" rIns="9144" bIns="9144" anchor="ctr"/>
          <a:lstStyle/>
          <a:p>
            <a:pPr algn="ctr">
              <a:defRPr/>
            </a:pPr>
            <a:r>
              <a:rPr lang="en-US" sz="1600" b="1" dirty="0">
                <a:solidFill>
                  <a:prstClr val="black"/>
                </a:solidFill>
              </a:rPr>
              <a:t>Validate,</a:t>
            </a:r>
          </a:p>
          <a:p>
            <a:pPr algn="ctr">
              <a:defRPr/>
            </a:pPr>
            <a:r>
              <a:rPr lang="en-US" sz="1600" b="1" dirty="0">
                <a:solidFill>
                  <a:prstClr val="black"/>
                </a:solidFill>
              </a:rPr>
              <a:t>Edit</a:t>
            </a:r>
            <a:r>
              <a:rPr lang="en-US" sz="1600" b="1" i="1" dirty="0">
                <a:solidFill>
                  <a:prstClr val="black"/>
                </a:solidFill>
              </a:rPr>
              <a:t>, </a:t>
            </a:r>
            <a:r>
              <a:rPr lang="en-US" sz="1600" b="1" dirty="0">
                <a:solidFill>
                  <a:prstClr val="black"/>
                </a:solidFill>
              </a:rPr>
              <a:t>and </a:t>
            </a:r>
          </a:p>
          <a:p>
            <a:pPr algn="ctr">
              <a:defRPr/>
            </a:pPr>
            <a:r>
              <a:rPr lang="en-US" sz="1600" b="1" dirty="0">
                <a:solidFill>
                  <a:prstClr val="black"/>
                </a:solidFill>
              </a:rPr>
              <a:t>Estimate</a:t>
            </a:r>
          </a:p>
        </p:txBody>
      </p:sp>
      <p:sp>
        <p:nvSpPr>
          <p:cNvPr id="9" name="Text Box 28">
            <a:extLst>
              <a:ext uri="{FF2B5EF4-FFF2-40B4-BE49-F238E27FC236}">
                <a16:creationId xmlns:a16="http://schemas.microsoft.com/office/drawing/2014/main" id="{B2491350-9164-4A31-931C-E1CCFAC63B6B}"/>
              </a:ext>
            </a:extLst>
          </p:cNvPr>
          <p:cNvSpPr txBox="1">
            <a:spLocks noChangeArrowheads="1"/>
          </p:cNvSpPr>
          <p:nvPr/>
        </p:nvSpPr>
        <p:spPr bwMode="auto">
          <a:xfrm>
            <a:off x="6858001" y="1702072"/>
            <a:ext cx="1143000" cy="1167854"/>
          </a:xfrm>
          <a:prstGeom prst="rect">
            <a:avLst/>
          </a:prstGeom>
          <a:solidFill>
            <a:schemeClr val="bg1"/>
          </a:solidFill>
          <a:ln w="12700">
            <a:solidFill>
              <a:schemeClr val="tx1"/>
            </a:solidFill>
            <a:miter lim="800000"/>
            <a:headEnd/>
            <a:tailEnd/>
          </a:ln>
          <a:effectLst>
            <a:prstShdw prst="shdw17" dist="17961" dir="2700000">
              <a:schemeClr val="tx1">
                <a:gamma/>
                <a:shade val="60000"/>
                <a:invGamma/>
              </a:schemeClr>
            </a:prstShdw>
          </a:effectLst>
        </p:spPr>
        <p:txBody>
          <a:bodyPr lIns="9144" tIns="9144" rIns="9144" bIns="9144" anchor="ctr"/>
          <a:lstStyle/>
          <a:p>
            <a:pPr algn="ctr">
              <a:defRPr/>
            </a:pPr>
            <a:r>
              <a:rPr lang="en-US" sz="1600" b="1" dirty="0">
                <a:solidFill>
                  <a:prstClr val="black"/>
                </a:solidFill>
              </a:rPr>
              <a:t>Output</a:t>
            </a:r>
          </a:p>
          <a:p>
            <a:pPr algn="ctr">
              <a:defRPr/>
            </a:pPr>
            <a:r>
              <a:rPr lang="en-US" sz="1600" b="1" dirty="0">
                <a:solidFill>
                  <a:prstClr val="black"/>
                </a:solidFill>
              </a:rPr>
              <a:t>Data to ERCOT</a:t>
            </a:r>
          </a:p>
          <a:p>
            <a:pPr algn="ctr">
              <a:defRPr/>
            </a:pPr>
            <a:r>
              <a:rPr lang="en-US" sz="1600" b="1" dirty="0">
                <a:solidFill>
                  <a:prstClr val="black"/>
                </a:solidFill>
              </a:rPr>
              <a:t>Settlement </a:t>
            </a:r>
          </a:p>
          <a:p>
            <a:pPr algn="ctr">
              <a:defRPr/>
            </a:pPr>
            <a:r>
              <a:rPr lang="en-US" sz="1600" b="1" dirty="0">
                <a:solidFill>
                  <a:prstClr val="black"/>
                </a:solidFill>
              </a:rPr>
              <a:t>System</a:t>
            </a:r>
          </a:p>
        </p:txBody>
      </p:sp>
      <p:sp>
        <p:nvSpPr>
          <p:cNvPr id="10" name="Line 4">
            <a:extLst>
              <a:ext uri="{FF2B5EF4-FFF2-40B4-BE49-F238E27FC236}">
                <a16:creationId xmlns:a16="http://schemas.microsoft.com/office/drawing/2014/main" id="{99D1ED19-8E17-4F29-B38B-2E6A521A10B7}"/>
              </a:ext>
            </a:extLst>
          </p:cNvPr>
          <p:cNvSpPr>
            <a:spLocks noChangeShapeType="1"/>
          </p:cNvSpPr>
          <p:nvPr/>
        </p:nvSpPr>
        <p:spPr bwMode="auto">
          <a:xfrm flipV="1">
            <a:off x="2895600" y="2286000"/>
            <a:ext cx="375245" cy="0"/>
          </a:xfrm>
          <a:prstGeom prst="line">
            <a:avLst/>
          </a:prstGeom>
          <a:noFill/>
          <a:ln w="44450">
            <a:solidFill>
              <a:schemeClr val="tx1"/>
            </a:solidFill>
            <a:round/>
            <a:headEnd/>
            <a:tailEnd type="triangle" w="med" len="med"/>
          </a:ln>
        </p:spPr>
        <p:txBody>
          <a:bodyPr lIns="92075" tIns="46038" rIns="92075" bIns="46038" anchor="ctr"/>
          <a:lstStyle/>
          <a:p>
            <a:endParaRPr lang="en-US" dirty="0">
              <a:solidFill>
                <a:prstClr val="black"/>
              </a:solidFill>
            </a:endParaRPr>
          </a:p>
        </p:txBody>
      </p:sp>
      <p:sp>
        <p:nvSpPr>
          <p:cNvPr id="11" name="Line 4">
            <a:extLst>
              <a:ext uri="{FF2B5EF4-FFF2-40B4-BE49-F238E27FC236}">
                <a16:creationId xmlns:a16="http://schemas.microsoft.com/office/drawing/2014/main" id="{57A4B63F-497C-498F-BA96-5B9773ACFD76}"/>
              </a:ext>
            </a:extLst>
          </p:cNvPr>
          <p:cNvSpPr>
            <a:spLocks noChangeShapeType="1"/>
          </p:cNvSpPr>
          <p:nvPr/>
        </p:nvSpPr>
        <p:spPr bwMode="auto">
          <a:xfrm flipV="1">
            <a:off x="5791200" y="2285999"/>
            <a:ext cx="375245" cy="0"/>
          </a:xfrm>
          <a:prstGeom prst="line">
            <a:avLst/>
          </a:prstGeom>
          <a:noFill/>
          <a:ln w="44450">
            <a:solidFill>
              <a:schemeClr val="tx1"/>
            </a:solidFill>
            <a:round/>
            <a:headEnd/>
            <a:tailEnd type="triangle" w="med" len="med"/>
          </a:ln>
        </p:spPr>
        <p:txBody>
          <a:bodyPr lIns="92075" tIns="46038" rIns="92075" bIns="46038" anchor="ctr"/>
          <a:lstStyle/>
          <a:p>
            <a:endParaRPr lang="en-US" dirty="0">
              <a:solidFill>
                <a:prstClr val="black"/>
              </a:solidFill>
            </a:endParaRPr>
          </a:p>
        </p:txBody>
      </p:sp>
      <p:sp>
        <p:nvSpPr>
          <p:cNvPr id="13" name="TextBox 12">
            <a:extLst>
              <a:ext uri="{FF2B5EF4-FFF2-40B4-BE49-F238E27FC236}">
                <a16:creationId xmlns:a16="http://schemas.microsoft.com/office/drawing/2014/main" id="{A1D0019B-199C-4985-AA6F-F532135491F4}"/>
              </a:ext>
            </a:extLst>
          </p:cNvPr>
          <p:cNvSpPr txBox="1"/>
          <p:nvPr/>
        </p:nvSpPr>
        <p:spPr>
          <a:xfrm>
            <a:off x="381000" y="3184970"/>
            <a:ext cx="8458200" cy="2677656"/>
          </a:xfrm>
          <a:prstGeom prst="rect">
            <a:avLst/>
          </a:prstGeom>
          <a:noFill/>
        </p:spPr>
        <p:txBody>
          <a:bodyPr wrap="square">
            <a:spAutoFit/>
          </a:bodyPr>
          <a:lstStyle/>
          <a:p>
            <a:pPr marL="171450" indent="-171450">
              <a:buFont typeface="Arial" panose="020B0604020202020204" pitchFamily="34" charset="0"/>
              <a:buChar char="•"/>
            </a:pPr>
            <a:r>
              <a:rPr lang="en-US" sz="1200" dirty="0"/>
              <a:t>Generation connected directly to the ERCOT Transmission Grid, unless the generation is participating in a current ERS Contract Period and the generation only exports energy to the ERCOT Transmission Grid during equipment testing, an ERS deployment, or an ERS test;</a:t>
            </a:r>
          </a:p>
          <a:p>
            <a:pPr marL="171450" indent="-171450">
              <a:buFont typeface="Arial" panose="020B0604020202020204" pitchFamily="34" charset="0"/>
              <a:buChar char="•"/>
            </a:pPr>
            <a:r>
              <a:rPr lang="en-US" sz="1200" dirty="0"/>
              <a:t>Auxiliary meters used for generation netting by ERCOT;</a:t>
            </a:r>
          </a:p>
          <a:p>
            <a:pPr marL="171450" indent="-171450">
              <a:buFont typeface="Arial" panose="020B0604020202020204" pitchFamily="34" charset="0"/>
              <a:buChar char="•"/>
            </a:pPr>
            <a:r>
              <a:rPr lang="en-US" sz="1200" dirty="0"/>
              <a:t>Generation delivering 10 MW or more to the ERCOT System, unless the generation is participating in a current ERS Contract Period and the generation only exports energy to the ERCOT System during equipment testing, an ERS deployment, or an ERS test;</a:t>
            </a:r>
          </a:p>
          <a:p>
            <a:pPr marL="171450" indent="-171450">
              <a:buFont typeface="Arial" panose="020B0604020202020204" pitchFamily="34" charset="0"/>
              <a:buChar char="•"/>
            </a:pPr>
            <a:r>
              <a:rPr lang="en-US" sz="1200" dirty="0"/>
              <a:t>Generation participating in any Ancillary Service market;</a:t>
            </a:r>
          </a:p>
          <a:p>
            <a:pPr marL="171450" indent="-171450">
              <a:buFont typeface="Arial" panose="020B0604020202020204" pitchFamily="34" charset="0"/>
              <a:buChar char="•"/>
            </a:pPr>
            <a:r>
              <a:rPr lang="en-US" sz="1200" dirty="0"/>
              <a:t>NOIE points connected bi-directionally to the ERCOT System, unless the bi-directional energy flows are the sole result of generation interconnected to a TDSP owned Distribution System behind a NOIE point of delivery metering point; </a:t>
            </a:r>
          </a:p>
          <a:p>
            <a:pPr marL="171450" indent="-171450">
              <a:buFont typeface="Arial" panose="020B0604020202020204" pitchFamily="34" charset="0"/>
              <a:buChar char="•"/>
            </a:pPr>
            <a:r>
              <a:rPr lang="en-US" sz="1200" dirty="0"/>
              <a:t>Direct Current Ties (DC Ties);</a:t>
            </a:r>
          </a:p>
          <a:p>
            <a:pPr marL="171450" indent="-171450">
              <a:buFont typeface="Arial" panose="020B0604020202020204" pitchFamily="34" charset="0"/>
              <a:buChar char="•"/>
            </a:pPr>
            <a:r>
              <a:rPr lang="en-US" sz="1200" dirty="0"/>
              <a:t>DG where there is an energy storage Load Resource that has associated Wholesale Storage Load (WSL);</a:t>
            </a:r>
          </a:p>
          <a:p>
            <a:pPr marL="171450" indent="-171450">
              <a:buFont typeface="Arial" panose="020B0604020202020204" pitchFamily="34" charset="0"/>
              <a:buChar char="•"/>
            </a:pPr>
            <a:r>
              <a:rPr lang="en-US" sz="1200" dirty="0"/>
              <a:t>Metering required to determine WSL associated with an Energy Storage Resource (ESR); and </a:t>
            </a:r>
          </a:p>
          <a:p>
            <a:pPr marL="171450" indent="-171450">
              <a:buFont typeface="Arial" panose="020B0604020202020204" pitchFamily="34" charset="0"/>
              <a:buChar char="•"/>
            </a:pPr>
            <a:r>
              <a:rPr lang="en-US" sz="1200" dirty="0"/>
              <a:t>Metering required to determine the Non-WSL ESR Charging Load</a:t>
            </a:r>
          </a:p>
        </p:txBody>
      </p:sp>
      <p:sp>
        <p:nvSpPr>
          <p:cNvPr id="15" name="TextBox 14">
            <a:extLst>
              <a:ext uri="{FF2B5EF4-FFF2-40B4-BE49-F238E27FC236}">
                <a16:creationId xmlns:a16="http://schemas.microsoft.com/office/drawing/2014/main" id="{CC7D1AF0-BAD0-49AC-B8DF-95A454DFFDAF}"/>
              </a:ext>
            </a:extLst>
          </p:cNvPr>
          <p:cNvSpPr txBox="1"/>
          <p:nvPr/>
        </p:nvSpPr>
        <p:spPr>
          <a:xfrm>
            <a:off x="381000" y="5888297"/>
            <a:ext cx="6705600" cy="338554"/>
          </a:xfrm>
          <a:prstGeom prst="rect">
            <a:avLst/>
          </a:prstGeom>
          <a:noFill/>
        </p:spPr>
        <p:txBody>
          <a:bodyPr wrap="square">
            <a:spAutoFit/>
          </a:bodyPr>
          <a:lstStyle/>
          <a:p>
            <a:r>
              <a:rPr lang="en-US" sz="1600" dirty="0"/>
              <a:t>Additionally: Resolve data collection problems and maintain master files</a:t>
            </a:r>
          </a:p>
        </p:txBody>
      </p:sp>
    </p:spTree>
    <p:extLst>
      <p:ext uri="{BB962C8B-B14F-4D97-AF65-F5344CB8AC3E}">
        <p14:creationId xmlns:p14="http://schemas.microsoft.com/office/powerpoint/2010/main" val="33440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en-US" b="1" dirty="0"/>
              <a:t>EPS Meter Installation Facility Requirements</a:t>
            </a:r>
          </a:p>
        </p:txBody>
      </p:sp>
      <p:sp>
        <p:nvSpPr>
          <p:cNvPr id="120835" name="Rectangle 3"/>
          <p:cNvSpPr>
            <a:spLocks noGrp="1" noChangeArrowheads="1"/>
          </p:cNvSpPr>
          <p:nvPr>
            <p:ph type="body" idx="1"/>
          </p:nvPr>
        </p:nvSpPr>
        <p:spPr>
          <a:xfrm>
            <a:off x="304800" y="990600"/>
            <a:ext cx="8534400" cy="4319832"/>
          </a:xfrm>
        </p:spPr>
        <p:txBody>
          <a:bodyPr/>
          <a:lstStyle/>
          <a:p>
            <a:pPr>
              <a:lnSpc>
                <a:spcPct val="90000"/>
              </a:lnSpc>
            </a:pPr>
            <a:r>
              <a:rPr lang="en-US" altLang="en-US" sz="1800" b="1" dirty="0"/>
              <a:t>SMOG 1.4 Voltage Transformers Continues</a:t>
            </a:r>
          </a:p>
          <a:p>
            <a:pPr lvl="1">
              <a:lnSpc>
                <a:spcPct val="90000"/>
              </a:lnSpc>
            </a:pPr>
            <a:r>
              <a:rPr lang="en-US" altLang="en-US" sz="1600" dirty="0"/>
              <a:t>1.4.5 Grounding of Voltage Transformer Secondary </a:t>
            </a:r>
          </a:p>
          <a:p>
            <a:pPr marL="1257300" lvl="2" indent="-342900">
              <a:lnSpc>
                <a:spcPct val="90000"/>
              </a:lnSpc>
              <a:buFont typeface="+mj-lt"/>
              <a:buAutoNum type="arabicPeriod"/>
            </a:pPr>
            <a:r>
              <a:rPr lang="en-US" altLang="en-US" sz="1400" dirty="0"/>
              <a:t>(1) Each set of voltage transformer secondary windings shall have only </a:t>
            </a:r>
            <a:r>
              <a:rPr lang="en-US" altLang="en-US" sz="1400" b="1" dirty="0">
                <a:solidFill>
                  <a:schemeClr val="accent3"/>
                </a:solidFill>
              </a:rPr>
              <a:t>one ground</a:t>
            </a:r>
            <a:r>
              <a:rPr lang="en-US" altLang="en-US" sz="1400" dirty="0"/>
              <a:t>. </a:t>
            </a:r>
          </a:p>
          <a:p>
            <a:pPr marL="1257300" lvl="2" indent="-342900">
              <a:lnSpc>
                <a:spcPct val="90000"/>
              </a:lnSpc>
              <a:buFont typeface="+mj-lt"/>
              <a:buAutoNum type="arabicPeriod"/>
            </a:pPr>
            <a:r>
              <a:rPr lang="en-US" altLang="en-US" sz="1400" dirty="0"/>
              <a:t>(2) It is recommended that the </a:t>
            </a:r>
            <a:r>
              <a:rPr lang="en-US" altLang="en-US" sz="1400" b="1" dirty="0">
                <a:solidFill>
                  <a:schemeClr val="accent3"/>
                </a:solidFill>
              </a:rPr>
              <a:t>ground connection</a:t>
            </a:r>
            <a:r>
              <a:rPr lang="en-US" altLang="en-US" sz="1400" dirty="0">
                <a:solidFill>
                  <a:schemeClr val="accent3"/>
                </a:solidFill>
              </a:rPr>
              <a:t> </a:t>
            </a:r>
            <a:r>
              <a:rPr lang="en-US" altLang="en-US" sz="1400" dirty="0"/>
              <a:t>be located at the meter or at the nearest terminal block to the meter. </a:t>
            </a:r>
          </a:p>
          <a:p>
            <a:pPr lvl="1"/>
            <a:r>
              <a:rPr lang="en-US" altLang="en-US" sz="1600" dirty="0"/>
              <a:t>1.4.6 Induced Voltage </a:t>
            </a:r>
          </a:p>
          <a:p>
            <a:pPr marL="1257300" lvl="2" indent="-342900">
              <a:buFont typeface="+mj-lt"/>
              <a:buAutoNum type="arabicPeriod"/>
            </a:pPr>
            <a:r>
              <a:rPr lang="en-US" altLang="en-US" sz="1400" dirty="0"/>
              <a:t>Secondary circuits should be designed and routed so as to </a:t>
            </a:r>
            <a:r>
              <a:rPr lang="en-US" altLang="en-US" sz="1400" b="1" dirty="0">
                <a:solidFill>
                  <a:schemeClr val="accent3"/>
                </a:solidFill>
              </a:rPr>
              <a:t>avoid the possibility of induced voltages and the effects of high ground fault voltages</a:t>
            </a:r>
            <a:r>
              <a:rPr lang="en-US" altLang="en-US" sz="1400" dirty="0"/>
              <a:t>. </a:t>
            </a:r>
          </a:p>
          <a:p>
            <a:pPr marL="1257300" lvl="2" indent="-342900">
              <a:buFont typeface="+mj-lt"/>
              <a:buAutoNum type="arabicPeriod"/>
            </a:pPr>
            <a:r>
              <a:rPr lang="en-US" altLang="en-US" sz="1400" dirty="0"/>
              <a:t>Suitable protection against the effect of fault and switching generated over-voltages should be provided. </a:t>
            </a:r>
          </a:p>
          <a:p>
            <a:pPr lvl="2">
              <a:lnSpc>
                <a:spcPct val="90000"/>
              </a:lnSpc>
            </a:pPr>
            <a:endParaRPr lang="en-US" altLang="en-US" sz="1400" dirty="0"/>
          </a:p>
          <a:p>
            <a:pPr>
              <a:lnSpc>
                <a:spcPct val="90000"/>
              </a:lnSpc>
            </a:pPr>
            <a:endParaRPr lang="en-US" altLang="en-US" sz="1800" dirty="0"/>
          </a:p>
        </p:txBody>
      </p:sp>
      <p:sp>
        <p:nvSpPr>
          <p:cNvPr id="3" name="Slide Number Placeholder 2"/>
          <p:cNvSpPr>
            <a:spLocks noGrp="1"/>
          </p:cNvSpPr>
          <p:nvPr>
            <p:ph type="sldNum" sz="quarter" idx="4"/>
          </p:nvPr>
        </p:nvSpPr>
        <p:spPr/>
        <p:txBody>
          <a:bodyPr/>
          <a:lstStyle/>
          <a:p>
            <a:fld id="{1D93BD3E-1E9A-4970-A6F7-E7AC52762E0C}" type="slidenum">
              <a:rPr lang="en-US" smtClean="0"/>
              <a:pPr/>
              <a:t>80</a:t>
            </a:fld>
            <a:endParaRPr lang="en-US"/>
          </a:p>
        </p:txBody>
      </p:sp>
    </p:spTree>
    <p:extLst>
      <p:ext uri="{BB962C8B-B14F-4D97-AF65-F5344CB8AC3E}">
        <p14:creationId xmlns:p14="http://schemas.microsoft.com/office/powerpoint/2010/main" val="37833226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EPS Meter Event Logging Requirements</a:t>
            </a:r>
            <a:endParaRPr lang="en-US" dirty="0"/>
          </a:p>
        </p:txBody>
      </p:sp>
      <p:sp>
        <p:nvSpPr>
          <p:cNvPr id="3" name="Content Placeholder 2"/>
          <p:cNvSpPr>
            <a:spLocks noGrp="1"/>
          </p:cNvSpPr>
          <p:nvPr>
            <p:ph idx="1"/>
          </p:nvPr>
        </p:nvSpPr>
        <p:spPr>
          <a:xfrm>
            <a:off x="334161" y="990600"/>
            <a:ext cx="8534400" cy="4800600"/>
          </a:xfrm>
        </p:spPr>
        <p:txBody>
          <a:bodyPr/>
          <a:lstStyle/>
          <a:p>
            <a:r>
              <a:rPr lang="en-US" altLang="en-US" sz="2000" b="1" dirty="0"/>
              <a:t>SMOG 6.5.4 Event Logging</a:t>
            </a:r>
          </a:p>
          <a:p>
            <a:pPr marL="0" indent="0">
              <a:buNone/>
            </a:pPr>
            <a:endParaRPr lang="en-US" altLang="en-US" sz="2000" b="1" dirty="0"/>
          </a:p>
          <a:p>
            <a:pPr marL="0" indent="0">
              <a:buNone/>
            </a:pPr>
            <a:r>
              <a:rPr lang="en-US" sz="1600" dirty="0"/>
              <a:t> (1) EPS Meters shall be capable of logging the following events: </a:t>
            </a:r>
          </a:p>
          <a:p>
            <a:pPr marL="0" indent="0">
              <a:buNone/>
            </a:pPr>
            <a:endParaRPr lang="en-US" sz="1600" dirty="0"/>
          </a:p>
          <a:p>
            <a:pPr lvl="1"/>
            <a:r>
              <a:rPr lang="en-US" sz="1200" dirty="0"/>
              <a:t>(a) </a:t>
            </a:r>
            <a:r>
              <a:rPr lang="en-US" sz="1200" b="1" dirty="0"/>
              <a:t>Hardware Errors:</a:t>
            </a:r>
            <a:r>
              <a:rPr lang="en-US" sz="1200" dirty="0"/>
              <a:t>  Various hardware malfunctions (i.e., modem card/chip, measurement chip, central processing unit (CPU), etc.), whether fatal or not.</a:t>
            </a:r>
          </a:p>
          <a:p>
            <a:pPr lvl="1"/>
            <a:r>
              <a:rPr lang="en-US" sz="1200" dirty="0"/>
              <a:t>(b) </a:t>
            </a:r>
            <a:r>
              <a:rPr lang="en-US" sz="1200" b="1" dirty="0"/>
              <a:t>Firmware Errors:</a:t>
            </a:r>
            <a:r>
              <a:rPr lang="en-US" sz="1200" dirty="0"/>
              <a:t>  Firmware has a checksum error, watchdog time out error, or other problem with the firmware, whether fatal or not.</a:t>
            </a:r>
          </a:p>
          <a:p>
            <a:pPr lvl="1"/>
            <a:r>
              <a:rPr lang="en-US" sz="1200" dirty="0"/>
              <a:t>(c) </a:t>
            </a:r>
            <a:r>
              <a:rPr lang="en-US" sz="1200" b="1" dirty="0"/>
              <a:t>Random-Access Memory (RAM) and Read-Only Memory (ROM) Errors:</a:t>
            </a:r>
            <a:r>
              <a:rPr lang="en-US" sz="1200" dirty="0"/>
              <a:t>  Bad spots in memory identified via checksum or other means.</a:t>
            </a:r>
          </a:p>
          <a:p>
            <a:pPr lvl="1"/>
            <a:r>
              <a:rPr lang="en-US" sz="1200" dirty="0"/>
              <a:t>(d) </a:t>
            </a:r>
            <a:r>
              <a:rPr lang="en-US" sz="1200" b="1" dirty="0"/>
              <a:t>Pulse Overflow Errors:</a:t>
            </a:r>
            <a:r>
              <a:rPr lang="en-US" sz="1200" dirty="0"/>
              <a:t>  The maximum size value for the number of pulses per interval in Load Profile has been exceeded.  This does not apply to meters that store/report data in engineering units.</a:t>
            </a:r>
          </a:p>
          <a:p>
            <a:pPr lvl="1"/>
            <a:r>
              <a:rPr lang="en-US" sz="1200" dirty="0"/>
              <a:t>(e) </a:t>
            </a:r>
            <a:r>
              <a:rPr lang="en-US" sz="1200" b="1" dirty="0"/>
              <a:t>Low Battery Condition:</a:t>
            </a:r>
            <a:r>
              <a:rPr lang="en-US" sz="1200" dirty="0"/>
              <a:t>  Low battery has been sensed during initial power up, daily self checks, after power outages, or any other means to check for a low battery condition.</a:t>
            </a:r>
          </a:p>
          <a:p>
            <a:pPr lvl="1"/>
            <a:r>
              <a:rPr lang="en-US" sz="1200" dirty="0"/>
              <a:t>(f) </a:t>
            </a:r>
            <a:r>
              <a:rPr lang="en-US" sz="1200" b="1" dirty="0"/>
              <a:t>AC Power Up:</a:t>
            </a:r>
            <a:r>
              <a:rPr lang="en-US" sz="1200" dirty="0"/>
              <a:t>  When the meter electronics are powered up either via auxiliary power or connected to system power.</a:t>
            </a:r>
          </a:p>
          <a:p>
            <a:pPr lvl="1"/>
            <a:r>
              <a:rPr lang="en-US" sz="1200" dirty="0"/>
              <a:t>(g) </a:t>
            </a:r>
            <a:r>
              <a:rPr lang="en-US" sz="1200" b="1" dirty="0"/>
              <a:t>AC Power Down:</a:t>
            </a:r>
            <a:r>
              <a:rPr lang="en-US" sz="1200" dirty="0"/>
              <a:t>  When the meter electronics loses power either by auxiliary power or connected to system power.</a:t>
            </a:r>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81</a:t>
            </a:fld>
            <a:endParaRPr lang="en-US" dirty="0"/>
          </a:p>
        </p:txBody>
      </p:sp>
    </p:spTree>
    <p:extLst>
      <p:ext uri="{BB962C8B-B14F-4D97-AF65-F5344CB8AC3E}">
        <p14:creationId xmlns:p14="http://schemas.microsoft.com/office/powerpoint/2010/main" val="15673669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EPS Meter Event Logging Requirements</a:t>
            </a:r>
            <a:endParaRPr lang="en-US" dirty="0"/>
          </a:p>
        </p:txBody>
      </p:sp>
      <p:sp>
        <p:nvSpPr>
          <p:cNvPr id="3" name="Content Placeholder 2"/>
          <p:cNvSpPr>
            <a:spLocks noGrp="1"/>
          </p:cNvSpPr>
          <p:nvPr>
            <p:ph idx="1"/>
          </p:nvPr>
        </p:nvSpPr>
        <p:spPr>
          <a:xfrm>
            <a:off x="334161" y="990600"/>
            <a:ext cx="8534400" cy="4800600"/>
          </a:xfrm>
        </p:spPr>
        <p:txBody>
          <a:bodyPr/>
          <a:lstStyle/>
          <a:p>
            <a:r>
              <a:rPr lang="en-US" altLang="en-US" sz="2000" b="1" dirty="0"/>
              <a:t>SMOG 6.5.4 Event Logging Continues</a:t>
            </a:r>
          </a:p>
          <a:p>
            <a:endParaRPr lang="en-US" altLang="en-US" sz="2000" b="1" dirty="0"/>
          </a:p>
          <a:p>
            <a:pPr marL="0" indent="0">
              <a:buNone/>
            </a:pPr>
            <a:r>
              <a:rPr lang="en-US" sz="1600" dirty="0"/>
              <a:t> (1) EPS Meters shall be capable of logging the following events: </a:t>
            </a:r>
          </a:p>
          <a:p>
            <a:pPr lvl="1"/>
            <a:endParaRPr lang="en-US" sz="1200" dirty="0"/>
          </a:p>
          <a:p>
            <a:pPr lvl="1"/>
            <a:r>
              <a:rPr lang="en-US" sz="1200" dirty="0"/>
              <a:t>(h) </a:t>
            </a:r>
            <a:r>
              <a:rPr lang="en-US" sz="1200" b="1" dirty="0"/>
              <a:t>Configuration Changed:</a:t>
            </a:r>
            <a:r>
              <a:rPr lang="en-US" sz="1200" dirty="0"/>
              <a:t>  Meter has been reprogrammed, or any meter programming where a settlement metering parameter is changed.</a:t>
            </a:r>
          </a:p>
          <a:p>
            <a:pPr lvl="1"/>
            <a:r>
              <a:rPr lang="en-US" sz="1200" dirty="0"/>
              <a:t>(i)	 </a:t>
            </a:r>
            <a:r>
              <a:rPr lang="en-US" sz="1200" b="1" dirty="0"/>
              <a:t>Clock Set/Change:</a:t>
            </a:r>
            <a:r>
              <a:rPr lang="en-US" sz="1200" dirty="0"/>
              <a:t>  The meter Real-Time clock has been set/changed by external sources.</a:t>
            </a:r>
          </a:p>
          <a:p>
            <a:pPr lvl="1"/>
            <a:r>
              <a:rPr lang="en-US" sz="1200" dirty="0"/>
              <a:t>(j)	 </a:t>
            </a:r>
            <a:r>
              <a:rPr lang="en-US" sz="1200" b="1" dirty="0"/>
              <a:t>Test Mode Activation:</a:t>
            </a:r>
            <a:r>
              <a:rPr lang="en-US" sz="1200" dirty="0"/>
              <a:t>  Meter going into and out of “test mode.”</a:t>
            </a:r>
          </a:p>
          <a:p>
            <a:pPr lvl="1"/>
            <a:r>
              <a:rPr lang="en-US" sz="1200" dirty="0"/>
              <a:t>(k) </a:t>
            </a:r>
            <a:r>
              <a:rPr lang="en-US" sz="1200" b="1" dirty="0"/>
              <a:t>Inactive Potential/Phase Failure:</a:t>
            </a:r>
            <a:r>
              <a:rPr lang="en-US" sz="1200" dirty="0"/>
              <a:t>  System phase voltage falls below 75% – 85% of the nominal voltage value for 0 – 10 second(s).  Nominal value for this event is defined as the primary or secondary voltage rating of the voltage transformer to which the EPS meters are connected, as specified on the name plate, manufacturer test report or Professional Engineer letter.  The ability to log subsequent inactive potential events shall occur once voltage is greater than 75% – 95% of nominal for 0 – 10 second(s).  The TDSP shall ensure that the meter set points are within the specified ranges for the voltage and time thresholds referenced above.</a:t>
            </a:r>
          </a:p>
          <a:p>
            <a:pPr lvl="1"/>
            <a:r>
              <a:rPr lang="en-US" sz="1200" dirty="0"/>
              <a:t>(l)	</a:t>
            </a:r>
            <a:r>
              <a:rPr lang="en-US" sz="1200" b="1" dirty="0"/>
              <a:t>Loss of telemetry:  </a:t>
            </a:r>
            <a:r>
              <a:rPr lang="en-US" sz="1200" dirty="0"/>
              <a:t>For meters that have a telemetered Wholesale Storage Load (WSL) auxiliary Load signal, the loss of the signal shall be recorded.</a:t>
            </a:r>
          </a:p>
          <a:p>
            <a:pPr lvl="1"/>
            <a:r>
              <a:rPr lang="en-US" sz="1200" dirty="0"/>
              <a:t>(m) </a:t>
            </a:r>
            <a:r>
              <a:rPr lang="en-US" sz="1200" b="1" dirty="0"/>
              <a:t>Restoration of telemetry: </a:t>
            </a:r>
            <a:r>
              <a:rPr lang="en-US" sz="1200" dirty="0"/>
              <a:t>For meters that have a telemetered WSL auxiliary Load signal, the restoration of the signal after a loss shall be recorded.</a:t>
            </a:r>
          </a:p>
          <a:p>
            <a:pPr marL="457200" lvl="1" indent="0">
              <a:buNone/>
            </a:pPr>
            <a:endParaRPr lang="en-US" sz="1200" dirty="0"/>
          </a:p>
          <a:p>
            <a:pPr marL="0" indent="0">
              <a:buNone/>
            </a:pPr>
            <a:r>
              <a:rPr lang="en-US" sz="1600" dirty="0"/>
              <a:t>(2) The events described in paragraph (1) above shall be reported when interrogated by ERCOT MDAS.</a:t>
            </a:r>
          </a:p>
          <a:p>
            <a:pPr lvl="1"/>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82</a:t>
            </a:fld>
            <a:endParaRPr lang="en-US" dirty="0"/>
          </a:p>
        </p:txBody>
      </p:sp>
    </p:spTree>
    <p:extLst>
      <p:ext uri="{BB962C8B-B14F-4D97-AF65-F5344CB8AC3E}">
        <p14:creationId xmlns:p14="http://schemas.microsoft.com/office/powerpoint/2010/main" val="16732412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body" idx="1"/>
          </p:nvPr>
        </p:nvSpPr>
        <p:spPr>
          <a:xfrm>
            <a:off x="381000" y="1524000"/>
            <a:ext cx="8534400" cy="3656013"/>
          </a:xfrm>
        </p:spPr>
        <p:txBody>
          <a:bodyPr/>
          <a:lstStyle/>
          <a:p>
            <a:pPr eaLnBrk="1" hangingPunct="1">
              <a:buFontTx/>
              <a:buNone/>
            </a:pPr>
            <a:r>
              <a:rPr lang="en-US" altLang="en-US" sz="1800" b="1" dirty="0"/>
              <a:t>Navigation of the website will be demonstrated in class. Important links are listed below for reference at a later date.</a:t>
            </a:r>
          </a:p>
          <a:p>
            <a:pPr eaLnBrk="1" hangingPunct="1">
              <a:buFontTx/>
              <a:buNone/>
            </a:pPr>
            <a:endParaRPr lang="en-US" altLang="en-US" sz="1800" dirty="0"/>
          </a:p>
          <a:p>
            <a:pPr eaLnBrk="1" hangingPunct="1">
              <a:buFontTx/>
              <a:buNone/>
            </a:pPr>
            <a:r>
              <a:rPr lang="en-US" altLang="en-US" sz="1800" b="1" dirty="0"/>
              <a:t>ERCOT Website:  </a:t>
            </a:r>
            <a:r>
              <a:rPr lang="en-US" altLang="en-US" sz="1800" dirty="0">
                <a:solidFill>
                  <a:schemeClr val="accent1"/>
                </a:solidFill>
                <a:hlinkClick r:id="rId2"/>
              </a:rPr>
              <a:t>http://www.ercot.com/</a:t>
            </a:r>
            <a:endParaRPr lang="en-US" altLang="en-US" sz="1800" dirty="0">
              <a:solidFill>
                <a:schemeClr val="accent1"/>
              </a:solidFill>
            </a:endParaRPr>
          </a:p>
          <a:p>
            <a:pPr eaLnBrk="1" hangingPunct="1">
              <a:buFontTx/>
              <a:buNone/>
            </a:pPr>
            <a:r>
              <a:rPr lang="en-US" altLang="en-US" sz="1800" b="1" dirty="0"/>
              <a:t>Metering related pages:</a:t>
            </a:r>
          </a:p>
          <a:p>
            <a:pPr eaLnBrk="1" hangingPunct="1">
              <a:buFontTx/>
              <a:buNone/>
            </a:pPr>
            <a:r>
              <a:rPr lang="en-US" altLang="en-US" sz="1800" dirty="0"/>
              <a:t>	</a:t>
            </a:r>
            <a:r>
              <a:rPr lang="en-US" altLang="en-US" sz="1800" b="1" dirty="0"/>
              <a:t>EPS Metering: </a:t>
            </a:r>
            <a:r>
              <a:rPr lang="en-US" altLang="en-US" sz="1800" dirty="0">
                <a:hlinkClick r:id="rId3"/>
              </a:rPr>
              <a:t>http://www.ercot.com/mktinfo/metering/eps/</a:t>
            </a:r>
            <a:endParaRPr lang="en-US" altLang="en-US" sz="1800" dirty="0"/>
          </a:p>
          <a:p>
            <a:pPr eaLnBrk="1" hangingPunct="1">
              <a:buFontTx/>
              <a:buNone/>
            </a:pPr>
            <a:r>
              <a:rPr lang="en-US" altLang="en-US" sz="1800" dirty="0"/>
              <a:t>	</a:t>
            </a:r>
            <a:r>
              <a:rPr lang="en-US" altLang="en-US" sz="1800" b="1" dirty="0"/>
              <a:t>Competitive Metering: </a:t>
            </a:r>
            <a:r>
              <a:rPr lang="en-US" altLang="en-US" sz="1800" dirty="0">
                <a:hlinkClick r:id="rId4"/>
              </a:rPr>
              <a:t>http://www.ercot.com/mktinfo/metering/competitive/</a:t>
            </a:r>
            <a:endParaRPr lang="en-US" altLang="en-US" sz="1800" dirty="0"/>
          </a:p>
          <a:p>
            <a:pPr eaLnBrk="1" hangingPunct="1">
              <a:buFontTx/>
              <a:buNone/>
            </a:pPr>
            <a:r>
              <a:rPr lang="en-US" altLang="en-US" sz="1800" dirty="0"/>
              <a:t>	</a:t>
            </a:r>
            <a:r>
              <a:rPr lang="en-US" altLang="en-US" sz="1800" b="1" dirty="0"/>
              <a:t>Protocols: </a:t>
            </a:r>
            <a:r>
              <a:rPr lang="en-US" altLang="en-US" sz="1800" dirty="0">
                <a:hlinkClick r:id="rId5"/>
              </a:rPr>
              <a:t>http://www.ercot.com/mktrules/nprotocols/current</a:t>
            </a:r>
            <a:endParaRPr lang="en-US" altLang="en-US" sz="1800" dirty="0"/>
          </a:p>
          <a:p>
            <a:pPr eaLnBrk="1" hangingPunct="1">
              <a:buFontTx/>
              <a:buNone/>
            </a:pPr>
            <a:r>
              <a:rPr lang="en-US" altLang="en-US" sz="1800" dirty="0"/>
              <a:t>	</a:t>
            </a:r>
            <a:r>
              <a:rPr lang="en-US" altLang="en-US" sz="1800" b="1" dirty="0"/>
              <a:t>SMOG: </a:t>
            </a:r>
            <a:r>
              <a:rPr lang="en-US" altLang="en-US" sz="1800" dirty="0">
                <a:hlinkClick r:id="rId6"/>
              </a:rPr>
              <a:t>http://www.ercot.com/mktrules/guides/settlement/library</a:t>
            </a:r>
            <a:r>
              <a:rPr lang="en-US" altLang="en-US" sz="1800" dirty="0"/>
              <a:t> </a:t>
            </a:r>
          </a:p>
          <a:p>
            <a:pPr eaLnBrk="1" hangingPunct="1">
              <a:buFontTx/>
              <a:buNone/>
            </a:pPr>
            <a:r>
              <a:rPr lang="en-US" altLang="en-US" sz="1800" b="1" dirty="0"/>
              <a:t>Committees and Groups: </a:t>
            </a:r>
            <a:r>
              <a:rPr lang="en-US" altLang="en-US" sz="1800" dirty="0">
                <a:hlinkClick r:id="rId7"/>
              </a:rPr>
              <a:t>http://www.ercot.com/committees/</a:t>
            </a:r>
            <a:endParaRPr lang="en-US" altLang="en-US" sz="1800" dirty="0"/>
          </a:p>
          <a:p>
            <a:pPr>
              <a:buNone/>
            </a:pPr>
            <a:r>
              <a:rPr lang="en-US" altLang="en-US" sz="1800" b="1" dirty="0"/>
              <a:t>Metering Working Group: </a:t>
            </a:r>
            <a:r>
              <a:rPr lang="en-US" altLang="en-US" sz="1800" dirty="0">
                <a:solidFill>
                  <a:schemeClr val="accent1"/>
                </a:solidFill>
                <a:hlinkClick r:id="rId8"/>
              </a:rPr>
              <a:t>http://www.ercot.com/committees/wms/mwg</a:t>
            </a:r>
            <a:endParaRPr lang="en-US" altLang="en-US" sz="1800" dirty="0">
              <a:solidFill>
                <a:schemeClr val="accent1"/>
              </a:solidFill>
            </a:endParaRPr>
          </a:p>
          <a:p>
            <a:pPr eaLnBrk="1" hangingPunct="1">
              <a:buFontTx/>
              <a:buNone/>
            </a:pPr>
            <a:endParaRPr lang="en-US" altLang="en-US" sz="1800" dirty="0"/>
          </a:p>
          <a:p>
            <a:pPr eaLnBrk="1" hangingPunct="1">
              <a:buFontTx/>
              <a:buNone/>
            </a:pPr>
            <a:endParaRPr lang="en-US" altLang="en-US" sz="1800" dirty="0">
              <a:solidFill>
                <a:srgbClr val="66FFFF"/>
              </a:solidFill>
            </a:endParaRPr>
          </a:p>
        </p:txBody>
      </p:sp>
      <p:sp>
        <p:nvSpPr>
          <p:cNvPr id="122885" name="Title 1"/>
          <p:cNvSpPr>
            <a:spLocks noGrp="1"/>
          </p:cNvSpPr>
          <p:nvPr>
            <p:ph type="title"/>
          </p:nvPr>
        </p:nvSpPr>
        <p:spPr/>
        <p:txBody>
          <a:bodyPr/>
          <a:lstStyle/>
          <a:p>
            <a:r>
              <a:rPr lang="en-US" altLang="en-US" dirty="0"/>
              <a:t>Update Information From the ERCOT.com Website</a:t>
            </a:r>
          </a:p>
        </p:txBody>
      </p:sp>
      <p:sp>
        <p:nvSpPr>
          <p:cNvPr id="2" name="Slide Number Placeholder 1"/>
          <p:cNvSpPr>
            <a:spLocks noGrp="1"/>
          </p:cNvSpPr>
          <p:nvPr>
            <p:ph type="sldNum" sz="quarter" idx="4"/>
          </p:nvPr>
        </p:nvSpPr>
        <p:spPr/>
        <p:txBody>
          <a:bodyPr/>
          <a:lstStyle/>
          <a:p>
            <a:fld id="{1D93BD3E-1E9A-4970-A6F7-E7AC52762E0C}" type="slidenum">
              <a:rPr lang="en-US" smtClean="0"/>
              <a:pPr/>
              <a:t>83</a:t>
            </a:fld>
            <a:endParaRPr lang="en-US" dirty="0"/>
          </a:p>
        </p:txBody>
      </p:sp>
    </p:spTree>
    <p:extLst>
      <p:ext uri="{BB962C8B-B14F-4D97-AF65-F5344CB8AC3E}">
        <p14:creationId xmlns:p14="http://schemas.microsoft.com/office/powerpoint/2010/main" val="19406074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WordArt 7"/>
          <p:cNvSpPr>
            <a:spLocks noChangeArrowheads="1" noChangeShapeType="1" noTextEdit="1"/>
          </p:cNvSpPr>
          <p:nvPr/>
        </p:nvSpPr>
        <p:spPr bwMode="auto">
          <a:xfrm>
            <a:off x="2667000" y="2438400"/>
            <a:ext cx="3733800" cy="1219200"/>
          </a:xfrm>
          <a:prstGeom prst="rect">
            <a:avLst/>
          </a:prstGeom>
          <a:effectLst>
            <a:reflection blurRad="6350" stA="50000" endA="300" endPos="55500" dist="50800" dir="5400000" sy="-100000" algn="bl" rotWithShape="0"/>
          </a:effectLst>
        </p:spPr>
        <p:txBody>
          <a:bodyPr wrap="none" fromWordArt="1">
            <a:prstTxWarp prst="textFadeUp">
              <a:avLst>
                <a:gd name="adj" fmla="val 9991"/>
              </a:avLst>
            </a:prstTxWarp>
          </a:bodyPr>
          <a:lstStyle/>
          <a:p>
            <a:pPr algn="ctr"/>
            <a:r>
              <a:rPr lang="en-US" sz="3600" kern="10" dirty="0">
                <a:ln w="12700">
                  <a:solidFill>
                    <a:srgbClr val="B2B2B2"/>
                  </a:solidFill>
                  <a:round/>
                  <a:headEnd/>
                  <a:tailEnd/>
                </a:ln>
                <a:solidFill>
                  <a:schemeClr val="accent1"/>
                </a:solidFill>
                <a:effectLst>
                  <a:outerShdw dist="35921" dir="2700000" sy="50000" rotWithShape="0">
                    <a:srgbClr val="875B0D">
                      <a:alpha val="70000"/>
                    </a:srgbClr>
                  </a:outerShdw>
                </a:effectLst>
                <a:latin typeface="Arial Black"/>
              </a:rPr>
              <a:t>The End</a:t>
            </a:r>
          </a:p>
        </p:txBody>
      </p:sp>
      <p:sp>
        <p:nvSpPr>
          <p:cNvPr id="2" name="Slide Number Placeholder 1"/>
          <p:cNvSpPr>
            <a:spLocks noGrp="1"/>
          </p:cNvSpPr>
          <p:nvPr>
            <p:ph type="sldNum" sz="quarter" idx="4"/>
          </p:nvPr>
        </p:nvSpPr>
        <p:spPr/>
        <p:txBody>
          <a:bodyPr/>
          <a:lstStyle/>
          <a:p>
            <a:fld id="{1D93BD3E-1E9A-4970-A6F7-E7AC52762E0C}" type="slidenum">
              <a:rPr lang="en-US" smtClean="0"/>
              <a:pPr/>
              <a:t>84</a:t>
            </a:fld>
            <a:endParaRPr lang="en-US" dirty="0"/>
          </a:p>
        </p:txBody>
      </p:sp>
    </p:spTree>
    <p:extLst>
      <p:ext uri="{BB962C8B-B14F-4D97-AF65-F5344CB8AC3E}">
        <p14:creationId xmlns:p14="http://schemas.microsoft.com/office/powerpoint/2010/main" val="385020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Meters</a:t>
            </a:r>
            <a:endParaRPr lang="en-US" b="1" dirty="0">
              <a:solidFill>
                <a:schemeClr val="accent1"/>
              </a:solidFill>
            </a:endParaRPr>
          </a:p>
        </p:txBody>
      </p:sp>
      <p:sp>
        <p:nvSpPr>
          <p:cNvPr id="6" name="Slide Number Placeholder 5"/>
          <p:cNvSpPr>
            <a:spLocks noGrp="1"/>
          </p:cNvSpPr>
          <p:nvPr>
            <p:ph type="sldNum" sz="quarter" idx="4"/>
          </p:nvPr>
        </p:nvSpPr>
        <p:spPr>
          <a:xfrm>
            <a:off x="8915400" y="6569075"/>
            <a:ext cx="228600" cy="212725"/>
          </a:xfrm>
        </p:spPr>
        <p:txBody>
          <a:bodyPr/>
          <a:lstStyle/>
          <a:p>
            <a:fld id="{1D93BD3E-1E9A-4970-A6F7-E7AC52762E0C}" type="slidenum">
              <a:rPr lang="en-US" smtClean="0"/>
              <a:t>9</a:t>
            </a:fld>
            <a:endParaRPr lang="en-US" dirty="0"/>
          </a:p>
        </p:txBody>
      </p:sp>
      <p:sp>
        <p:nvSpPr>
          <p:cNvPr id="7" name="Rectangle 3"/>
          <p:cNvSpPr>
            <a:spLocks noChangeArrowheads="1"/>
          </p:cNvSpPr>
          <p:nvPr/>
        </p:nvSpPr>
        <p:spPr bwMode="auto">
          <a:xfrm>
            <a:off x="304800" y="822325"/>
            <a:ext cx="8229600" cy="2149475"/>
          </a:xfrm>
          <a:prstGeom prst="rect">
            <a:avLst/>
          </a:prstGeom>
          <a:solidFill>
            <a:schemeClr val="accent3">
              <a:lumMod val="20000"/>
              <a:lumOff val="80000"/>
            </a:schemeClr>
          </a:solidFill>
          <a:ln w="9525">
            <a:noFill/>
            <a:miter lim="800000"/>
            <a:headEnd/>
            <a:tailEnd/>
          </a:ln>
        </p:spPr>
        <p:txBody>
          <a:bodyPr lIns="92075" tIns="46038" rIns="92075" bIns="46038"/>
          <a:lstStyle/>
          <a:p>
            <a:pPr algn="ctr">
              <a:lnSpc>
                <a:spcPct val="90000"/>
              </a:lnSpc>
              <a:spcBef>
                <a:spcPct val="30000"/>
              </a:spcBef>
              <a:buClr>
                <a:schemeClr val="tx1"/>
              </a:buClr>
            </a:pPr>
            <a:r>
              <a:rPr lang="en-US" altLang="en-US" sz="1400" b="1" u="sng" dirty="0"/>
              <a:t>TDSP Data Responsibilities</a:t>
            </a:r>
            <a:r>
              <a:rPr lang="en-US" altLang="en-US" sz="1400" b="1" dirty="0"/>
              <a:t> </a:t>
            </a:r>
          </a:p>
          <a:p>
            <a:pPr>
              <a:lnSpc>
                <a:spcPct val="90000"/>
              </a:lnSpc>
              <a:spcBef>
                <a:spcPct val="30000"/>
              </a:spcBef>
              <a:buClr>
                <a:schemeClr val="tx1"/>
              </a:buClr>
              <a:buFontTx/>
              <a:buChar char="•"/>
            </a:pPr>
            <a:r>
              <a:rPr lang="en-US" altLang="en-US" sz="1400" b="1" dirty="0"/>
              <a:t> Installation and maintenance of meters</a:t>
            </a:r>
          </a:p>
          <a:p>
            <a:pPr>
              <a:lnSpc>
                <a:spcPct val="90000"/>
              </a:lnSpc>
              <a:spcBef>
                <a:spcPct val="30000"/>
              </a:spcBef>
              <a:buClr>
                <a:schemeClr val="tx1"/>
              </a:buClr>
              <a:buFontTx/>
              <a:buChar char="•"/>
            </a:pPr>
            <a:r>
              <a:rPr lang="en-US" altLang="en-US" sz="1400" b="1" dirty="0"/>
              <a:t> Manage meter security and passwords</a:t>
            </a:r>
          </a:p>
          <a:p>
            <a:pPr>
              <a:lnSpc>
                <a:spcPct val="90000"/>
              </a:lnSpc>
              <a:spcBef>
                <a:spcPct val="30000"/>
              </a:spcBef>
              <a:buClr>
                <a:schemeClr val="tx1"/>
              </a:buClr>
              <a:buFontTx/>
              <a:buChar char="•"/>
            </a:pPr>
            <a:r>
              <a:rPr lang="en-US" altLang="en-US" sz="1400" b="1" dirty="0"/>
              <a:t> Provide remote communications </a:t>
            </a:r>
          </a:p>
          <a:p>
            <a:pPr>
              <a:lnSpc>
                <a:spcPct val="90000"/>
              </a:lnSpc>
              <a:spcBef>
                <a:spcPct val="30000"/>
              </a:spcBef>
              <a:buClr>
                <a:schemeClr val="tx1"/>
              </a:buClr>
              <a:buFontTx/>
              <a:buChar char="•"/>
            </a:pPr>
            <a:r>
              <a:rPr lang="en-US" altLang="en-US" sz="1400" b="1" dirty="0"/>
              <a:t> Certification of EPS facilities</a:t>
            </a:r>
          </a:p>
          <a:p>
            <a:pPr>
              <a:lnSpc>
                <a:spcPct val="90000"/>
              </a:lnSpc>
              <a:spcBef>
                <a:spcPct val="30000"/>
              </a:spcBef>
              <a:buClr>
                <a:schemeClr val="tx1"/>
              </a:buClr>
              <a:buFontTx/>
              <a:buChar char="•"/>
            </a:pPr>
            <a:r>
              <a:rPr lang="en-US" altLang="en-US" sz="1400" b="1" dirty="0"/>
              <a:t> Assist in correction of data collection problems </a:t>
            </a:r>
          </a:p>
          <a:p>
            <a:pPr>
              <a:lnSpc>
                <a:spcPct val="90000"/>
              </a:lnSpc>
              <a:spcBef>
                <a:spcPct val="30000"/>
              </a:spcBef>
              <a:buClr>
                <a:schemeClr val="tx1"/>
              </a:buClr>
              <a:buFontTx/>
              <a:buChar char="•"/>
            </a:pPr>
            <a:r>
              <a:rPr lang="en-US" altLang="en-US" sz="1400" b="1" dirty="0"/>
              <a:t> Document any upgrades, changes or</a:t>
            </a:r>
            <a:r>
              <a:rPr lang="en-US" altLang="en-US" sz="1400" b="1" dirty="0">
                <a:solidFill>
                  <a:schemeClr val="hlink"/>
                </a:solidFill>
              </a:rPr>
              <a:t> </a:t>
            </a:r>
            <a:r>
              <a:rPr lang="en-US" altLang="en-US" sz="1400" b="1" dirty="0"/>
              <a:t>tests</a:t>
            </a:r>
          </a:p>
        </p:txBody>
      </p:sp>
      <p:sp>
        <p:nvSpPr>
          <p:cNvPr id="8" name="Rectangle 4"/>
          <p:cNvSpPr>
            <a:spLocks noChangeArrowheads="1"/>
          </p:cNvSpPr>
          <p:nvPr/>
        </p:nvSpPr>
        <p:spPr bwMode="auto">
          <a:xfrm>
            <a:off x="311944" y="3048000"/>
            <a:ext cx="8222456" cy="2159000"/>
          </a:xfrm>
          <a:prstGeom prst="rect">
            <a:avLst/>
          </a:prstGeom>
          <a:solidFill>
            <a:schemeClr val="accent1">
              <a:lumMod val="20000"/>
              <a:lumOff val="80000"/>
            </a:schemeClr>
          </a:solidFill>
          <a:ln w="9525">
            <a:noFill/>
            <a:miter lim="800000"/>
            <a:headEnd/>
            <a:tailEnd/>
          </a:ln>
        </p:spPr>
        <p:txBody>
          <a:bodyPr lIns="92075" tIns="46038" rIns="92075" bIns="46038"/>
          <a:lstStyle/>
          <a:p>
            <a:pPr algn="ctr">
              <a:lnSpc>
                <a:spcPct val="90000"/>
              </a:lnSpc>
              <a:spcBef>
                <a:spcPct val="30000"/>
              </a:spcBef>
              <a:buClr>
                <a:schemeClr val="tx1"/>
              </a:buClr>
            </a:pPr>
            <a:r>
              <a:rPr lang="en-US" altLang="en-US" sz="1400" b="1" u="sng" dirty="0"/>
              <a:t>ERCOT Responsibilities</a:t>
            </a:r>
            <a:r>
              <a:rPr lang="en-US" altLang="en-US" sz="1400" b="1" dirty="0"/>
              <a:t> </a:t>
            </a:r>
          </a:p>
          <a:p>
            <a:pPr>
              <a:lnSpc>
                <a:spcPct val="90000"/>
              </a:lnSpc>
              <a:spcBef>
                <a:spcPct val="30000"/>
              </a:spcBef>
              <a:buClr>
                <a:schemeClr val="tx1"/>
              </a:buClr>
              <a:buFontTx/>
              <a:buChar char="•"/>
            </a:pPr>
            <a:r>
              <a:rPr lang="en-US" altLang="en-US" sz="1400" b="1" dirty="0"/>
              <a:t> Retrieve data directly from meter</a:t>
            </a:r>
          </a:p>
          <a:p>
            <a:pPr>
              <a:lnSpc>
                <a:spcPct val="90000"/>
              </a:lnSpc>
              <a:spcBef>
                <a:spcPct val="30000"/>
              </a:spcBef>
              <a:buClr>
                <a:schemeClr val="tx1"/>
              </a:buClr>
              <a:buFontTx/>
              <a:buChar char="•"/>
            </a:pPr>
            <a:r>
              <a:rPr lang="en-US" altLang="en-US" sz="1400" b="1" dirty="0"/>
              <a:t> Validate, edit, estimate (VEE) data</a:t>
            </a:r>
          </a:p>
          <a:p>
            <a:pPr>
              <a:lnSpc>
                <a:spcPct val="90000"/>
              </a:lnSpc>
              <a:spcBef>
                <a:spcPct val="30000"/>
              </a:spcBef>
              <a:buClr>
                <a:schemeClr val="tx1"/>
              </a:buClr>
              <a:buFontTx/>
              <a:buChar char="•"/>
            </a:pPr>
            <a:r>
              <a:rPr lang="en-US" altLang="en-US" sz="1400" b="1" dirty="0"/>
              <a:t> Time sync of meters (all are IDR)</a:t>
            </a:r>
          </a:p>
          <a:p>
            <a:pPr>
              <a:lnSpc>
                <a:spcPct val="90000"/>
              </a:lnSpc>
              <a:spcBef>
                <a:spcPct val="30000"/>
              </a:spcBef>
              <a:buClr>
                <a:schemeClr val="tx1"/>
              </a:buClr>
              <a:buFontTx/>
              <a:buChar char="•"/>
            </a:pPr>
            <a:r>
              <a:rPr lang="en-US" altLang="en-US" sz="1400" b="1" dirty="0"/>
              <a:t> Work with TDSP to resolve data problems</a:t>
            </a:r>
          </a:p>
          <a:p>
            <a:pPr>
              <a:lnSpc>
                <a:spcPct val="90000"/>
              </a:lnSpc>
              <a:spcBef>
                <a:spcPct val="30000"/>
              </a:spcBef>
              <a:buClr>
                <a:schemeClr val="tx1"/>
              </a:buClr>
              <a:buFontTx/>
              <a:buChar char="•"/>
            </a:pPr>
            <a:r>
              <a:rPr lang="en-US" altLang="en-US" sz="1400" b="1" dirty="0"/>
              <a:t> Move trade day data to Data Aggregation system.</a:t>
            </a:r>
          </a:p>
          <a:p>
            <a:pPr>
              <a:lnSpc>
                <a:spcPct val="90000"/>
              </a:lnSpc>
              <a:spcBef>
                <a:spcPct val="30000"/>
              </a:spcBef>
              <a:buClr>
                <a:schemeClr val="tx1"/>
              </a:buClr>
              <a:buFontTx/>
              <a:buChar char="•"/>
            </a:pPr>
            <a:r>
              <a:rPr lang="en-US" altLang="en-US" sz="1400" b="1" dirty="0"/>
              <a:t> Monitor changes to EPS meter points</a:t>
            </a:r>
          </a:p>
        </p:txBody>
      </p:sp>
      <p:sp>
        <p:nvSpPr>
          <p:cNvPr id="31" name="Rectangle 29"/>
          <p:cNvSpPr>
            <a:spLocks noChangeArrowheads="1"/>
          </p:cNvSpPr>
          <p:nvPr/>
        </p:nvSpPr>
        <p:spPr bwMode="auto">
          <a:xfrm>
            <a:off x="311944" y="5291137"/>
            <a:ext cx="8222456" cy="965200"/>
          </a:xfrm>
          <a:prstGeom prst="rect">
            <a:avLst/>
          </a:prstGeom>
          <a:solidFill>
            <a:schemeClr val="accent2">
              <a:lumMod val="20000"/>
              <a:lumOff val="80000"/>
            </a:schemeClr>
          </a:solidFill>
          <a:ln w="9525">
            <a:noFill/>
            <a:miter lim="800000"/>
            <a:headEnd/>
            <a:tailEnd/>
          </a:ln>
        </p:spPr>
        <p:txBody>
          <a:bodyPr lIns="92075" tIns="46038" rIns="92075" bIns="46038"/>
          <a:lstStyle/>
          <a:p>
            <a:pPr algn="ctr">
              <a:lnSpc>
                <a:spcPct val="90000"/>
              </a:lnSpc>
              <a:spcBef>
                <a:spcPct val="90000"/>
              </a:spcBef>
              <a:buClr>
                <a:schemeClr val="tx1"/>
              </a:buClr>
            </a:pPr>
            <a:r>
              <a:rPr lang="en-US" altLang="en-US" sz="1400" b="1" u="sng" dirty="0">
                <a:solidFill>
                  <a:schemeClr val="accent4"/>
                </a:solidFill>
              </a:rPr>
              <a:t>Communications</a:t>
            </a:r>
          </a:p>
          <a:p>
            <a:pPr>
              <a:lnSpc>
                <a:spcPct val="90000"/>
              </a:lnSpc>
              <a:spcBef>
                <a:spcPct val="90000"/>
              </a:spcBef>
              <a:buClr>
                <a:schemeClr val="tx1"/>
              </a:buClr>
            </a:pPr>
            <a:r>
              <a:rPr lang="en-US" altLang="en-US" sz="1400" b="1" dirty="0">
                <a:solidFill>
                  <a:schemeClr val="accent4"/>
                </a:solidFill>
              </a:rPr>
              <a:t> ERCOT will retrieve daily all EPS meter data electronically &amp; automatically.</a:t>
            </a:r>
          </a:p>
        </p:txBody>
      </p:sp>
    </p:spTree>
    <p:extLst>
      <p:ext uri="{BB962C8B-B14F-4D97-AF65-F5344CB8AC3E}">
        <p14:creationId xmlns:p14="http://schemas.microsoft.com/office/powerpoint/2010/main" val="334073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31" grpId="0" animBg="1"/>
    </p:bld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dcmitype/"/>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9591</TotalTime>
  <Words>11052</Words>
  <Application>Microsoft Office PowerPoint</Application>
  <PresentationFormat>On-screen Show (4:3)</PresentationFormat>
  <Paragraphs>973</Paragraphs>
  <Slides>84</Slides>
  <Notes>65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84</vt:i4>
      </vt:variant>
    </vt:vector>
  </HeadingPairs>
  <TitlesOfParts>
    <vt:vector size="94" baseType="lpstr">
      <vt:lpstr>Arial</vt:lpstr>
      <vt:lpstr>Arial Black</vt:lpstr>
      <vt:lpstr>Arial Rounded MT Bold</vt:lpstr>
      <vt:lpstr>Calibri</vt:lpstr>
      <vt:lpstr>Times New Roman</vt:lpstr>
      <vt:lpstr>verdana</vt:lpstr>
      <vt:lpstr>Wingdings</vt:lpstr>
      <vt:lpstr>1_Custom Design</vt:lpstr>
      <vt:lpstr>Office Theme</vt:lpstr>
      <vt:lpstr>Custom Design</vt:lpstr>
      <vt:lpstr>PowerPoint Presentation</vt:lpstr>
      <vt:lpstr>PowerPoint Presentation</vt:lpstr>
      <vt:lpstr>PowerPoint Presentation</vt:lpstr>
      <vt:lpstr>What Is The Purpose Of This Training?</vt:lpstr>
      <vt:lpstr>Metering Categories (Who Does What?)</vt:lpstr>
      <vt:lpstr>Metering Categories (Who Does What?) cont.</vt:lpstr>
      <vt:lpstr>TDSP Data Acquisition in Competitive Areas</vt:lpstr>
      <vt:lpstr>ERCOT EPS Meter Data Acquisition</vt:lpstr>
      <vt:lpstr>EPS Meters</vt:lpstr>
      <vt:lpstr>Review</vt:lpstr>
      <vt:lpstr>What Does All This Mean To You?</vt:lpstr>
      <vt:lpstr>What Does This Mean to ERCOT?</vt:lpstr>
      <vt:lpstr>PowerPoint Presentation</vt:lpstr>
      <vt:lpstr>EPS Design Proposal</vt:lpstr>
      <vt:lpstr>Getting Acquainted with EPS Metering Facilities</vt:lpstr>
      <vt:lpstr>EPS Back-Up Metering Requirements</vt:lpstr>
      <vt:lpstr>Detailed Metering Information Package</vt:lpstr>
      <vt:lpstr>TDSP Meter Inspector &amp; EPS Metering</vt:lpstr>
      <vt:lpstr>TDSP Meter Inspector Certification of EPS Metering Facilities</vt:lpstr>
      <vt:lpstr>TDSP EPS Approval Request Package</vt:lpstr>
      <vt:lpstr>ERCOT EPS Facility Approval Process</vt:lpstr>
      <vt:lpstr>EPS Certification by TDSP Meter Inspector </vt:lpstr>
      <vt:lpstr>ERCOT &amp; EPS Metering</vt:lpstr>
      <vt:lpstr>ERCOT Site Auditing</vt:lpstr>
      <vt:lpstr>ERCOT Site Auditing</vt:lpstr>
      <vt:lpstr>Review</vt:lpstr>
      <vt:lpstr>PowerPoint Presentation</vt:lpstr>
      <vt:lpstr>Some Testing Requirements</vt:lpstr>
      <vt:lpstr>Failure of Communication Facilities</vt:lpstr>
      <vt:lpstr>Failure of Communication Facilities</vt:lpstr>
      <vt:lpstr>Settlement Metering Process – 000 (SMOG Appendix C)</vt:lpstr>
      <vt:lpstr>Settlement Metering Process – 000 (SMOG Appendix C)</vt:lpstr>
      <vt:lpstr>Settlement Metering Process – 000 (SMOG Appendix C)</vt:lpstr>
      <vt:lpstr>Notification &amp; Repair Timelines</vt:lpstr>
      <vt:lpstr>Settlement Metering Process – 020 (SMOG Appendix B) On Site Work </vt:lpstr>
      <vt:lpstr>Settlement Metering Process – 020 (SMOG Appendix B) On Site Work </vt:lpstr>
      <vt:lpstr>Settlement Metering Process – 020 (SMOG Appendix B)  On Site Work</vt:lpstr>
      <vt:lpstr>Settlement Metering Process – 020 (SMOG Appendix B)  On Site Work</vt:lpstr>
      <vt:lpstr>Settlement Metering Process - 020 (SMOG Appendix B)  On Site Work to EPS Metering Facilities</vt:lpstr>
      <vt:lpstr>Settlement Metering Process - 020 (SMOG Appendix B)  On Site Work to EPS Metering Facilities (con’t)</vt:lpstr>
      <vt:lpstr>Settlement Metering Process – 030 (SMOG Appendix A) Documentation Requirements after Access to EPS Metering Facilities </vt:lpstr>
      <vt:lpstr>Settlement Metering Process – 030 (SMOG Appendix A) Documentation Requirements after Access to EPS Metering Facilities (con’t)</vt:lpstr>
      <vt:lpstr>Settlement Metering Process – 030 (SMOG Appendix A) Documentation Requirements after Access to EPS Metering Facilities (con’t)</vt:lpstr>
      <vt:lpstr>Review</vt:lpstr>
      <vt:lpstr>PowerPoint Presentation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Access Notification Tracking</vt:lpstr>
      <vt:lpstr>Review</vt:lpstr>
      <vt:lpstr>EPS Data Security – TDSP Managed</vt:lpstr>
      <vt:lpstr>EPS Data Security – TDSP Managed</vt:lpstr>
      <vt:lpstr>EPS Data Security – ERCOT’s Role</vt:lpstr>
      <vt:lpstr>Review</vt:lpstr>
      <vt:lpstr>Instrument Transformers  (In General)</vt:lpstr>
      <vt:lpstr>Current Transformers</vt:lpstr>
      <vt:lpstr>Voltage- Transformers</vt:lpstr>
      <vt:lpstr>EPS Meters</vt:lpstr>
      <vt:lpstr>TDSP EPS Meter Approval</vt:lpstr>
      <vt:lpstr>TDSP Approved Meters for EPS Metering</vt:lpstr>
      <vt:lpstr>EPS Meter Programming</vt:lpstr>
      <vt:lpstr>Resource Entity-Owned Equipment Used for the Calculation of the Auxiliary Load Telemetry</vt:lpstr>
      <vt:lpstr>Review</vt:lpstr>
      <vt:lpstr>PowerPoint Presentation</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Event Logging Requirements</vt:lpstr>
      <vt:lpstr>EPS Meter Event Logging Requirements</vt:lpstr>
      <vt:lpstr>Update Information From the ERCOT.com Website</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Lisa.Repa@ercot.com</dc:creator>
  <cp:lastModifiedBy>Maul, Donald</cp:lastModifiedBy>
  <cp:revision>250</cp:revision>
  <cp:lastPrinted>2016-01-21T20:53:15Z</cp:lastPrinted>
  <dcterms:created xsi:type="dcterms:W3CDTF">2016-01-21T15:20:31Z</dcterms:created>
  <dcterms:modified xsi:type="dcterms:W3CDTF">2024-03-26T19:30:09Z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2024-02-05T14:21:42Z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e07b7515-2a39-4751-ae65-ba94631fd84b</vt:lpwstr>
  </property>
  <property fmtid="{D5CDD505-2E9C-101B-9397-08002B2CF9AE}" pid="9" name="MSIP_Label_7084cbda-52b8-46fb-a7b7-cb5bd465ed85_ContentBits">
    <vt:lpwstr>0</vt:lpwstr>
  </property>
</Properties>
</file>