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68" r:id="rId5"/>
    <p:sldMasterId id="2147483670" r:id="rId6"/>
  </p:sldMasterIdLst>
  <p:notesMasterIdLst>
    <p:notesMasterId r:id="rId20"/>
  </p:notesMasterIdLst>
  <p:handoutMasterIdLst>
    <p:handoutMasterId r:id="rId21"/>
  </p:handoutMasterIdLst>
  <p:sldIdLst>
    <p:sldId id="260" r:id="rId7"/>
    <p:sldId id="277" r:id="rId8"/>
    <p:sldId id="281" r:id="rId9"/>
    <p:sldId id="273" r:id="rId10"/>
    <p:sldId id="274" r:id="rId11"/>
    <p:sldId id="275" r:id="rId12"/>
    <p:sldId id="276" r:id="rId13"/>
    <p:sldId id="278" r:id="rId14"/>
    <p:sldId id="282" r:id="rId15"/>
    <p:sldId id="283" r:id="rId16"/>
    <p:sldId id="284" r:id="rId17"/>
    <p:sldId id="285" r:id="rId18"/>
    <p:sldId id="28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9" autoAdjust="0"/>
    <p:restoredTop sz="96217" autoAdjust="0"/>
  </p:normalViewPr>
  <p:slideViewPr>
    <p:cSldViewPr showGuides="1">
      <p:cViewPr>
        <p:scale>
          <a:sx n="81" d="100"/>
          <a:sy n="81" d="100"/>
        </p:scale>
        <p:origin x="536" y="68"/>
      </p:cViewPr>
      <p:guideLst>
        <p:guide orient="horz" pos="2160"/>
        <p:guide pos="2880"/>
      </p:guideLst>
    </p:cSldViewPr>
  </p:slideViewPr>
  <p:notesTextViewPr>
    <p:cViewPr>
      <p:scale>
        <a:sx n="3" d="2"/>
        <a:sy n="3" d="2"/>
      </p:scale>
      <p:origin x="0" y="0"/>
    </p:cViewPr>
  </p:notesTextViewPr>
  <p:notesViewPr>
    <p:cSldViewPr showGuides="1">
      <p:cViewPr varScale="1">
        <p:scale>
          <a:sx n="98" d="100"/>
          <a:sy n="98" d="100"/>
        </p:scale>
        <p:origin x="3476"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6/10/2021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6/10/2021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Capacity Changes by Fuel Type Charts, May 2021 includes around 225 MW of Distributed Generation Resource that have been excluded from the “Current Solar Units (MW)”</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70936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 18, 2021</a:t>
            </a:r>
          </a:p>
          <a:p>
            <a:r>
              <a:rPr lang="en-US" dirty="0" smtClean="0"/>
              <a:t>http://www.ercot.com/content/wcm/key_documents_lists/195775/SAWG__Meeting_12-18-2020_SolarCapacityContributionZones.pptx</a:t>
            </a:r>
          </a:p>
          <a:p>
            <a:endParaRPr lang="en-US" dirty="0" smtClean="0"/>
          </a:p>
          <a:p>
            <a:r>
              <a:rPr lang="en-US" dirty="0" smtClean="0"/>
              <a:t>May 18, 2021</a:t>
            </a:r>
          </a:p>
          <a:p>
            <a:r>
              <a:rPr lang="en-US" dirty="0" smtClean="0"/>
              <a:t>http://www.ercot.com/content/wcm/key_documents_lists/215939/SAWG__Meeting_5-18-2021_Initial_Analysis_of_Regional_Solar_Capacity_Contributions.pptx</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14130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2056477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04247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13"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Tree>
    <p:extLst>
      <p:ext uri="{BB962C8B-B14F-4D97-AF65-F5344CB8AC3E}">
        <p14:creationId xmlns:p14="http://schemas.microsoft.com/office/powerpoint/2010/main" val="7575601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05973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smtClean="0"/>
              <a:t>Click to edit Master title style</a:t>
            </a:r>
            <a:endParaRPr lang="en-US" dirty="0"/>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32633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6854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8599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a:prstGeom prst="rect">
            <a:avLst/>
          </a:prstGeo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713319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23595014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2422813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826114"/>
      </p:ext>
    </p:extLst>
  </p:cSld>
  <p:clrMap bg1="lt1" tx1="dk1" bg2="lt2" tx2="dk2" accent1="accent1" accent2="accent2" accent3="accent3" accent4="accent4" accent5="accent5" accent6="accent6" hlink="hlink" folHlink="folHlink"/>
  <p:sldLayoutIdLst>
    <p:sldLayoutId id="2147483671" r:id="rId1"/>
    <p:sldLayoutId id="2147483672" r:id="rId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ercot.com/content/wcm/lists/219848/Capacity_Changes_by_Fuel_Type_Charts_May_2021.xls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content/wcm/key_documents_lists/165182/05.__Defining_Solar_Rregions_in_ERCOT_20190404.pptx" TargetMode="External"/><Relationship Id="rId2" Type="http://schemas.openxmlformats.org/officeDocument/2006/relationships/hyperlink" Target="http://www.ercot.com/content/wcm/key_documents_lists/165178/06.__Defining_Solar_Rregions_in_ERCOT.PPTX"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ercot.com/content/wcm/key_documents_lists/195775/SAWG__Meeting_12-18-2020_SolarCapacityContributionZones.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rcot.com/mktrules/issues/NPRR93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smtClean="0"/>
              <a:t>CMWG</a:t>
            </a:r>
          </a:p>
          <a:p>
            <a:r>
              <a:rPr lang="en-US" dirty="0" smtClean="0"/>
              <a:t>June 14, 2021</a:t>
            </a:r>
            <a:endParaRPr lang="en-US" dirty="0"/>
          </a:p>
        </p:txBody>
      </p:sp>
      <p:sp>
        <p:nvSpPr>
          <p:cNvPr id="3" name="Text Placeholder 2"/>
          <p:cNvSpPr>
            <a:spLocks noGrp="1"/>
          </p:cNvSpPr>
          <p:nvPr>
            <p:ph type="body" sz="quarter" idx="10"/>
          </p:nvPr>
        </p:nvSpPr>
        <p:spPr/>
        <p:txBody>
          <a:bodyPr/>
          <a:lstStyle/>
          <a:p>
            <a:r>
              <a:rPr lang="en-US" dirty="0" smtClean="0"/>
              <a:t>Nitika Mago</a:t>
            </a:r>
          </a:p>
          <a:p>
            <a:r>
              <a:rPr lang="en-US" dirty="0" smtClean="0"/>
              <a:t>Manager, Balancing Operations Planning</a:t>
            </a:r>
            <a:endParaRPr lang="en-US" dirty="0"/>
          </a:p>
        </p:txBody>
      </p:sp>
      <p:sp>
        <p:nvSpPr>
          <p:cNvPr id="4" name="Text Placeholder 3"/>
          <p:cNvSpPr>
            <a:spLocks noGrp="1"/>
          </p:cNvSpPr>
          <p:nvPr>
            <p:ph type="body" sz="quarter" idx="11"/>
          </p:nvPr>
        </p:nvSpPr>
        <p:spPr/>
        <p:txBody>
          <a:bodyPr/>
          <a:lstStyle/>
          <a:p>
            <a:r>
              <a:rPr lang="en-US" dirty="0" smtClean="0"/>
              <a:t>Discussion on Solar Regions</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Potential Solar Aggregation for new Reports - </a:t>
            </a:r>
            <a:r>
              <a:rPr lang="en-US" sz="2800" dirty="0" smtClean="0"/>
              <a:t>3</a:t>
            </a:r>
            <a:endParaRPr lang="en-US" sz="2800" dirty="0"/>
          </a:p>
        </p:txBody>
      </p:sp>
      <p:sp>
        <p:nvSpPr>
          <p:cNvPr id="3" name="Content Placeholder 2"/>
          <p:cNvSpPr>
            <a:spLocks noGrp="1"/>
          </p:cNvSpPr>
          <p:nvPr>
            <p:ph idx="1"/>
          </p:nvPr>
        </p:nvSpPr>
        <p:spPr>
          <a:xfrm>
            <a:off x="304800" y="855406"/>
            <a:ext cx="5029200" cy="5064627"/>
          </a:xfrm>
        </p:spPr>
        <p:txBody>
          <a:bodyPr/>
          <a:lstStyle/>
          <a:p>
            <a:pPr marL="0" indent="0">
              <a:buNone/>
            </a:pPr>
            <a:r>
              <a:rPr lang="en-US" sz="1400" i="1" dirty="0"/>
              <a:t>If the </a:t>
            </a:r>
            <a:r>
              <a:rPr lang="en-US" sz="1400" i="1" dirty="0" smtClean="0"/>
              <a:t>stakeholders </a:t>
            </a:r>
            <a:r>
              <a:rPr lang="en-US" sz="1400" i="1" dirty="0"/>
              <a:t>desire a new set of reports that track aggregation of solar generation and forecast, included below is a potential aggregation that may be considered</a:t>
            </a:r>
            <a:r>
              <a:rPr lang="en-US" sz="1400" i="1" dirty="0" smtClean="0"/>
              <a:t>.</a:t>
            </a:r>
            <a:endParaRPr lang="en-US" sz="1400" dirty="0"/>
          </a:p>
          <a:p>
            <a:pPr marL="342900" lvl="1" indent="0">
              <a:buNone/>
            </a:pPr>
            <a:endParaRPr lang="en-US" sz="800" dirty="0"/>
          </a:p>
          <a:p>
            <a:pPr marL="0" lvl="1" indent="0">
              <a:buNone/>
            </a:pPr>
            <a:r>
              <a:rPr lang="en-US" sz="1600" b="1" dirty="0" smtClean="0"/>
              <a:t>Approach 3: By Solar “forecast” Region</a:t>
            </a:r>
            <a:endParaRPr lang="en-US" sz="1600" b="1" dirty="0"/>
          </a:p>
          <a:p>
            <a:pPr marL="228600" lvl="2"/>
            <a:r>
              <a:rPr lang="en-US" sz="1400" dirty="0" smtClean="0"/>
              <a:t>1 through 4 independently</a:t>
            </a:r>
            <a:endParaRPr lang="en-US" sz="1400" dirty="0"/>
          </a:p>
          <a:p>
            <a:pPr marL="228600" lvl="2"/>
            <a:r>
              <a:rPr lang="en-US" sz="1400" dirty="0" smtClean="0"/>
              <a:t>5 + 6</a:t>
            </a:r>
            <a:endParaRPr lang="en-US" sz="1400" dirty="0"/>
          </a:p>
          <a:p>
            <a:pPr marL="228600" lvl="2"/>
            <a:endParaRPr lang="en-US" sz="800" dirty="0" smtClean="0"/>
          </a:p>
          <a:p>
            <a:pPr marL="57150" lvl="2" indent="0">
              <a:buNone/>
            </a:pPr>
            <a:r>
              <a:rPr lang="en-US" b="1" dirty="0"/>
              <a:t>Points to Consider</a:t>
            </a:r>
          </a:p>
          <a:p>
            <a:pPr marL="571500" lvl="3"/>
            <a:r>
              <a:rPr lang="en-US" sz="1400" dirty="0" smtClean="0"/>
              <a:t>Solar </a:t>
            </a:r>
            <a:r>
              <a:rPr lang="en-US" sz="1400" dirty="0"/>
              <a:t>“forecast” region definitions do not exist in ERCOT systems </a:t>
            </a:r>
            <a:r>
              <a:rPr lang="en-US" sz="1400" dirty="0" smtClean="0"/>
              <a:t>and </a:t>
            </a:r>
            <a:r>
              <a:rPr lang="en-US" sz="1400" dirty="0"/>
              <a:t>hence a mapping between Solar unit and solar “forecast” region is not </a:t>
            </a:r>
            <a:r>
              <a:rPr lang="en-US" sz="1400" dirty="0" smtClean="0"/>
              <a:t>derivable today. </a:t>
            </a:r>
          </a:p>
          <a:p>
            <a:pPr marL="571500" lvl="3"/>
            <a:endParaRPr lang="en-US" sz="1400" dirty="0"/>
          </a:p>
          <a:p>
            <a:pPr marL="400050" lvl="3" indent="0">
              <a:buNone/>
            </a:pPr>
            <a:endParaRPr lang="en-US" sz="14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5857568" y="1163820"/>
            <a:ext cx="2819400" cy="2343959"/>
          </a:xfrm>
          <a:prstGeom prst="rect">
            <a:avLst/>
          </a:prstGeom>
        </p:spPr>
      </p:pic>
      <p:sp>
        <p:nvSpPr>
          <p:cNvPr id="6" name="TextBox 5"/>
          <p:cNvSpPr txBox="1"/>
          <p:nvPr/>
        </p:nvSpPr>
        <p:spPr>
          <a:xfrm>
            <a:off x="5959769" y="860054"/>
            <a:ext cx="2133600" cy="307777"/>
          </a:xfrm>
          <a:prstGeom prst="rect">
            <a:avLst/>
          </a:prstGeom>
          <a:noFill/>
        </p:spPr>
        <p:txBody>
          <a:bodyPr wrap="square" rtlCol="0">
            <a:spAutoFit/>
          </a:bodyPr>
          <a:lstStyle/>
          <a:p>
            <a:pPr algn="ctr"/>
            <a:r>
              <a:rPr lang="en-US" sz="1400" b="1" dirty="0" smtClean="0"/>
              <a:t>Irradiance Profile</a:t>
            </a:r>
            <a:endParaRPr lang="en-US" sz="1400" b="1" dirty="0"/>
          </a:p>
        </p:txBody>
      </p:sp>
      <p:pic>
        <p:nvPicPr>
          <p:cNvPr id="9" name="Picture 8"/>
          <p:cNvPicPr>
            <a:picLocks noChangeAspect="1"/>
          </p:cNvPicPr>
          <p:nvPr/>
        </p:nvPicPr>
        <p:blipFill>
          <a:blip r:embed="rId3"/>
          <a:stretch>
            <a:fillRect/>
          </a:stretch>
        </p:blipFill>
        <p:spPr>
          <a:xfrm>
            <a:off x="5857568" y="3807421"/>
            <a:ext cx="3151279" cy="2582199"/>
          </a:xfrm>
          <a:prstGeom prst="rect">
            <a:avLst/>
          </a:prstGeom>
        </p:spPr>
      </p:pic>
    </p:spTree>
    <p:extLst>
      <p:ext uri="{BB962C8B-B14F-4D97-AF65-F5344CB8AC3E}">
        <p14:creationId xmlns:p14="http://schemas.microsoft.com/office/powerpoint/2010/main" val="3632262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1600" dirty="0"/>
              <a:t>With the continued growth of solar and expected geographic diversity in installations, </a:t>
            </a:r>
            <a:r>
              <a:rPr lang="en-US" sz="1600" dirty="0" smtClean="0"/>
              <a:t>there is an interest in monitoring solar generation and forecast at an “lower” aggregation level than system-wide.</a:t>
            </a:r>
          </a:p>
          <a:p>
            <a:pPr lvl="1"/>
            <a:r>
              <a:rPr lang="en-US" sz="1600" dirty="0" smtClean="0"/>
              <a:t>ERCOT is in the process of defining and incorporating solar regions. </a:t>
            </a:r>
          </a:p>
          <a:p>
            <a:pPr lvl="1"/>
            <a:r>
              <a:rPr lang="en-US" sz="1600" dirty="0" smtClean="0"/>
              <a:t>“Two day disclosure reports” are setup to provide solar generation data by Congestion Management Zones. These are not being produced today as there </a:t>
            </a:r>
            <a:r>
              <a:rPr lang="en-US" sz="1600" dirty="0"/>
              <a:t>exists a zone wherein the number of unit/QSE/DME/CP per zone is less than </a:t>
            </a:r>
            <a:r>
              <a:rPr lang="en-US" sz="1600" dirty="0" smtClean="0"/>
              <a:t>3. </a:t>
            </a:r>
          </a:p>
          <a:p>
            <a:pPr lvl="1"/>
            <a:endParaRPr lang="en-US" sz="1600" dirty="0"/>
          </a:p>
          <a:p>
            <a:r>
              <a:rPr lang="en-US" sz="1600" dirty="0" smtClean="0"/>
              <a:t>If </a:t>
            </a:r>
            <a:r>
              <a:rPr lang="en-US" sz="1600" dirty="0"/>
              <a:t>the stakeholders desire that new </a:t>
            </a:r>
            <a:r>
              <a:rPr lang="en-US" sz="1600" dirty="0" smtClean="0"/>
              <a:t>reports (different </a:t>
            </a:r>
            <a:r>
              <a:rPr lang="en-US" sz="1600" dirty="0"/>
              <a:t>from the ones that are currently contemplated in the protocols) be </a:t>
            </a:r>
            <a:r>
              <a:rPr lang="en-US" sz="1600" dirty="0" smtClean="0"/>
              <a:t>created </a:t>
            </a:r>
            <a:r>
              <a:rPr lang="en-US" sz="1600" dirty="0"/>
              <a:t>on solar generation and forecast</a:t>
            </a:r>
            <a:r>
              <a:rPr lang="en-US" sz="1600" dirty="0" smtClean="0"/>
              <a:t>, a few </a:t>
            </a:r>
            <a:r>
              <a:rPr lang="en-US" sz="1600" dirty="0"/>
              <a:t>potential </a:t>
            </a:r>
            <a:r>
              <a:rPr lang="en-US" sz="1600" dirty="0" smtClean="0"/>
              <a:t>aggregations can be considered, namely,</a:t>
            </a:r>
          </a:p>
          <a:p>
            <a:pPr lvl="1"/>
            <a:r>
              <a:rPr lang="en-US" sz="1600" dirty="0" smtClean="0"/>
              <a:t>By Congestion Management Zone</a:t>
            </a:r>
          </a:p>
          <a:p>
            <a:pPr lvl="1"/>
            <a:r>
              <a:rPr lang="en-US" sz="1600" dirty="0" smtClean="0"/>
              <a:t>By Weather Zone</a:t>
            </a:r>
            <a:endParaRPr lang="en-US" sz="1600" dirty="0"/>
          </a:p>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20660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sp>
        <p:nvSpPr>
          <p:cNvPr id="5" name="Content Placeholder 4"/>
          <p:cNvSpPr>
            <a:spLocks noGrp="1"/>
          </p:cNvSpPr>
          <p:nvPr>
            <p:ph idx="16"/>
          </p:nvPr>
        </p:nvSpPr>
        <p:spPr/>
        <p:txBody>
          <a:bodyPr/>
          <a:lstStyle/>
          <a:p>
            <a:r>
              <a:rPr lang="en-US" dirty="0" smtClean="0"/>
              <a:t>Appendix</a:t>
            </a:r>
            <a:endParaRPr lang="en-US" dirty="0"/>
          </a:p>
        </p:txBody>
      </p:sp>
    </p:spTree>
    <p:extLst>
      <p:ext uri="{BB962C8B-B14F-4D97-AF65-F5344CB8AC3E}">
        <p14:creationId xmlns:p14="http://schemas.microsoft.com/office/powerpoint/2010/main" val="115280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Unit Count </a:t>
            </a:r>
            <a:r>
              <a:rPr lang="en-US" smtClean="0"/>
              <a:t>by Zones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0348308"/>
              </p:ext>
            </p:extLst>
          </p:nvPr>
        </p:nvGraphicFramePr>
        <p:xfrm>
          <a:off x="381000" y="1295400"/>
          <a:ext cx="2959100" cy="1362710"/>
        </p:xfrm>
        <a:graphic>
          <a:graphicData uri="http://schemas.openxmlformats.org/drawingml/2006/table">
            <a:tbl>
              <a:tblPr/>
              <a:tblGrid>
                <a:gridCol w="1316962"/>
                <a:gridCol w="821069"/>
                <a:gridCol w="821069"/>
              </a:tblGrid>
              <a:tr h="203200">
                <a:tc rowSpan="2">
                  <a:txBody>
                    <a:bodyPr/>
                    <a:lstStyle/>
                    <a:p>
                      <a:pPr algn="ctr" fontAlgn="ctr"/>
                      <a:r>
                        <a:rPr lang="en-US" sz="1200" b="1" i="0" u="none" strike="noStrike" dirty="0" smtClean="0">
                          <a:solidFill>
                            <a:srgbClr val="FFFFFF"/>
                          </a:solidFill>
                          <a:effectLst/>
                          <a:latin typeface="Arial" panose="020B0604020202020204" pitchFamily="34" charset="0"/>
                        </a:rPr>
                        <a:t>Congestion</a:t>
                      </a:r>
                      <a:r>
                        <a:rPr lang="en-US" sz="1200" b="1" i="0" u="none" strike="noStrike" baseline="0" dirty="0" smtClean="0">
                          <a:solidFill>
                            <a:srgbClr val="FFFFFF"/>
                          </a:solidFill>
                          <a:effectLst/>
                          <a:latin typeface="Arial" panose="020B0604020202020204" pitchFamily="34" charset="0"/>
                        </a:rPr>
                        <a:t> Management </a:t>
                      </a:r>
                      <a:r>
                        <a:rPr lang="en-US" sz="1200" b="1" i="0" u="none" strike="noStrike" dirty="0" smtClean="0">
                          <a:solidFill>
                            <a:srgbClr val="FFFFFF"/>
                          </a:solidFill>
                          <a:effectLst/>
                          <a:latin typeface="Arial" panose="020B0604020202020204" pitchFamily="34" charset="0"/>
                        </a:rPr>
                        <a:t>Zones</a:t>
                      </a:r>
                      <a:endParaRPr lang="en-US" sz="1200" b="1" i="0" u="none" strike="noStrike" dirty="0">
                        <a:solidFill>
                          <a:srgbClr val="FFFFFF"/>
                        </a:solidFill>
                        <a:effectLst/>
                        <a:latin typeface="Arial" panose="020B0604020202020204" pitchFamily="34" charset="0"/>
                      </a:endParaRPr>
                    </a:p>
                  </a:txBody>
                  <a:tcPr marL="6350" marR="6350" marT="6350" marB="0" anchor="ctr">
                    <a:lnL>
                      <a:noFill/>
                    </a:lnL>
                    <a:lnR w="12700" cap="flat" cmpd="sng" algn="ctr">
                      <a:solidFill>
                        <a:srgbClr val="FFFFFF"/>
                      </a:solidFill>
                      <a:prstDash val="solid"/>
                      <a:round/>
                      <a:headEnd type="none" w="med" len="med"/>
                      <a:tailEnd type="none" w="med" len="med"/>
                    </a:lnR>
                    <a:lnT>
                      <a:noFill/>
                    </a:lnT>
                    <a:lnB w="6350" cap="flat" cmpd="sng" algn="ctr">
                      <a:solidFill>
                        <a:srgbClr val="00AEC7"/>
                      </a:solidFill>
                      <a:prstDash val="dot"/>
                      <a:round/>
                      <a:headEnd type="none" w="med" len="med"/>
                      <a:tailEnd type="none" w="med" len="med"/>
                    </a:lnB>
                    <a:solidFill>
                      <a:srgbClr val="00AEC7"/>
                    </a:solidFill>
                  </a:tcPr>
                </a:tc>
                <a:tc gridSpan="2">
                  <a:txBody>
                    <a:bodyPr/>
                    <a:lstStyle/>
                    <a:p>
                      <a:pPr algn="ctr" fontAlgn="ctr"/>
                      <a:r>
                        <a:rPr lang="en-US" sz="1200" b="1" i="0" u="none" strike="noStrike">
                          <a:solidFill>
                            <a:srgbClr val="FFFFFF"/>
                          </a:solidFill>
                          <a:effectLst/>
                          <a:latin typeface="Arial" panose="020B0604020202020204" pitchFamily="34" charset="0"/>
                        </a:rPr>
                        <a:t>Current Solar Units</a:t>
                      </a:r>
                    </a:p>
                  </a:txBody>
                  <a:tcPr marL="6350" marR="6350" marT="635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00AEC7"/>
                    </a:solidFill>
                  </a:tcPr>
                </a:tc>
                <a:tc hMerge="1">
                  <a:txBody>
                    <a:bodyPr/>
                    <a:lstStyle/>
                    <a:p>
                      <a:endParaRPr lang="en-US"/>
                    </a:p>
                  </a:txBody>
                  <a:tcPr/>
                </a:tc>
              </a:tr>
              <a:tr h="196850">
                <a:tc vMerge="1">
                  <a:txBody>
                    <a:bodyPr/>
                    <a:lstStyle/>
                    <a:p>
                      <a:endParaRPr lang="en-US"/>
                    </a:p>
                  </a:txBody>
                  <a:tcPr/>
                </a:tc>
                <a:tc>
                  <a:txBody>
                    <a:bodyPr/>
                    <a:lstStyle/>
                    <a:p>
                      <a:pPr algn="ctr" fontAlgn="ctr"/>
                      <a:r>
                        <a:rPr lang="en-US" sz="1200" b="1" i="0" u="none" strike="noStrike">
                          <a:solidFill>
                            <a:srgbClr val="FFFFFF"/>
                          </a:solidFill>
                          <a:effectLst/>
                          <a:latin typeface="Arial" panose="020B0604020202020204" pitchFamily="34" charset="0"/>
                        </a:rPr>
                        <a:t>No. Of Units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a:solidFill>
                            <a:srgbClr val="FFFFFF"/>
                          </a:solidFill>
                          <a:effectLst/>
                          <a:latin typeface="Arial" panose="020B0604020202020204" pitchFamily="34" charset="0"/>
                        </a:rPr>
                        <a:t>No. Of QSEs</a:t>
                      </a:r>
                    </a:p>
                  </a:txBody>
                  <a:tcPr marL="6350" marR="6350" marT="63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r>
              <a:tr h="196850">
                <a:tc>
                  <a:txBody>
                    <a:bodyPr/>
                    <a:lstStyle/>
                    <a:p>
                      <a:pPr algn="ctr" fontAlgn="ctr"/>
                      <a:r>
                        <a:rPr lang="en-US" sz="1200" b="0" i="0" u="none" strike="noStrike">
                          <a:solidFill>
                            <a:srgbClr val="000000"/>
                          </a:solidFill>
                          <a:effectLst/>
                          <a:latin typeface="Arial" panose="020B0604020202020204" pitchFamily="34" charset="0"/>
                        </a:rPr>
                        <a:t>Houston</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rgbClr val="000000"/>
                          </a:solidFill>
                          <a:effectLst/>
                          <a:latin typeface="Arial" panose="020B0604020202020204" pitchFamily="34" charset="0"/>
                        </a:rPr>
                        <a:t>North</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rgbClr val="000000"/>
                          </a:solidFill>
                          <a:effectLst/>
                          <a:latin typeface="Arial" panose="020B0604020202020204" pitchFamily="34" charset="0"/>
                        </a:rPr>
                        <a:t>West</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55</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24</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rgbClr val="000000"/>
                          </a:solidFill>
                          <a:effectLst/>
                          <a:latin typeface="Arial" panose="020B0604020202020204" pitchFamily="34" charset="0"/>
                        </a:rPr>
                        <a:t>South</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2</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bl>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56247933"/>
              </p:ext>
            </p:extLst>
          </p:nvPr>
        </p:nvGraphicFramePr>
        <p:xfrm>
          <a:off x="3962400" y="1295400"/>
          <a:ext cx="2959100" cy="1953260"/>
        </p:xfrm>
        <a:graphic>
          <a:graphicData uri="http://schemas.openxmlformats.org/drawingml/2006/table">
            <a:tbl>
              <a:tblPr/>
              <a:tblGrid>
                <a:gridCol w="1316962"/>
                <a:gridCol w="821069"/>
                <a:gridCol w="821069"/>
              </a:tblGrid>
              <a:tr h="203200">
                <a:tc rowSpan="2">
                  <a:txBody>
                    <a:bodyPr/>
                    <a:lstStyle/>
                    <a:p>
                      <a:pPr algn="ctr" fontAlgn="ctr"/>
                      <a:r>
                        <a:rPr lang="en-US" sz="1200" b="1" i="0" u="none" strike="noStrike" dirty="0" smtClean="0">
                          <a:solidFill>
                            <a:srgbClr val="FFFFFF"/>
                          </a:solidFill>
                          <a:effectLst/>
                          <a:latin typeface="Arial" panose="020B0604020202020204" pitchFamily="34" charset="0"/>
                        </a:rPr>
                        <a:t>Weather Zones</a:t>
                      </a:r>
                      <a:endParaRPr lang="en-US" sz="1200" b="1" i="0" u="none" strike="noStrike" dirty="0">
                        <a:solidFill>
                          <a:srgbClr val="FFFFFF"/>
                        </a:solidFill>
                        <a:effectLst/>
                        <a:latin typeface="Arial" panose="020B0604020202020204" pitchFamily="34" charset="0"/>
                      </a:endParaRPr>
                    </a:p>
                  </a:txBody>
                  <a:tcPr marL="6350" marR="6350" marT="6350" marB="0" anchor="ctr">
                    <a:lnL>
                      <a:noFill/>
                    </a:lnL>
                    <a:lnR w="12700" cap="flat" cmpd="sng" algn="ctr">
                      <a:solidFill>
                        <a:srgbClr val="FFFFFF"/>
                      </a:solidFill>
                      <a:prstDash val="solid"/>
                      <a:round/>
                      <a:headEnd type="none" w="med" len="med"/>
                      <a:tailEnd type="none" w="med" len="med"/>
                    </a:lnR>
                    <a:lnT>
                      <a:noFill/>
                    </a:lnT>
                    <a:lnB w="6350" cap="flat" cmpd="sng" algn="ctr">
                      <a:solidFill>
                        <a:srgbClr val="00AEC7"/>
                      </a:solidFill>
                      <a:prstDash val="dot"/>
                      <a:round/>
                      <a:headEnd type="none" w="med" len="med"/>
                      <a:tailEnd type="none" w="med" len="med"/>
                    </a:lnB>
                    <a:solidFill>
                      <a:srgbClr val="00AEC7"/>
                    </a:solidFill>
                  </a:tcPr>
                </a:tc>
                <a:tc gridSpan="2">
                  <a:txBody>
                    <a:bodyPr/>
                    <a:lstStyle/>
                    <a:p>
                      <a:pPr algn="ctr" fontAlgn="ctr"/>
                      <a:r>
                        <a:rPr lang="en-US" sz="1200" b="1" i="0" u="none" strike="noStrike">
                          <a:solidFill>
                            <a:srgbClr val="FFFFFF"/>
                          </a:solidFill>
                          <a:effectLst/>
                          <a:latin typeface="Arial" panose="020B0604020202020204" pitchFamily="34" charset="0"/>
                        </a:rPr>
                        <a:t>Current Solar Units</a:t>
                      </a:r>
                    </a:p>
                  </a:txBody>
                  <a:tcPr marL="6350" marR="6350" marT="635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00AEC7"/>
                    </a:solidFill>
                  </a:tcPr>
                </a:tc>
                <a:tc hMerge="1">
                  <a:txBody>
                    <a:bodyPr/>
                    <a:lstStyle/>
                    <a:p>
                      <a:endParaRPr lang="en-US"/>
                    </a:p>
                  </a:txBody>
                  <a:tcPr/>
                </a:tc>
              </a:tr>
              <a:tr h="196850">
                <a:tc vMerge="1">
                  <a:txBody>
                    <a:bodyPr/>
                    <a:lstStyle/>
                    <a:p>
                      <a:endParaRPr lang="en-US"/>
                    </a:p>
                  </a:txBody>
                  <a:tcPr/>
                </a:tc>
                <a:tc>
                  <a:txBody>
                    <a:bodyPr/>
                    <a:lstStyle/>
                    <a:p>
                      <a:pPr algn="ctr" fontAlgn="ctr"/>
                      <a:r>
                        <a:rPr lang="en-US" sz="1200" b="1" i="0" u="none" strike="noStrike">
                          <a:solidFill>
                            <a:srgbClr val="FFFFFF"/>
                          </a:solidFill>
                          <a:effectLst/>
                          <a:latin typeface="Arial" panose="020B0604020202020204" pitchFamily="34" charset="0"/>
                        </a:rPr>
                        <a:t>No. Of Units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a:solidFill>
                            <a:srgbClr val="FFFFFF"/>
                          </a:solidFill>
                          <a:effectLst/>
                          <a:latin typeface="Arial" panose="020B0604020202020204" pitchFamily="34" charset="0"/>
                        </a:rPr>
                        <a:t>No. Of QSEs</a:t>
                      </a:r>
                    </a:p>
                  </a:txBody>
                  <a:tcPr marL="6350" marR="6350" marT="63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r>
              <a:tr h="196850">
                <a:tc>
                  <a:txBody>
                    <a:bodyPr/>
                    <a:lstStyle/>
                    <a:p>
                      <a:pPr algn="ctr" fontAlgn="ctr"/>
                      <a:r>
                        <a:rPr lang="en-US" sz="1200" b="0" i="0" u="none" strike="noStrike">
                          <a:solidFill>
                            <a:srgbClr val="000000"/>
                          </a:solidFill>
                          <a:effectLst/>
                          <a:latin typeface="Arial" panose="020B0604020202020204" pitchFamily="34" charset="0"/>
                        </a:rPr>
                        <a:t>Coast</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rgbClr val="000000"/>
                          </a:solidFill>
                          <a:effectLst/>
                          <a:latin typeface="Arial" panose="020B0604020202020204" pitchFamily="34" charset="0"/>
                        </a:rPr>
                        <a:t>Far West</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43</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19</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rgbClr val="000000"/>
                          </a:solidFill>
                          <a:effectLst/>
                          <a:latin typeface="Arial" panose="020B0604020202020204" pitchFamily="34" charset="0"/>
                        </a:rPr>
                        <a:t>North</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a:noFill/>
                    </a:lnB>
                  </a:tcPr>
                </a:tc>
                <a:tc>
                  <a:txBody>
                    <a:bodyPr/>
                    <a:lstStyle/>
                    <a:p>
                      <a:pPr algn="ctr" fontAlgn="ctr"/>
                      <a:r>
                        <a:rPr lang="en-US" sz="12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rgbClr val="000000"/>
                          </a:solidFill>
                          <a:effectLst/>
                          <a:latin typeface="Arial" panose="020B0604020202020204" pitchFamily="34" charset="0"/>
                        </a:rPr>
                        <a:t>North Central</a:t>
                      </a:r>
                    </a:p>
                  </a:txBody>
                  <a:tcPr marL="6350" marR="6350" marT="6350" marB="0" anchor="ctr">
                    <a:lnL>
                      <a:noFill/>
                    </a:lnL>
                    <a:lnR w="12700" cap="flat" cmpd="sng" algn="ctr">
                      <a:solidFill>
                        <a:srgbClr val="00AEC7"/>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rgbClr val="000000"/>
                          </a:solidFill>
                          <a:effectLst/>
                          <a:latin typeface="Arial" panose="020B0604020202020204" pitchFamily="34" charset="0"/>
                        </a:rPr>
                        <a:t>South Central</a:t>
                      </a:r>
                    </a:p>
                  </a:txBody>
                  <a:tcPr marL="6350" marR="6350" marT="6350" marB="0" anchor="ctr">
                    <a:lnL>
                      <a:noFill/>
                    </a:lnL>
                    <a:lnR w="12700" cap="flat" cmpd="sng" algn="ctr">
                      <a:solidFill>
                        <a:srgbClr val="00AEC7"/>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rgbClr val="000000"/>
                          </a:solidFill>
                          <a:effectLst/>
                          <a:latin typeface="Arial" panose="020B0604020202020204" pitchFamily="34" charset="0"/>
                        </a:rPr>
                        <a:t>South</a:t>
                      </a:r>
                    </a:p>
                  </a:txBody>
                  <a:tcPr marL="6350" marR="6350" marT="6350" marB="0" anchor="ctr">
                    <a:lnL>
                      <a:noFill/>
                    </a:lnL>
                    <a:lnR w="12700" cap="flat" cmpd="sng" algn="ctr">
                      <a:solidFill>
                        <a:srgbClr val="00AEC7"/>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rgbClr val="000000"/>
                          </a:solidFill>
                          <a:effectLst/>
                          <a:latin typeface="Arial" panose="020B0604020202020204" pitchFamily="34" charset="0"/>
                        </a:rPr>
                        <a:t>West</a:t>
                      </a:r>
                    </a:p>
                  </a:txBody>
                  <a:tcPr marL="6350" marR="6350" marT="6350" marB="0" anchor="ctr">
                    <a:lnL>
                      <a:noFill/>
                    </a:lnL>
                    <a:lnR w="12700" cap="flat" cmpd="sng" algn="ctr">
                      <a:solidFill>
                        <a:srgbClr val="00AEC7"/>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Arial" panose="020B0604020202020204" pitchFamily="34" charset="0"/>
                        </a:rPr>
                        <a:t>11</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7</a:t>
                      </a: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bl>
          </a:graphicData>
        </a:graphic>
      </p:graphicFrame>
    </p:spTree>
    <p:extLst>
      <p:ext uri="{BB962C8B-B14F-4D97-AF65-F5344CB8AC3E}">
        <p14:creationId xmlns:p14="http://schemas.microsoft.com/office/powerpoint/2010/main" val="422376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400" b="1" dirty="0" smtClean="0">
                <a:solidFill>
                  <a:schemeClr val="accent1"/>
                </a:solidFill>
              </a:rPr>
              <a:t>Discussion Outline</a:t>
            </a:r>
          </a:p>
          <a:p>
            <a:endParaRPr lang="en-US" dirty="0" smtClean="0"/>
          </a:p>
          <a:p>
            <a:r>
              <a:rPr lang="en-US" dirty="0" smtClean="0"/>
              <a:t>Recap of Stakeholder discussions on solar regions</a:t>
            </a:r>
          </a:p>
          <a:p>
            <a:pPr lvl="1"/>
            <a:r>
              <a:rPr lang="en-US" dirty="0" smtClean="0"/>
              <a:t>2019 March and April ROS (solar “forecast” regions)</a:t>
            </a:r>
          </a:p>
          <a:p>
            <a:pPr lvl="1"/>
            <a:r>
              <a:rPr lang="en-US" dirty="0" smtClean="0"/>
              <a:t>2020 December and 2021 May SAWG (solar “capacity contribution” regions)</a:t>
            </a:r>
          </a:p>
          <a:p>
            <a:pPr lvl="1"/>
            <a:endParaRPr lang="en-US" dirty="0" smtClean="0"/>
          </a:p>
          <a:p>
            <a:r>
              <a:rPr lang="en-US" dirty="0" smtClean="0"/>
              <a:t>Current status of market facing Reports that will include  solar aggregations by regions/zones</a:t>
            </a:r>
          </a:p>
          <a:p>
            <a:endParaRPr lang="en-US" dirty="0"/>
          </a:p>
          <a:p>
            <a:r>
              <a:rPr lang="en-US" dirty="0" smtClean="0"/>
              <a:t>Proposed aggregation options for CMWG’s consideration</a:t>
            </a:r>
            <a:endParaRPr lang="en-US" dirty="0"/>
          </a:p>
          <a:p>
            <a:endParaRPr lang="en-US" dirty="0"/>
          </a:p>
        </p:txBody>
      </p:sp>
    </p:spTree>
    <p:extLst>
      <p:ext uri="{BB962C8B-B14F-4D97-AF65-F5344CB8AC3E}">
        <p14:creationId xmlns:p14="http://schemas.microsoft.com/office/powerpoint/2010/main" val="93955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66649" y="1053173"/>
            <a:ext cx="5467902" cy="5183444"/>
          </a:xfrm>
          <a:prstGeom prst="rect">
            <a:avLst/>
          </a:prstGeom>
        </p:spPr>
      </p:pic>
      <p:sp>
        <p:nvSpPr>
          <p:cNvPr id="2" name="Title 1"/>
          <p:cNvSpPr>
            <a:spLocks noGrp="1"/>
          </p:cNvSpPr>
          <p:nvPr>
            <p:ph type="title"/>
          </p:nvPr>
        </p:nvSpPr>
        <p:spPr/>
        <p:txBody>
          <a:bodyPr/>
          <a:lstStyle/>
          <a:p>
            <a:r>
              <a:rPr lang="en-US" sz="2400" dirty="0" smtClean="0"/>
              <a:t>Existing and Projected Installed Solar Capacity</a:t>
            </a:r>
            <a:r>
              <a:rPr lang="en-US" sz="2400" dirty="0">
                <a:solidFill>
                  <a:srgbClr val="FF0000"/>
                </a:solidFill>
                <a:latin typeface="Arial" panose="020B0604020202020204" pitchFamily="34" charset="0"/>
              </a:rPr>
              <a:t>*</a:t>
            </a:r>
            <a:br>
              <a:rPr lang="en-US" sz="2400" dirty="0">
                <a:solidFill>
                  <a:srgbClr val="FF0000"/>
                </a:solidFill>
                <a:latin typeface="Arial" panose="020B0604020202020204" pitchFamily="34" charset="0"/>
              </a:rPr>
            </a:b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
        <p:nvSpPr>
          <p:cNvPr id="9" name="Content Placeholder 8"/>
          <p:cNvSpPr>
            <a:spLocks noGrp="1"/>
          </p:cNvSpPr>
          <p:nvPr>
            <p:ph idx="1"/>
          </p:nvPr>
        </p:nvSpPr>
        <p:spPr>
          <a:xfrm>
            <a:off x="304800" y="855406"/>
            <a:ext cx="8534400" cy="5316794"/>
          </a:xfrm>
        </p:spPr>
        <p:txBody>
          <a:bodyPr/>
          <a:lstStyle/>
          <a:p>
            <a:endParaRPr lang="en-US" dirty="0" smtClean="0"/>
          </a:p>
          <a:p>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100" dirty="0">
                <a:solidFill>
                  <a:srgbClr val="FF0000"/>
                </a:solidFill>
              </a:rPr>
              <a:t>*</a:t>
            </a:r>
            <a:r>
              <a:rPr lang="en-US" sz="1100" dirty="0">
                <a:hlinkClick r:id="rId4"/>
              </a:rPr>
              <a:t>Capacity Changes by Fuel Type Charts, May </a:t>
            </a:r>
            <a:r>
              <a:rPr lang="en-US" sz="1100" dirty="0" smtClean="0">
                <a:hlinkClick r:id="rId4"/>
              </a:rPr>
              <a:t>2021</a:t>
            </a:r>
            <a:endParaRPr lang="en-US" sz="1100" dirty="0"/>
          </a:p>
        </p:txBody>
      </p:sp>
      <p:graphicFrame>
        <p:nvGraphicFramePr>
          <p:cNvPr id="10" name="Content Placeholder 7"/>
          <p:cNvGraphicFramePr>
            <a:graphicFrameLocks/>
          </p:cNvGraphicFramePr>
          <p:nvPr>
            <p:extLst>
              <p:ext uri="{D42A27DB-BD31-4B8C-83A1-F6EECF244321}">
                <p14:modId xmlns:p14="http://schemas.microsoft.com/office/powerpoint/2010/main" val="1803066876"/>
              </p:ext>
            </p:extLst>
          </p:nvPr>
        </p:nvGraphicFramePr>
        <p:xfrm>
          <a:off x="381000" y="1167915"/>
          <a:ext cx="2908300" cy="819150"/>
        </p:xfrm>
        <a:graphic>
          <a:graphicData uri="http://schemas.openxmlformats.org/drawingml/2006/table">
            <a:tbl>
              <a:tblPr/>
              <a:tblGrid>
                <a:gridCol w="1054100"/>
                <a:gridCol w="1854200"/>
              </a:tblGrid>
              <a:tr h="622300">
                <a:tc>
                  <a:txBody>
                    <a:bodyPr/>
                    <a:lstStyle/>
                    <a:p>
                      <a:pPr algn="ctr" fontAlgn="ctr"/>
                      <a:r>
                        <a:rPr lang="en-US" sz="1200" b="1" i="0" u="none" strike="noStrike" dirty="0">
                          <a:solidFill>
                            <a:srgbClr val="FFFFFF"/>
                          </a:solidFill>
                          <a:effectLst/>
                          <a:latin typeface="Arial" panose="020B0604020202020204" pitchFamily="34" charset="0"/>
                        </a:rPr>
                        <a:t>Current Solar Units (MW)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EC7"/>
                    </a:solidFill>
                  </a:tcPr>
                </a:tc>
                <a:tc>
                  <a:txBody>
                    <a:bodyPr/>
                    <a:lstStyle/>
                    <a:p>
                      <a:pPr algn="ctr" fontAlgn="ctr"/>
                      <a:r>
                        <a:rPr lang="en-US" sz="1200" b="1" i="0" u="none" strike="noStrike" dirty="0">
                          <a:solidFill>
                            <a:srgbClr val="FFFFFF"/>
                          </a:solidFill>
                          <a:effectLst/>
                          <a:latin typeface="Arial" panose="020B0604020202020204" pitchFamily="34" charset="0"/>
                        </a:rPr>
                        <a:t>New Solar </a:t>
                      </a:r>
                      <a:r>
                        <a:rPr lang="en-US" sz="1200" b="1" i="0" u="none" strike="noStrike" dirty="0" smtClean="0">
                          <a:solidFill>
                            <a:srgbClr val="FFFFFF"/>
                          </a:solidFill>
                          <a:effectLst/>
                          <a:latin typeface="Arial" panose="020B0604020202020204" pitchFamily="34" charset="0"/>
                        </a:rPr>
                        <a:t>Projects </a:t>
                      </a:r>
                      <a:r>
                        <a:rPr lang="en-US" sz="1200" b="1" i="0" u="none" strike="noStrike" dirty="0">
                          <a:solidFill>
                            <a:srgbClr val="FFFFFF"/>
                          </a:solidFill>
                          <a:effectLst/>
                          <a:latin typeface="Arial" panose="020B0604020202020204" pitchFamily="34" charset="0"/>
                        </a:rPr>
                        <a:t>with IA Signed </a:t>
                      </a:r>
                      <a:r>
                        <a:rPr lang="en-US" sz="1200" b="1" i="0" u="none" strike="noStrike" dirty="0" smtClean="0">
                          <a:solidFill>
                            <a:srgbClr val="FFFFFF"/>
                          </a:solidFill>
                          <a:effectLst/>
                          <a:latin typeface="Arial" panose="020B0604020202020204" pitchFamily="34" charset="0"/>
                        </a:rPr>
                        <a:t>(MW)</a:t>
                      </a:r>
                      <a:endParaRPr lang="en-US" sz="12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EC7"/>
                    </a:solidFill>
                  </a:tcPr>
                </a:tc>
              </a:tr>
              <a:tr h="196850">
                <a:tc>
                  <a:txBody>
                    <a:bodyPr/>
                    <a:lstStyle/>
                    <a:p>
                      <a:pPr algn="ctr" fontAlgn="ctr"/>
                      <a:r>
                        <a:rPr lang="en-US" sz="1200" b="0" i="0" u="none" strike="noStrike" dirty="0" smtClean="0">
                          <a:solidFill>
                            <a:schemeClr val="tx2"/>
                          </a:solidFill>
                          <a:effectLst/>
                          <a:latin typeface="+mn-lt"/>
                        </a:rPr>
                        <a:t>7,360</a:t>
                      </a:r>
                      <a:endParaRPr lang="en-US" sz="1200" b="0" i="0" u="none" strike="noStrike" dirty="0">
                        <a:solidFill>
                          <a:schemeClr val="tx2"/>
                        </a:solidFill>
                        <a:effectLst/>
                        <a:latin typeface="+mn-lt"/>
                      </a:endParaRPr>
                    </a:p>
                  </a:txBody>
                  <a:tcPr marL="6350" marR="6350" marT="6350" marB="0" anchor="ctr">
                    <a:lnL>
                      <a:noFill/>
                    </a:lnL>
                    <a:lnR w="1270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ctr"/>
                      <a:r>
                        <a:rPr lang="en-US" sz="1200" b="0" i="0" u="none" strike="noStrike" dirty="0" smtClean="0">
                          <a:solidFill>
                            <a:schemeClr val="tx2"/>
                          </a:solidFill>
                          <a:effectLst/>
                          <a:latin typeface="+mn-lt"/>
                        </a:rPr>
                        <a:t>20,790</a:t>
                      </a:r>
                      <a:endParaRPr lang="en-US" sz="1200" b="0" i="0" u="none" strike="noStrike" dirty="0">
                        <a:solidFill>
                          <a:schemeClr val="tx2"/>
                        </a:solidFill>
                        <a:effectLst/>
                        <a:latin typeface="+mn-lt"/>
                      </a:endParaRPr>
                    </a:p>
                  </a:txBody>
                  <a:tcPr marL="6350" marR="6350" marT="6350" marB="0" anchor="ctr">
                    <a:lnL w="12700" cap="flat" cmpd="sng" algn="ctr">
                      <a:solidFill>
                        <a:schemeClr val="accent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r>
            </a:tbl>
          </a:graphicData>
        </a:graphic>
      </p:graphicFrame>
      <p:sp>
        <p:nvSpPr>
          <p:cNvPr id="8" name="TextBox 7"/>
          <p:cNvSpPr txBox="1"/>
          <p:nvPr/>
        </p:nvSpPr>
        <p:spPr>
          <a:xfrm>
            <a:off x="5562600" y="1053173"/>
            <a:ext cx="3429000" cy="861774"/>
          </a:xfrm>
          <a:prstGeom prst="rect">
            <a:avLst/>
          </a:prstGeom>
          <a:noFill/>
        </p:spPr>
        <p:txBody>
          <a:bodyPr wrap="square" rtlCol="0">
            <a:spAutoFit/>
          </a:bodyPr>
          <a:lstStyle/>
          <a:p>
            <a:pPr algn="ctr"/>
            <a:r>
              <a:rPr lang="en-US" sz="1600" b="1" u="sng" dirty="0" smtClean="0">
                <a:solidFill>
                  <a:schemeClr val="tx2"/>
                </a:solidFill>
              </a:rPr>
              <a:t>Legend</a:t>
            </a:r>
          </a:p>
          <a:p>
            <a:r>
              <a:rPr lang="en-US" sz="1600" dirty="0">
                <a:solidFill>
                  <a:srgbClr val="FF0000"/>
                </a:solidFill>
              </a:rPr>
              <a:t>### </a:t>
            </a:r>
            <a:r>
              <a:rPr lang="en-US" sz="1600" dirty="0">
                <a:solidFill>
                  <a:schemeClr val="tx2"/>
                </a:solidFill>
              </a:rPr>
              <a:t>- Existing Capacity</a:t>
            </a:r>
          </a:p>
          <a:p>
            <a:r>
              <a:rPr lang="en-US" sz="1600" dirty="0" smtClean="0">
                <a:solidFill>
                  <a:srgbClr val="00AEC7"/>
                </a:solidFill>
              </a:rPr>
              <a:t>###</a:t>
            </a:r>
            <a:r>
              <a:rPr lang="en-US" sz="1600" dirty="0" smtClean="0"/>
              <a:t> </a:t>
            </a:r>
            <a:r>
              <a:rPr lang="en-US" sz="1600" dirty="0">
                <a:solidFill>
                  <a:schemeClr val="tx2"/>
                </a:solidFill>
              </a:rPr>
              <a:t>- Projected New </a:t>
            </a:r>
            <a:r>
              <a:rPr lang="en-US" sz="1600" dirty="0" smtClean="0">
                <a:solidFill>
                  <a:schemeClr val="tx2"/>
                </a:solidFill>
              </a:rPr>
              <a:t>Capacity</a:t>
            </a:r>
          </a:p>
        </p:txBody>
      </p:sp>
    </p:spTree>
    <p:extLst>
      <p:ext uri="{BB962C8B-B14F-4D97-AF65-F5344CB8AC3E}">
        <p14:creationId xmlns:p14="http://schemas.microsoft.com/office/powerpoint/2010/main" val="1372438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 of 2019 ROS discussion</a:t>
            </a:r>
            <a:endParaRPr lang="en-US" dirty="0"/>
          </a:p>
        </p:txBody>
      </p:sp>
      <p:sp>
        <p:nvSpPr>
          <p:cNvPr id="6" name="Content Placeholder 5"/>
          <p:cNvSpPr>
            <a:spLocks noGrp="1"/>
          </p:cNvSpPr>
          <p:nvPr>
            <p:ph idx="1"/>
          </p:nvPr>
        </p:nvSpPr>
        <p:spPr/>
        <p:txBody>
          <a:bodyPr/>
          <a:lstStyle/>
          <a:p>
            <a:pPr algn="just"/>
            <a:r>
              <a:rPr lang="en-US" sz="1600" dirty="0"/>
              <a:t>With the continued growth of solar and </a:t>
            </a:r>
            <a:r>
              <a:rPr lang="en-US" sz="1600" dirty="0" smtClean="0"/>
              <a:t>expected </a:t>
            </a:r>
            <a:r>
              <a:rPr lang="en-US" sz="1600" dirty="0"/>
              <a:t>geographic diversity in installations, </a:t>
            </a:r>
            <a:r>
              <a:rPr lang="en-US" sz="1600" dirty="0" smtClean="0"/>
              <a:t>there was interest in defining </a:t>
            </a:r>
            <a:r>
              <a:rPr lang="en-US" sz="1600" dirty="0" err="1" smtClean="0"/>
              <a:t>PhotoVoltaic</a:t>
            </a:r>
            <a:r>
              <a:rPr lang="en-US" sz="1600" dirty="0" smtClean="0"/>
              <a:t> </a:t>
            </a:r>
            <a:r>
              <a:rPr lang="en-US" sz="1600" dirty="0"/>
              <a:t>i.e. solar </a:t>
            </a:r>
            <a:r>
              <a:rPr lang="en-US" sz="1600" dirty="0" smtClean="0"/>
              <a:t>regions (solar “forecast” regions). </a:t>
            </a:r>
            <a:endParaRPr lang="en-US" sz="1600" dirty="0"/>
          </a:p>
          <a:p>
            <a:pPr algn="just"/>
            <a:r>
              <a:rPr lang="en-US" sz="1600" dirty="0" smtClean="0"/>
              <a:t>The </a:t>
            </a:r>
            <a:r>
              <a:rPr lang="en-US" sz="1600" dirty="0" smtClean="0">
                <a:hlinkClick r:id="rId2"/>
              </a:rPr>
              <a:t>March</a:t>
            </a:r>
            <a:r>
              <a:rPr lang="en-US" sz="1600" dirty="0" smtClean="0"/>
              <a:t> and </a:t>
            </a:r>
            <a:r>
              <a:rPr lang="en-US" sz="1600" dirty="0" smtClean="0">
                <a:hlinkClick r:id="rId3"/>
              </a:rPr>
              <a:t>April</a:t>
            </a:r>
            <a:r>
              <a:rPr lang="en-US" sz="1600" dirty="0" smtClean="0"/>
              <a:t> 2019 Reliability Sub Committee meetings discussed the outline solar regions that ERCOT could consider. </a:t>
            </a:r>
          </a:p>
        </p:txBody>
      </p:sp>
      <p:pic>
        <p:nvPicPr>
          <p:cNvPr id="7" name="Picture 6"/>
          <p:cNvPicPr>
            <a:picLocks noChangeAspect="1"/>
          </p:cNvPicPr>
          <p:nvPr/>
        </p:nvPicPr>
        <p:blipFill rotWithShape="1">
          <a:blip r:embed="rId4"/>
          <a:srcRect l="23944" t="7327" r="21127"/>
          <a:stretch/>
        </p:blipFill>
        <p:spPr>
          <a:xfrm>
            <a:off x="5791200" y="2093495"/>
            <a:ext cx="2971800" cy="2891282"/>
          </a:xfrm>
          <a:prstGeom prst="rect">
            <a:avLst/>
          </a:prstGeom>
        </p:spPr>
      </p:pic>
      <p:sp>
        <p:nvSpPr>
          <p:cNvPr id="8" name="Content Placeholder 5"/>
          <p:cNvSpPr txBox="1">
            <a:spLocks/>
          </p:cNvSpPr>
          <p:nvPr/>
        </p:nvSpPr>
        <p:spPr>
          <a:xfrm>
            <a:off x="298784" y="2057401"/>
            <a:ext cx="5416216" cy="373380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lgn="just"/>
            <a:r>
              <a:rPr lang="en-US" sz="1600" dirty="0" smtClean="0"/>
              <a:t>The discussions clarified that solar regions are solely an aggregation construct that are used to characterize solar generation/irradiance profiles and forecasts; solar regions do not impact pricing or any of the hub/load-zone definitions.</a:t>
            </a:r>
          </a:p>
          <a:p>
            <a:pPr lvl="1" algn="just"/>
            <a:endParaRPr lang="en-US" sz="1600" dirty="0" smtClean="0"/>
          </a:p>
          <a:p>
            <a:pPr lvl="1" algn="just"/>
            <a:r>
              <a:rPr lang="en-US" sz="1600" dirty="0" smtClean="0"/>
              <a:t>The  discussions focused on the count of region definitions </a:t>
            </a:r>
            <a:r>
              <a:rPr lang="en-US" sz="1600" dirty="0"/>
              <a:t>(between 2 and 10</a:t>
            </a:r>
            <a:r>
              <a:rPr lang="en-US" sz="1600" dirty="0" smtClean="0"/>
              <a:t>) that could be considered to represent the diversity in ERCOT’s solar production potential. ROS recommended using </a:t>
            </a:r>
            <a:r>
              <a:rPr lang="en-US" sz="1600" b="1" u="sng" dirty="0" smtClean="0"/>
              <a:t>six</a:t>
            </a:r>
            <a:r>
              <a:rPr lang="en-US" sz="1600" dirty="0" smtClean="0"/>
              <a:t> solar zones. </a:t>
            </a:r>
          </a:p>
          <a:p>
            <a:pPr lvl="1" algn="just"/>
            <a:endParaRPr lang="en-US" sz="1600" dirty="0"/>
          </a:p>
          <a:p>
            <a:pPr lvl="1" algn="just"/>
            <a:r>
              <a:rPr lang="en-US" sz="1600" dirty="0" smtClean="0"/>
              <a:t>An illustrative aggregation that was shared during this discussion is included.</a:t>
            </a:r>
            <a:endParaRPr lang="en-US" sz="1600" dirty="0"/>
          </a:p>
        </p:txBody>
      </p:sp>
    </p:spTree>
    <p:extLst>
      <p:ext uri="{BB962C8B-B14F-4D97-AF65-F5344CB8AC3E}">
        <p14:creationId xmlns:p14="http://schemas.microsoft.com/office/powerpoint/2010/main" val="283256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2020/2021 SAWG discussion</a:t>
            </a:r>
            <a:endParaRPr lang="en-US" dirty="0"/>
          </a:p>
        </p:txBody>
      </p:sp>
      <p:sp>
        <p:nvSpPr>
          <p:cNvPr id="3" name="Content Placeholder 2"/>
          <p:cNvSpPr>
            <a:spLocks noGrp="1"/>
          </p:cNvSpPr>
          <p:nvPr>
            <p:ph idx="1"/>
          </p:nvPr>
        </p:nvSpPr>
        <p:spPr/>
        <p:txBody>
          <a:bodyPr/>
          <a:lstStyle/>
          <a:p>
            <a:pPr algn="just"/>
            <a:r>
              <a:rPr lang="en-US" sz="1600" dirty="0" smtClean="0"/>
              <a:t>In </a:t>
            </a:r>
            <a:r>
              <a:rPr lang="en-US" sz="1600" dirty="0" smtClean="0">
                <a:hlinkClick r:id="rId3"/>
              </a:rPr>
              <a:t>December</a:t>
            </a:r>
            <a:r>
              <a:rPr lang="en-US" sz="1600" dirty="0" smtClean="0"/>
              <a:t> 2020, Supply Analysis Working Group (SAWG) kicked off discussions on incorporating a solar region concept in </a:t>
            </a:r>
            <a:r>
              <a:rPr lang="en-US" sz="1600" dirty="0"/>
              <a:t>Capacity, Demand and Reserves (CDR) Report to improve the solar capacity contribution calculations </a:t>
            </a:r>
            <a:r>
              <a:rPr lang="en-US" sz="1600" dirty="0" smtClean="0"/>
              <a:t>(solar “CDR” regions).</a:t>
            </a:r>
          </a:p>
          <a:p>
            <a:pPr lvl="1" algn="just"/>
            <a:r>
              <a:rPr lang="en-US" sz="1600" dirty="0" smtClean="0"/>
              <a:t>Solar “CDR” regions are not 1:1 with solar “forecast” </a:t>
            </a:r>
            <a:r>
              <a:rPr lang="en-US" sz="1600" dirty="0"/>
              <a:t>regions, but will be aggregations of the solar “forecast” regions</a:t>
            </a:r>
          </a:p>
          <a:p>
            <a:pPr lvl="1" algn="just"/>
            <a:r>
              <a:rPr lang="en-US" sz="1600" dirty="0" smtClean="0"/>
              <a:t>Analysis for solar “CDR” regions is focusing on a two vs. three region option.</a:t>
            </a:r>
          </a:p>
          <a:p>
            <a:pPr lvl="1" algn="just"/>
            <a:r>
              <a:rPr lang="en-US" sz="1600" dirty="0" smtClean="0"/>
              <a:t>Analysis on final option to be used in CDR is still underway.</a:t>
            </a:r>
          </a:p>
          <a:p>
            <a:pPr lvl="1" algn="just"/>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pic>
        <p:nvPicPr>
          <p:cNvPr id="5" name="Picture 4"/>
          <p:cNvPicPr>
            <a:picLocks noChangeAspect="1"/>
          </p:cNvPicPr>
          <p:nvPr/>
        </p:nvPicPr>
        <p:blipFill>
          <a:blip r:embed="rId4"/>
          <a:stretch>
            <a:fillRect/>
          </a:stretch>
        </p:blipFill>
        <p:spPr>
          <a:xfrm>
            <a:off x="1981200" y="2819400"/>
            <a:ext cx="5750310" cy="3574517"/>
          </a:xfrm>
          <a:prstGeom prst="rect">
            <a:avLst/>
          </a:prstGeom>
        </p:spPr>
      </p:pic>
    </p:spTree>
    <p:extLst>
      <p:ext uri="{BB962C8B-B14F-4D97-AF65-F5344CB8AC3E}">
        <p14:creationId xmlns:p14="http://schemas.microsoft.com/office/powerpoint/2010/main" val="327035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Solar Region Definition</a:t>
            </a:r>
            <a:endParaRPr lang="en-US" dirty="0"/>
          </a:p>
        </p:txBody>
      </p:sp>
      <p:sp>
        <p:nvSpPr>
          <p:cNvPr id="3" name="Content Placeholder 2"/>
          <p:cNvSpPr>
            <a:spLocks noGrp="1"/>
          </p:cNvSpPr>
          <p:nvPr>
            <p:ph idx="1"/>
          </p:nvPr>
        </p:nvSpPr>
        <p:spPr/>
        <p:txBody>
          <a:bodyPr/>
          <a:lstStyle/>
          <a:p>
            <a:r>
              <a:rPr lang="en-US" sz="1600" dirty="0" smtClean="0"/>
              <a:t>In light of the work being done at SAWG, ERCOT is planning to build the six solar “forecast” regions in a manner that these respect the West and non-West solar “CDR” region boundary.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4800600" y="1600200"/>
            <a:ext cx="4267200" cy="3496599"/>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784017285"/>
              </p:ext>
            </p:extLst>
          </p:nvPr>
        </p:nvGraphicFramePr>
        <p:xfrm>
          <a:off x="457200" y="3962400"/>
          <a:ext cx="4953000" cy="2175510"/>
        </p:xfrm>
        <a:graphic>
          <a:graphicData uri="http://schemas.openxmlformats.org/drawingml/2006/table">
            <a:tbl>
              <a:tblPr/>
              <a:tblGrid>
                <a:gridCol w="853440"/>
                <a:gridCol w="769620"/>
                <a:gridCol w="769620"/>
                <a:gridCol w="601980"/>
                <a:gridCol w="1059180"/>
                <a:gridCol w="899160"/>
              </a:tblGrid>
              <a:tr h="622300">
                <a:tc rowSpan="2">
                  <a:txBody>
                    <a:bodyPr/>
                    <a:lstStyle/>
                    <a:p>
                      <a:pPr algn="ctr" fontAlgn="ctr"/>
                      <a:r>
                        <a:rPr lang="en-US" sz="1200" b="1" i="0" u="none" strike="noStrike" dirty="0">
                          <a:solidFill>
                            <a:srgbClr val="FFFFFF"/>
                          </a:solidFill>
                          <a:effectLst/>
                          <a:latin typeface="Arial" panose="020B0604020202020204" pitchFamily="34" charset="0"/>
                        </a:rPr>
                        <a:t>Solar Region</a:t>
                      </a:r>
                    </a:p>
                  </a:txBody>
                  <a:tcPr marL="6350" marR="6350" marT="6350" marB="0" anchor="ctr">
                    <a:lnL>
                      <a:noFill/>
                    </a:lnL>
                    <a:lnR w="12700" cap="flat" cmpd="sng" algn="ctr">
                      <a:solidFill>
                        <a:srgbClr val="FFFFFF"/>
                      </a:solidFill>
                      <a:prstDash val="solid"/>
                      <a:round/>
                      <a:headEnd type="none" w="med" len="med"/>
                      <a:tailEnd type="none" w="med" len="med"/>
                    </a:lnR>
                    <a:lnT>
                      <a:noFill/>
                    </a:lnT>
                    <a:lnB w="6350" cap="flat" cmpd="sng" algn="ctr">
                      <a:solidFill>
                        <a:srgbClr val="00AEC7"/>
                      </a:solidFill>
                      <a:prstDash val="dot"/>
                      <a:round/>
                      <a:headEnd type="none" w="med" len="med"/>
                      <a:tailEnd type="none" w="med" len="med"/>
                    </a:lnB>
                    <a:solidFill>
                      <a:srgbClr val="00AEC7"/>
                    </a:solidFill>
                  </a:tcPr>
                </a:tc>
                <a:tc gridSpan="3">
                  <a:txBody>
                    <a:bodyPr/>
                    <a:lstStyle/>
                    <a:p>
                      <a:pPr algn="ctr" fontAlgn="ctr"/>
                      <a:r>
                        <a:rPr lang="en-US" sz="1200" b="1" i="0" u="none" strike="noStrike" dirty="0">
                          <a:solidFill>
                            <a:srgbClr val="FFFFFF"/>
                          </a:solidFill>
                          <a:effectLst/>
                          <a:latin typeface="Arial" panose="020B0604020202020204" pitchFamily="34" charset="0"/>
                        </a:rPr>
                        <a:t>Current Solar Units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EC7"/>
                    </a:solidFill>
                  </a:tcPr>
                </a:tc>
                <a:tc hMerge="1">
                  <a:txBody>
                    <a:bodyPr/>
                    <a:lstStyle/>
                    <a:p>
                      <a:endParaRPr lang="en-US"/>
                    </a:p>
                  </a:txBody>
                  <a:tcPr/>
                </a:tc>
                <a:tc hMerge="1">
                  <a:txBody>
                    <a:bodyPr/>
                    <a:lstStyle/>
                    <a:p>
                      <a:endParaRPr lang="en-US"/>
                    </a:p>
                  </a:txBody>
                  <a:tcPr/>
                </a:tc>
                <a:tc gridSpan="2">
                  <a:txBody>
                    <a:bodyPr/>
                    <a:lstStyle/>
                    <a:p>
                      <a:pPr algn="ctr" fontAlgn="ctr"/>
                      <a:r>
                        <a:rPr lang="en-US" sz="1200" b="1" i="0" u="none" strike="noStrike" dirty="0">
                          <a:solidFill>
                            <a:srgbClr val="FFFFFF"/>
                          </a:solidFill>
                          <a:effectLst/>
                          <a:latin typeface="Arial" panose="020B0604020202020204" pitchFamily="34" charset="0"/>
                        </a:rPr>
                        <a:t>New Solar </a:t>
                      </a:r>
                      <a:r>
                        <a:rPr lang="en-US" sz="1200" b="1" i="0" u="none" strike="noStrike" dirty="0" smtClean="0">
                          <a:solidFill>
                            <a:srgbClr val="FFFFFF"/>
                          </a:solidFill>
                          <a:effectLst/>
                          <a:latin typeface="Arial" panose="020B0604020202020204" pitchFamily="34" charset="0"/>
                        </a:rPr>
                        <a:t>Projects with </a:t>
                      </a:r>
                      <a:r>
                        <a:rPr lang="en-US" sz="1200" b="1" i="0" u="none" strike="noStrike" dirty="0">
                          <a:solidFill>
                            <a:srgbClr val="FFFFFF"/>
                          </a:solidFill>
                          <a:effectLst/>
                          <a:latin typeface="Arial" panose="020B0604020202020204" pitchFamily="34" charset="0"/>
                        </a:rPr>
                        <a:t>IA </a:t>
                      </a:r>
                      <a:r>
                        <a:rPr lang="en-US" sz="1200" b="1" i="0" u="none" strike="noStrike" dirty="0" smtClean="0">
                          <a:solidFill>
                            <a:srgbClr val="FFFFFF"/>
                          </a:solidFill>
                          <a:effectLst/>
                          <a:latin typeface="Arial" panose="020B0604020202020204" pitchFamily="34" charset="0"/>
                        </a:rPr>
                        <a:t>Signed</a:t>
                      </a:r>
                      <a:endParaRPr lang="en-US" sz="1200" b="1" i="0" u="none" strike="noStrike" dirty="0">
                        <a:solidFill>
                          <a:srgbClr val="FFFF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EC7"/>
                    </a:solidFill>
                  </a:tcPr>
                </a:tc>
                <a:tc hMerge="1">
                  <a:txBody>
                    <a:bodyPr/>
                    <a:lstStyle/>
                    <a:p>
                      <a:endParaRPr lang="en-US"/>
                    </a:p>
                  </a:txBody>
                  <a:tcPr/>
                </a:tc>
              </a:tr>
              <a:tr h="196850">
                <a:tc vMerge="1">
                  <a:txBody>
                    <a:bodyPr/>
                    <a:lstStyle/>
                    <a:p>
                      <a:endParaRPr lang="en-US"/>
                    </a:p>
                  </a:txBody>
                  <a:tcPr/>
                </a:tc>
                <a:tc>
                  <a:txBody>
                    <a:bodyPr/>
                    <a:lstStyle/>
                    <a:p>
                      <a:pPr algn="ctr" fontAlgn="ctr"/>
                      <a:r>
                        <a:rPr lang="en-US" sz="1200" b="1" i="0" u="none" strike="noStrike" dirty="0">
                          <a:solidFill>
                            <a:srgbClr val="FFFFFF"/>
                          </a:solidFill>
                          <a:effectLst/>
                          <a:latin typeface="Arial" panose="020B0604020202020204" pitchFamily="34" charset="0"/>
                        </a:rPr>
                        <a:t>No. Of Units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a:solidFill>
                            <a:srgbClr val="FFFFFF"/>
                          </a:solidFill>
                          <a:effectLst/>
                          <a:latin typeface="Arial" panose="020B0604020202020204" pitchFamily="34" charset="0"/>
                        </a:rPr>
                        <a:t>No. Of QSEs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dirty="0">
                          <a:solidFill>
                            <a:srgbClr val="FFFFFF"/>
                          </a:solidFill>
                          <a:effectLst/>
                          <a:latin typeface="Arial" panose="020B0604020202020204" pitchFamily="34" charset="0"/>
                        </a:rPr>
                        <a:t>Total MW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dirty="0">
                          <a:solidFill>
                            <a:srgbClr val="FFFFFF"/>
                          </a:solidFill>
                          <a:effectLst/>
                          <a:latin typeface="Arial" panose="020B0604020202020204" pitchFamily="34" charset="0"/>
                        </a:rPr>
                        <a:t>No. Of New </a:t>
                      </a:r>
                      <a:r>
                        <a:rPr lang="en-US" sz="1200" b="1" i="0" u="none" strike="noStrike" dirty="0" smtClean="0">
                          <a:solidFill>
                            <a:srgbClr val="FFFFFF"/>
                          </a:solidFill>
                          <a:effectLst/>
                          <a:latin typeface="Arial" panose="020B0604020202020204" pitchFamily="34" charset="0"/>
                        </a:rPr>
                        <a:t>Projects</a:t>
                      </a:r>
                      <a:endParaRPr lang="en-US" sz="1200" b="1" i="0" u="none" strike="noStrike" dirty="0">
                        <a:solidFill>
                          <a:srgbClr val="FFFF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a:solidFill>
                            <a:srgbClr val="FFFFFF"/>
                          </a:solidFill>
                          <a:effectLst/>
                          <a:latin typeface="Arial" panose="020B0604020202020204" pitchFamily="34" charset="0"/>
                        </a:rPr>
                        <a:t>Total New MW</a:t>
                      </a:r>
                    </a:p>
                  </a:txBody>
                  <a:tcPr marL="6350" marR="6350" marT="63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r>
              <a:tr h="196850">
                <a:tc>
                  <a:txBody>
                    <a:bodyPr/>
                    <a:lstStyle/>
                    <a:p>
                      <a:pPr algn="ctr" fontAlgn="ctr"/>
                      <a:r>
                        <a:rPr lang="en-US" sz="1200" b="0" i="0" u="none" strike="noStrike" dirty="0">
                          <a:solidFill>
                            <a:schemeClr val="tx2"/>
                          </a:solidFill>
                          <a:effectLst/>
                          <a:latin typeface="Arial" panose="020B0604020202020204" pitchFamily="34" charset="0"/>
                        </a:rPr>
                        <a:t>1</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14</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10</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1,660</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11</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2,358</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dirty="0">
                          <a:solidFill>
                            <a:schemeClr val="tx2"/>
                          </a:solidFill>
                          <a:effectLst/>
                          <a:latin typeface="Arial" panose="020B0604020202020204" pitchFamily="34" charset="0"/>
                        </a:rPr>
                        <a:t>2</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4</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3</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392</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9</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3,106</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dirty="0">
                          <a:solidFill>
                            <a:schemeClr val="tx2"/>
                          </a:solidFill>
                          <a:effectLst/>
                          <a:latin typeface="Arial" panose="020B0604020202020204" pitchFamily="34" charset="0"/>
                        </a:rPr>
                        <a:t>3</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37</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15</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4,412</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a:solidFill>
                            <a:schemeClr val="tx2"/>
                          </a:solidFill>
                          <a:effectLst/>
                          <a:latin typeface="Arial" panose="020B0604020202020204" pitchFamily="34" charset="0"/>
                        </a:rPr>
                        <a:t>5</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902</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chemeClr val="tx2"/>
                          </a:solidFill>
                          <a:effectLst/>
                          <a:latin typeface="Arial" panose="020B0604020202020204" pitchFamily="34" charset="0"/>
                        </a:rPr>
                        <a:t>4</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4</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3</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548</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49</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11,024</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chemeClr val="tx2"/>
                          </a:solidFill>
                          <a:effectLst/>
                          <a:latin typeface="Arial" panose="020B0604020202020204" pitchFamily="34" charset="0"/>
                        </a:rPr>
                        <a:t>5</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3</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177</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14</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2,357</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algn="ctr" fontAlgn="ctr"/>
                      <a:r>
                        <a:rPr lang="en-US" sz="1200" b="0" i="0" u="none" strike="noStrike">
                          <a:solidFill>
                            <a:schemeClr val="tx2"/>
                          </a:solidFill>
                          <a:effectLst/>
                          <a:latin typeface="Arial" panose="020B0604020202020204" pitchFamily="34" charset="0"/>
                        </a:rPr>
                        <a:t>6</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a:noFill/>
                    </a:lnB>
                  </a:tcPr>
                </a:tc>
                <a:tc>
                  <a:txBody>
                    <a:bodyPr/>
                    <a:lstStyle/>
                    <a:p>
                      <a:pPr algn="ctr" fontAlgn="ctr"/>
                      <a:r>
                        <a:rPr lang="en-US" sz="1200" b="0" i="0" u="none" strike="noStrike" dirty="0" smtClean="0">
                          <a:solidFill>
                            <a:schemeClr val="tx2"/>
                          </a:solidFill>
                          <a:effectLst/>
                          <a:latin typeface="Arial" panose="020B0604020202020204" pitchFamily="34" charset="0"/>
                        </a:rPr>
                        <a:t>2</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a:noFill/>
                    </a:lnB>
                  </a:tcPr>
                </a:tc>
                <a:tc>
                  <a:txBody>
                    <a:bodyPr/>
                    <a:lstStyle/>
                    <a:p>
                      <a:pPr algn="ctr" fontAlgn="ctr"/>
                      <a:r>
                        <a:rPr lang="en-US" sz="1200" b="0" i="0" u="none" strike="noStrike" dirty="0" smtClean="0">
                          <a:solidFill>
                            <a:schemeClr val="tx2"/>
                          </a:solidFill>
                          <a:effectLst/>
                          <a:latin typeface="Arial" panose="020B0604020202020204" pitchFamily="34" charset="0"/>
                        </a:rPr>
                        <a:t>1</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a:noFill/>
                    </a:lnB>
                  </a:tcPr>
                </a:tc>
                <a:tc>
                  <a:txBody>
                    <a:bodyPr/>
                    <a:lstStyle/>
                    <a:p>
                      <a:pPr algn="ctr" fontAlgn="ctr"/>
                      <a:r>
                        <a:rPr lang="en-US" sz="1200" b="0" i="0" u="none" strike="noStrike" dirty="0" smtClean="0">
                          <a:solidFill>
                            <a:schemeClr val="tx2"/>
                          </a:solidFill>
                          <a:effectLst/>
                          <a:latin typeface="Arial" panose="020B0604020202020204" pitchFamily="34" charset="0"/>
                        </a:rPr>
                        <a:t>171</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a:noFill/>
                    </a:lnB>
                  </a:tcPr>
                </a:tc>
                <a:tc>
                  <a:txBody>
                    <a:bodyPr/>
                    <a:lstStyle/>
                    <a:p>
                      <a:pPr algn="ctr" fontAlgn="ctr"/>
                      <a:r>
                        <a:rPr lang="en-US" sz="1200" b="0" i="0" u="none" strike="noStrike" dirty="0" smtClean="0">
                          <a:solidFill>
                            <a:schemeClr val="tx2"/>
                          </a:solidFill>
                          <a:effectLst/>
                          <a:latin typeface="Arial" panose="020B0604020202020204" pitchFamily="34" charset="0"/>
                        </a:rPr>
                        <a:t>4</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a:noFill/>
                    </a:lnB>
                  </a:tcPr>
                </a:tc>
                <a:tc>
                  <a:txBody>
                    <a:bodyPr/>
                    <a:lstStyle/>
                    <a:p>
                      <a:pPr algn="ctr" fontAlgn="ctr"/>
                      <a:r>
                        <a:rPr lang="en-US" sz="1200" b="0" i="0" u="none" strike="noStrike" dirty="0" smtClean="0">
                          <a:solidFill>
                            <a:schemeClr val="tx2"/>
                          </a:solidFill>
                          <a:effectLst/>
                          <a:latin typeface="Arial" panose="020B0604020202020204" pitchFamily="34" charset="0"/>
                        </a:rPr>
                        <a:t>1,042</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a:noFill/>
                    </a:lnR>
                    <a:lnT w="6350" cap="flat" cmpd="sng" algn="ctr">
                      <a:solidFill>
                        <a:srgbClr val="00AEC7"/>
                      </a:solidFill>
                      <a:prstDash val="dot"/>
                      <a:round/>
                      <a:headEnd type="none" w="med" len="med"/>
                      <a:tailEnd type="none" w="med" len="med"/>
                    </a:lnT>
                    <a:lnB>
                      <a:noFill/>
                    </a:lnB>
                  </a:tcPr>
                </a:tc>
              </a:tr>
            </a:tbl>
          </a:graphicData>
        </a:graphic>
      </p:graphicFrame>
      <p:sp>
        <p:nvSpPr>
          <p:cNvPr id="7" name="Content Placeholder 2"/>
          <p:cNvSpPr txBox="1">
            <a:spLocks/>
          </p:cNvSpPr>
          <p:nvPr/>
        </p:nvSpPr>
        <p:spPr>
          <a:xfrm>
            <a:off x="304800" y="1634028"/>
            <a:ext cx="4572000" cy="506462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sz="1600" dirty="0" smtClean="0"/>
          </a:p>
          <a:p>
            <a:r>
              <a:rPr lang="en-US" sz="1600" dirty="0" smtClean="0"/>
              <a:t>Today, there exists two solar regions wherein the number of unit/QSE per region is less than 3. </a:t>
            </a:r>
          </a:p>
          <a:p>
            <a:endParaRPr lang="en-US" sz="1600" dirty="0" smtClean="0"/>
          </a:p>
        </p:txBody>
      </p:sp>
    </p:spTree>
    <p:extLst>
      <p:ext uri="{BB962C8B-B14F-4D97-AF65-F5344CB8AC3E}">
        <p14:creationId xmlns:p14="http://schemas.microsoft.com/office/powerpoint/2010/main" val="375721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Solar Region based Reports</a:t>
            </a:r>
            <a:endParaRPr lang="en-US" dirty="0"/>
          </a:p>
        </p:txBody>
      </p:sp>
      <p:sp>
        <p:nvSpPr>
          <p:cNvPr id="3" name="Content Placeholder 2"/>
          <p:cNvSpPr>
            <a:spLocks noGrp="1"/>
          </p:cNvSpPr>
          <p:nvPr>
            <p:ph idx="1"/>
          </p:nvPr>
        </p:nvSpPr>
        <p:spPr/>
        <p:txBody>
          <a:bodyPr/>
          <a:lstStyle/>
          <a:p>
            <a:r>
              <a:rPr lang="en-US" sz="1600" dirty="0" smtClean="0"/>
              <a:t>Nodal Protocol 3.2.5(1)(c) requires ERCOT to post aggregate solar power production data by 2003 Congestion Management Zones (i.e. North, South, West and Houston) two days after the Operating Day. </a:t>
            </a:r>
          </a:p>
          <a:p>
            <a:pPr lvl="1"/>
            <a:r>
              <a:rPr lang="en-US" sz="1600" dirty="0" smtClean="0"/>
              <a:t>These reports are currently not being posted since there exists a zone wherein the number of unit/QSE/DME/CP per zone is less than 3. Posting will commence once the count of QSE, DME and CP per zone is greater than or equal to 3.</a:t>
            </a:r>
          </a:p>
          <a:p>
            <a:endParaRPr lang="en-US" sz="1600" dirty="0"/>
          </a:p>
          <a:p>
            <a:r>
              <a:rPr lang="en-US" sz="1600" dirty="0" smtClean="0"/>
              <a:t>Similarly, </a:t>
            </a:r>
            <a:r>
              <a:rPr lang="en-US" sz="1600" dirty="0" smtClean="0">
                <a:hlinkClick r:id="rId2"/>
              </a:rPr>
              <a:t>NPRR </a:t>
            </a:r>
            <a:r>
              <a:rPr lang="en-US" sz="1600" dirty="0">
                <a:hlinkClick r:id="rId2"/>
              </a:rPr>
              <a:t>935</a:t>
            </a:r>
            <a:r>
              <a:rPr lang="en-US" sz="1600" dirty="0"/>
              <a:t> had introduced protocol language </a:t>
            </a:r>
            <a:r>
              <a:rPr lang="en-US" sz="1600" dirty="0" smtClean="0"/>
              <a:t>in Section 4.2.3 (1), (6) to </a:t>
            </a:r>
            <a:r>
              <a:rPr lang="en-US" sz="1600" dirty="0"/>
              <a:t>incorporate solar </a:t>
            </a:r>
            <a:r>
              <a:rPr lang="en-US" sz="1600" dirty="0" smtClean="0"/>
              <a:t>“forecast” regions </a:t>
            </a:r>
            <a:r>
              <a:rPr lang="en-US" sz="1600" dirty="0"/>
              <a:t>into MIS reports on solar power generation and solar power forecast. </a:t>
            </a:r>
            <a:endParaRPr lang="en-US" sz="1600" dirty="0" smtClean="0"/>
          </a:p>
          <a:p>
            <a:pPr lvl="1"/>
            <a:r>
              <a:rPr lang="en-US" sz="1600" dirty="0" smtClean="0"/>
              <a:t>This </a:t>
            </a:r>
            <a:r>
              <a:rPr lang="en-US" sz="1600" dirty="0"/>
              <a:t>language is still </a:t>
            </a:r>
            <a:r>
              <a:rPr lang="en-US" sz="1600" dirty="0" smtClean="0"/>
              <a:t>gray-boxed. </a:t>
            </a:r>
          </a:p>
          <a:p>
            <a:pPr lvl="1"/>
            <a:r>
              <a:rPr lang="en-US" sz="1600" dirty="0" smtClean="0"/>
              <a:t>Note that posting reports by individual solar “forecast” region will follow current approach used to protect confidential information specifically in solar regions where the count of units per region is low.</a:t>
            </a:r>
          </a:p>
          <a:p>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308448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Potential Solar Aggregation for new Reports - 1</a:t>
            </a:r>
            <a:endParaRPr lang="en-US" sz="2800" dirty="0"/>
          </a:p>
        </p:txBody>
      </p:sp>
      <p:sp>
        <p:nvSpPr>
          <p:cNvPr id="3" name="Content Placeholder 2"/>
          <p:cNvSpPr>
            <a:spLocks noGrp="1"/>
          </p:cNvSpPr>
          <p:nvPr>
            <p:ph idx="1"/>
          </p:nvPr>
        </p:nvSpPr>
        <p:spPr>
          <a:xfrm>
            <a:off x="304800" y="855406"/>
            <a:ext cx="5029200" cy="5064627"/>
          </a:xfrm>
        </p:spPr>
        <p:txBody>
          <a:bodyPr/>
          <a:lstStyle/>
          <a:p>
            <a:pPr marL="0" indent="0" algn="just">
              <a:buNone/>
            </a:pPr>
            <a:r>
              <a:rPr lang="en-US" sz="1400" i="1" dirty="0" smtClean="0"/>
              <a:t>If the stakeholders desire a new set of reports that track aggregation of solar generation and forecast, included below is a potential aggregation that may be considered.</a:t>
            </a:r>
          </a:p>
          <a:p>
            <a:pPr marL="342900" lvl="1" indent="0">
              <a:buNone/>
            </a:pPr>
            <a:endParaRPr lang="en-US" sz="800" dirty="0"/>
          </a:p>
          <a:p>
            <a:pPr marL="0" lvl="1" indent="0">
              <a:buNone/>
            </a:pPr>
            <a:r>
              <a:rPr lang="en-US" sz="1600" b="1" dirty="0" smtClean="0"/>
              <a:t>Approach 1: By </a:t>
            </a:r>
            <a:r>
              <a:rPr lang="en-US" sz="1600" b="1" dirty="0"/>
              <a:t>Congestion Management Zones</a:t>
            </a:r>
          </a:p>
          <a:p>
            <a:pPr marL="228600" lvl="2"/>
            <a:r>
              <a:rPr lang="en-US" sz="1400" dirty="0"/>
              <a:t>North</a:t>
            </a:r>
          </a:p>
          <a:p>
            <a:pPr marL="228600" lvl="2"/>
            <a:r>
              <a:rPr lang="en-US" sz="1400" dirty="0"/>
              <a:t>West</a:t>
            </a:r>
          </a:p>
          <a:p>
            <a:pPr marL="228600" lvl="2"/>
            <a:r>
              <a:rPr lang="en-US" sz="1400" dirty="0"/>
              <a:t>South + </a:t>
            </a:r>
            <a:r>
              <a:rPr lang="en-US" sz="1400" dirty="0" smtClean="0"/>
              <a:t>Houston</a:t>
            </a:r>
          </a:p>
          <a:p>
            <a:pPr marL="228600" lvl="2"/>
            <a:endParaRPr lang="en-US" sz="800" dirty="0" smtClean="0"/>
          </a:p>
          <a:p>
            <a:pPr marL="57150" lvl="2" indent="0">
              <a:buNone/>
            </a:pPr>
            <a:r>
              <a:rPr lang="en-US" b="1" dirty="0" smtClean="0"/>
              <a:t>Points to Consider</a:t>
            </a:r>
            <a:endParaRPr lang="en-US" b="1" dirty="0"/>
          </a:p>
          <a:p>
            <a:pPr marL="571500" lvl="3"/>
            <a:r>
              <a:rPr lang="en-US" sz="1400" dirty="0" smtClean="0"/>
              <a:t>Proposed aggregation comes close in representing the irradiance profile for the region.</a:t>
            </a:r>
          </a:p>
          <a:p>
            <a:pPr marL="571500" lvl="3"/>
            <a:r>
              <a:rPr lang="en-US" sz="1400" dirty="0" smtClean="0"/>
              <a:t>Mapping between Solar unit and Congestion Management Zone already exists and/or is derivable today. </a:t>
            </a:r>
            <a:endParaRPr lang="en-US" sz="1400" dirty="0"/>
          </a:p>
          <a:p>
            <a:pPr marL="571500" lvl="3"/>
            <a:r>
              <a:rPr lang="en-US" sz="1400" dirty="0" smtClean="0"/>
              <a:t>Reports based on similar aggregation are being produced currently for wind.</a:t>
            </a:r>
          </a:p>
          <a:p>
            <a:pPr marL="400050" lvl="3" indent="0">
              <a:buNone/>
            </a:pPr>
            <a:endParaRPr lang="en-US" sz="1400" dirty="0" smtClean="0"/>
          </a:p>
          <a:p>
            <a:pPr marL="571500" lvl="3"/>
            <a:endParaRPr lang="en-US" sz="1400" dirty="0"/>
          </a:p>
          <a:p>
            <a:endParaRPr lang="en-US" sz="16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5857568" y="1163820"/>
            <a:ext cx="2819400" cy="2343959"/>
          </a:xfrm>
          <a:prstGeom prst="rect">
            <a:avLst/>
          </a:prstGeom>
        </p:spPr>
      </p:pic>
      <p:sp>
        <p:nvSpPr>
          <p:cNvPr id="6" name="TextBox 5"/>
          <p:cNvSpPr txBox="1"/>
          <p:nvPr/>
        </p:nvSpPr>
        <p:spPr>
          <a:xfrm>
            <a:off x="5959769" y="860054"/>
            <a:ext cx="2133600" cy="307777"/>
          </a:xfrm>
          <a:prstGeom prst="rect">
            <a:avLst/>
          </a:prstGeom>
          <a:noFill/>
        </p:spPr>
        <p:txBody>
          <a:bodyPr wrap="square" rtlCol="0">
            <a:spAutoFit/>
          </a:bodyPr>
          <a:lstStyle/>
          <a:p>
            <a:pPr algn="ctr"/>
            <a:r>
              <a:rPr lang="en-US" sz="1400" b="1" dirty="0" smtClean="0"/>
              <a:t>Irradiance Profile</a:t>
            </a:r>
            <a:endParaRPr lang="en-US" sz="1400" b="1" dirty="0"/>
          </a:p>
        </p:txBody>
      </p:sp>
      <p:pic>
        <p:nvPicPr>
          <p:cNvPr id="8" name="Picture 7"/>
          <p:cNvPicPr>
            <a:picLocks noChangeAspect="1"/>
          </p:cNvPicPr>
          <p:nvPr/>
        </p:nvPicPr>
        <p:blipFill rotWithShape="1">
          <a:blip r:embed="rId3"/>
          <a:srcRect l="42500" t="41724" r="28333" b="18275"/>
          <a:stretch/>
        </p:blipFill>
        <p:spPr>
          <a:xfrm>
            <a:off x="5638799" y="3534871"/>
            <a:ext cx="3427249" cy="283972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547212358"/>
              </p:ext>
            </p:extLst>
          </p:nvPr>
        </p:nvGraphicFramePr>
        <p:xfrm>
          <a:off x="2304627" y="5181600"/>
          <a:ext cx="3334172" cy="1148956"/>
        </p:xfrm>
        <a:graphic>
          <a:graphicData uri="http://schemas.openxmlformats.org/drawingml/2006/table">
            <a:tbl>
              <a:tblPr/>
              <a:tblGrid>
                <a:gridCol w="1356119"/>
                <a:gridCol w="658368"/>
                <a:gridCol w="658368"/>
                <a:gridCol w="661317"/>
              </a:tblGrid>
              <a:tr h="180527">
                <a:tc rowSpan="2">
                  <a:txBody>
                    <a:bodyPr/>
                    <a:lstStyle/>
                    <a:p>
                      <a:pPr algn="ctr" fontAlgn="ctr"/>
                      <a:r>
                        <a:rPr lang="en-US" sz="1200" b="1" i="0" u="none" strike="noStrike" dirty="0">
                          <a:solidFill>
                            <a:srgbClr val="FFFFFF"/>
                          </a:solidFill>
                          <a:effectLst/>
                          <a:latin typeface="Arial" panose="020B0604020202020204" pitchFamily="34" charset="0"/>
                        </a:rPr>
                        <a:t>Zone</a:t>
                      </a:r>
                    </a:p>
                  </a:txBody>
                  <a:tcPr marL="6350" marR="6350" marT="6350" marB="0" anchor="ctr">
                    <a:lnL>
                      <a:noFill/>
                    </a:lnL>
                    <a:lnR w="12700" cap="flat" cmpd="sng" algn="ctr">
                      <a:solidFill>
                        <a:srgbClr val="FFFFFF"/>
                      </a:solidFill>
                      <a:prstDash val="solid"/>
                      <a:round/>
                      <a:headEnd type="none" w="med" len="med"/>
                      <a:tailEnd type="none" w="med" len="med"/>
                    </a:lnR>
                    <a:lnT>
                      <a:noFill/>
                    </a:lnT>
                    <a:lnB w="6350" cap="flat" cmpd="sng" algn="ctr">
                      <a:solidFill>
                        <a:srgbClr val="00AEC7"/>
                      </a:solidFill>
                      <a:prstDash val="dot"/>
                      <a:round/>
                      <a:headEnd type="none" w="med" len="med"/>
                      <a:tailEnd type="none" w="med" len="med"/>
                    </a:lnB>
                    <a:solidFill>
                      <a:srgbClr val="00AEC7"/>
                    </a:solidFill>
                  </a:tcPr>
                </a:tc>
                <a:tc gridSpan="3">
                  <a:txBody>
                    <a:bodyPr/>
                    <a:lstStyle/>
                    <a:p>
                      <a:pPr algn="ctr" fontAlgn="ctr"/>
                      <a:r>
                        <a:rPr lang="en-US" sz="1200" b="1" i="0" u="none" strike="noStrike" dirty="0">
                          <a:solidFill>
                            <a:srgbClr val="FFFFFF"/>
                          </a:solidFill>
                          <a:effectLst/>
                          <a:latin typeface="Arial" panose="020B0604020202020204" pitchFamily="34" charset="0"/>
                        </a:rPr>
                        <a:t>Current Solar Units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EC7"/>
                    </a:solidFill>
                  </a:tcPr>
                </a:tc>
                <a:tc hMerge="1">
                  <a:txBody>
                    <a:bodyPr/>
                    <a:lstStyle/>
                    <a:p>
                      <a:endParaRPr lang="en-US"/>
                    </a:p>
                  </a:txBody>
                  <a:tcPr/>
                </a:tc>
                <a:tc hMerge="1">
                  <a:txBody>
                    <a:bodyPr/>
                    <a:lstStyle/>
                    <a:p>
                      <a:endParaRPr lang="en-US"/>
                    </a:p>
                  </a:txBody>
                  <a:tcPr/>
                </a:tc>
              </a:tr>
              <a:tr h="363415">
                <a:tc vMerge="1">
                  <a:txBody>
                    <a:bodyPr/>
                    <a:lstStyle/>
                    <a:p>
                      <a:endParaRPr lang="en-US"/>
                    </a:p>
                  </a:txBody>
                  <a:tcPr/>
                </a:tc>
                <a:tc>
                  <a:txBody>
                    <a:bodyPr/>
                    <a:lstStyle/>
                    <a:p>
                      <a:pPr algn="ctr" fontAlgn="ctr"/>
                      <a:r>
                        <a:rPr lang="en-US" sz="1200" b="1" i="0" u="none" strike="noStrike" dirty="0">
                          <a:solidFill>
                            <a:srgbClr val="FFFFFF"/>
                          </a:solidFill>
                          <a:effectLst/>
                          <a:latin typeface="Arial" panose="020B0604020202020204" pitchFamily="34" charset="0"/>
                        </a:rPr>
                        <a:t>No. Of Units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dirty="0">
                          <a:solidFill>
                            <a:srgbClr val="FFFFFF"/>
                          </a:solidFill>
                          <a:effectLst/>
                          <a:latin typeface="Arial" panose="020B0604020202020204" pitchFamily="34" charset="0"/>
                        </a:rPr>
                        <a:t>No. Of QSEs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dirty="0">
                          <a:solidFill>
                            <a:srgbClr val="FFFFFF"/>
                          </a:solidFill>
                          <a:effectLst/>
                          <a:latin typeface="Arial" panose="020B0604020202020204" pitchFamily="34" charset="0"/>
                        </a:rPr>
                        <a:t>Total MW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r>
              <a:tr h="184808">
                <a:tc>
                  <a:txBody>
                    <a:bodyPr/>
                    <a:lstStyle/>
                    <a:p>
                      <a:pPr algn="ctr" fontAlgn="ctr"/>
                      <a:r>
                        <a:rPr lang="en-US" sz="1200" b="0" i="0" u="none" strike="noStrike" dirty="0">
                          <a:solidFill>
                            <a:schemeClr val="tx2"/>
                          </a:solidFill>
                          <a:effectLst/>
                          <a:latin typeface="Arial" panose="020B0604020202020204" pitchFamily="34" charset="0"/>
                        </a:rPr>
                        <a:t>North</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3</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3</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428</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84808">
                <a:tc>
                  <a:txBody>
                    <a:bodyPr/>
                    <a:lstStyle/>
                    <a:p>
                      <a:pPr algn="ctr" fontAlgn="ctr"/>
                      <a:r>
                        <a:rPr lang="en-US" sz="1200" b="0" i="0" u="none" strike="noStrike">
                          <a:solidFill>
                            <a:schemeClr val="tx2"/>
                          </a:solidFill>
                          <a:effectLst/>
                          <a:latin typeface="Arial" panose="020B0604020202020204" pitchFamily="34" charset="0"/>
                        </a:rPr>
                        <a:t>West</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55</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24</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6,464</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209156">
                <a:tc>
                  <a:txBody>
                    <a:bodyPr/>
                    <a:lstStyle/>
                    <a:p>
                      <a:pPr algn="ctr" fontAlgn="ctr"/>
                      <a:r>
                        <a:rPr lang="en-US" sz="1200" b="0" i="0" u="none" strike="noStrike">
                          <a:solidFill>
                            <a:schemeClr val="tx2"/>
                          </a:solidFill>
                          <a:effectLst/>
                          <a:latin typeface="Arial" panose="020B0604020202020204" pitchFamily="34" charset="0"/>
                        </a:rPr>
                        <a:t>South, Houston</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a:solidFill>
                            <a:schemeClr val="tx2"/>
                          </a:solidFill>
                          <a:effectLst/>
                          <a:latin typeface="Arial" panose="020B0604020202020204" pitchFamily="34" charset="0"/>
                        </a:rPr>
                        <a:t>6</a:t>
                      </a: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3</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468</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bl>
          </a:graphicData>
        </a:graphic>
      </p:graphicFrame>
      <p:sp>
        <p:nvSpPr>
          <p:cNvPr id="10" name="TextBox 9"/>
          <p:cNvSpPr txBox="1"/>
          <p:nvPr/>
        </p:nvSpPr>
        <p:spPr>
          <a:xfrm>
            <a:off x="2514600" y="6492137"/>
            <a:ext cx="5867400" cy="215444"/>
          </a:xfrm>
          <a:prstGeom prst="rect">
            <a:avLst/>
          </a:prstGeom>
          <a:noFill/>
        </p:spPr>
        <p:txBody>
          <a:bodyPr wrap="square" rtlCol="0">
            <a:spAutoFit/>
          </a:bodyPr>
          <a:lstStyle/>
          <a:p>
            <a:r>
              <a:rPr lang="en-US" sz="800" dirty="0">
                <a:solidFill>
                  <a:srgbClr val="FF0000"/>
                </a:solidFill>
              </a:rPr>
              <a:t>*The map in this slide is from an old reference and is for illustrative purposes only</a:t>
            </a:r>
            <a:r>
              <a:rPr lang="en-US" sz="800" dirty="0" smtClean="0">
                <a:solidFill>
                  <a:srgbClr val="FF0000"/>
                </a:solidFill>
              </a:rPr>
              <a:t>.</a:t>
            </a:r>
            <a:endParaRPr lang="en-US" sz="800" dirty="0">
              <a:solidFill>
                <a:srgbClr val="FF0000"/>
              </a:solidFill>
            </a:endParaRPr>
          </a:p>
        </p:txBody>
      </p:sp>
    </p:spTree>
    <p:extLst>
      <p:ext uri="{BB962C8B-B14F-4D97-AF65-F5344CB8AC3E}">
        <p14:creationId xmlns:p14="http://schemas.microsoft.com/office/powerpoint/2010/main" val="1520761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Potential Solar Aggregation for new Reports - </a:t>
            </a:r>
            <a:r>
              <a:rPr lang="en-US" sz="2800" dirty="0" smtClean="0"/>
              <a:t>2</a:t>
            </a:r>
            <a:endParaRPr lang="en-US" sz="2800" dirty="0"/>
          </a:p>
        </p:txBody>
      </p:sp>
      <p:sp>
        <p:nvSpPr>
          <p:cNvPr id="3" name="Content Placeholder 2"/>
          <p:cNvSpPr>
            <a:spLocks noGrp="1"/>
          </p:cNvSpPr>
          <p:nvPr>
            <p:ph idx="1"/>
          </p:nvPr>
        </p:nvSpPr>
        <p:spPr>
          <a:xfrm>
            <a:off x="304800" y="855406"/>
            <a:ext cx="5029200" cy="5064627"/>
          </a:xfrm>
        </p:spPr>
        <p:txBody>
          <a:bodyPr/>
          <a:lstStyle/>
          <a:p>
            <a:pPr marL="0" indent="0" algn="just">
              <a:buNone/>
            </a:pPr>
            <a:r>
              <a:rPr lang="en-US" sz="1400" i="1" dirty="0"/>
              <a:t>If the </a:t>
            </a:r>
            <a:r>
              <a:rPr lang="en-US" sz="1400" i="1" dirty="0" smtClean="0"/>
              <a:t>stakeholders </a:t>
            </a:r>
            <a:r>
              <a:rPr lang="en-US" sz="1400" i="1" dirty="0"/>
              <a:t>desire a new set of reports that track aggregation of solar generation and forecast, included below is a potential aggregation that may be considered.</a:t>
            </a:r>
          </a:p>
          <a:p>
            <a:pPr marL="342900" lvl="1" indent="0">
              <a:buNone/>
            </a:pPr>
            <a:endParaRPr lang="en-US" sz="800" dirty="0"/>
          </a:p>
          <a:p>
            <a:pPr marL="0" lvl="1" indent="0">
              <a:buNone/>
            </a:pPr>
            <a:r>
              <a:rPr lang="en-US" sz="1600" b="1" dirty="0" smtClean="0"/>
              <a:t>Approach 2: By Weather </a:t>
            </a:r>
            <a:r>
              <a:rPr lang="en-US" sz="1600" b="1" dirty="0"/>
              <a:t>Zones</a:t>
            </a:r>
          </a:p>
          <a:p>
            <a:pPr marL="228600" lvl="2"/>
            <a:r>
              <a:rPr lang="en-US" sz="1400" dirty="0"/>
              <a:t>Far West</a:t>
            </a:r>
          </a:p>
          <a:p>
            <a:pPr marL="228600" lvl="2"/>
            <a:r>
              <a:rPr lang="en-US" sz="1400" dirty="0"/>
              <a:t>West</a:t>
            </a:r>
          </a:p>
          <a:p>
            <a:pPr marL="228600" lvl="2"/>
            <a:r>
              <a:rPr lang="en-US" sz="1400" dirty="0" smtClean="0"/>
              <a:t>North + North </a:t>
            </a:r>
            <a:r>
              <a:rPr lang="en-US" sz="1400" dirty="0"/>
              <a:t>Central + East + South + South Central + Coast</a:t>
            </a:r>
          </a:p>
          <a:p>
            <a:pPr marL="228600" lvl="2"/>
            <a:endParaRPr lang="en-US" sz="800" dirty="0" smtClean="0"/>
          </a:p>
          <a:p>
            <a:pPr marL="57150" lvl="2" indent="0">
              <a:buNone/>
            </a:pPr>
            <a:r>
              <a:rPr lang="en-US" b="1" dirty="0"/>
              <a:t>Points to Consider</a:t>
            </a:r>
          </a:p>
          <a:p>
            <a:pPr marL="571500" lvl="3"/>
            <a:r>
              <a:rPr lang="en-US" sz="1400" dirty="0" smtClean="0"/>
              <a:t>Proposed aggregation comes close in representing the irradiance profile for the region.</a:t>
            </a:r>
          </a:p>
          <a:p>
            <a:pPr marL="571500" lvl="3"/>
            <a:r>
              <a:rPr lang="en-US" sz="1400" dirty="0" smtClean="0"/>
              <a:t>Mapping between Solar unit and Weather Zone already exists and/or is derivable today.</a:t>
            </a:r>
            <a:endParaRPr lang="en-US" sz="16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5857568" y="1163820"/>
            <a:ext cx="2819400" cy="2343959"/>
          </a:xfrm>
          <a:prstGeom prst="rect">
            <a:avLst/>
          </a:prstGeom>
        </p:spPr>
      </p:pic>
      <p:sp>
        <p:nvSpPr>
          <p:cNvPr id="6" name="TextBox 5"/>
          <p:cNvSpPr txBox="1"/>
          <p:nvPr/>
        </p:nvSpPr>
        <p:spPr>
          <a:xfrm>
            <a:off x="5959769" y="860054"/>
            <a:ext cx="2133600" cy="307777"/>
          </a:xfrm>
          <a:prstGeom prst="rect">
            <a:avLst/>
          </a:prstGeom>
          <a:noFill/>
        </p:spPr>
        <p:txBody>
          <a:bodyPr wrap="square" rtlCol="0">
            <a:spAutoFit/>
          </a:bodyPr>
          <a:lstStyle/>
          <a:p>
            <a:pPr algn="ctr"/>
            <a:r>
              <a:rPr lang="en-US" sz="1400" b="1" dirty="0" smtClean="0"/>
              <a:t>Irradiance Profile</a:t>
            </a:r>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379038157"/>
              </p:ext>
            </p:extLst>
          </p:nvPr>
        </p:nvGraphicFramePr>
        <p:xfrm>
          <a:off x="2071952" y="4699799"/>
          <a:ext cx="3785616" cy="1524000"/>
        </p:xfrm>
        <a:graphic>
          <a:graphicData uri="http://schemas.openxmlformats.org/drawingml/2006/table">
            <a:tbl>
              <a:tblPr/>
              <a:tblGrid>
                <a:gridCol w="1810512"/>
                <a:gridCol w="658368"/>
                <a:gridCol w="658368"/>
                <a:gridCol w="658368"/>
              </a:tblGrid>
              <a:tr h="203200">
                <a:tc rowSpan="2">
                  <a:txBody>
                    <a:bodyPr/>
                    <a:lstStyle/>
                    <a:p>
                      <a:pPr algn="ctr" fontAlgn="ctr"/>
                      <a:r>
                        <a:rPr lang="en-US" sz="1200" b="1" i="0" u="none" strike="noStrike" dirty="0">
                          <a:solidFill>
                            <a:srgbClr val="FFFFFF"/>
                          </a:solidFill>
                          <a:effectLst/>
                          <a:latin typeface="Arial" panose="020B0604020202020204" pitchFamily="34" charset="0"/>
                        </a:rPr>
                        <a:t>Zone</a:t>
                      </a:r>
                    </a:p>
                  </a:txBody>
                  <a:tcPr marL="6350" marR="6350" marT="6350" marB="0" anchor="ctr">
                    <a:lnL>
                      <a:noFill/>
                    </a:lnL>
                    <a:lnR w="12700" cap="flat" cmpd="sng" algn="ctr">
                      <a:solidFill>
                        <a:srgbClr val="FFFFFF"/>
                      </a:solidFill>
                      <a:prstDash val="solid"/>
                      <a:round/>
                      <a:headEnd type="none" w="med" len="med"/>
                      <a:tailEnd type="none" w="med" len="med"/>
                    </a:lnR>
                    <a:lnT>
                      <a:noFill/>
                    </a:lnT>
                    <a:lnB w="6350" cap="flat" cmpd="sng" algn="ctr">
                      <a:solidFill>
                        <a:srgbClr val="00AEC7"/>
                      </a:solidFill>
                      <a:prstDash val="dot"/>
                      <a:round/>
                      <a:headEnd type="none" w="med" len="med"/>
                      <a:tailEnd type="none" w="med" len="med"/>
                    </a:lnB>
                    <a:solidFill>
                      <a:srgbClr val="00AEC7"/>
                    </a:solidFill>
                  </a:tcPr>
                </a:tc>
                <a:tc gridSpan="3">
                  <a:txBody>
                    <a:bodyPr/>
                    <a:lstStyle/>
                    <a:p>
                      <a:pPr algn="ctr" fontAlgn="ctr"/>
                      <a:r>
                        <a:rPr lang="en-US" sz="1200" b="1" i="0" u="none" strike="noStrike" dirty="0">
                          <a:solidFill>
                            <a:srgbClr val="FFFFFF"/>
                          </a:solidFill>
                          <a:effectLst/>
                          <a:latin typeface="Arial" panose="020B0604020202020204" pitchFamily="34" charset="0"/>
                        </a:rPr>
                        <a:t>Current Solar Units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EC7"/>
                    </a:solidFill>
                  </a:tcPr>
                </a:tc>
                <a:tc hMerge="1">
                  <a:txBody>
                    <a:bodyPr/>
                    <a:lstStyle/>
                    <a:p>
                      <a:endParaRPr lang="en-US"/>
                    </a:p>
                  </a:txBody>
                  <a:tcPr/>
                </a:tc>
                <a:tc hMerge="1">
                  <a:txBody>
                    <a:bodyPr/>
                    <a:lstStyle/>
                    <a:p>
                      <a:endParaRPr lang="en-US"/>
                    </a:p>
                  </a:txBody>
                  <a:tcPr/>
                </a:tc>
              </a:tr>
              <a:tr h="196850">
                <a:tc vMerge="1">
                  <a:txBody>
                    <a:bodyPr/>
                    <a:lstStyle/>
                    <a:p>
                      <a:endParaRPr lang="en-US"/>
                    </a:p>
                  </a:txBody>
                  <a:tcPr/>
                </a:tc>
                <a:tc>
                  <a:txBody>
                    <a:bodyPr/>
                    <a:lstStyle/>
                    <a:p>
                      <a:pPr algn="ctr" fontAlgn="ctr"/>
                      <a:r>
                        <a:rPr lang="en-US" sz="1200" b="1" i="0" u="none" strike="noStrike" dirty="0">
                          <a:solidFill>
                            <a:srgbClr val="FFFFFF"/>
                          </a:solidFill>
                          <a:effectLst/>
                          <a:latin typeface="Arial" panose="020B0604020202020204" pitchFamily="34" charset="0"/>
                        </a:rPr>
                        <a:t>No. Of Units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dirty="0">
                          <a:solidFill>
                            <a:srgbClr val="FFFFFF"/>
                          </a:solidFill>
                          <a:effectLst/>
                          <a:latin typeface="Arial" panose="020B0604020202020204" pitchFamily="34" charset="0"/>
                        </a:rPr>
                        <a:t>No. Of QSEs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c>
                  <a:txBody>
                    <a:bodyPr/>
                    <a:lstStyle/>
                    <a:p>
                      <a:pPr algn="ctr" fontAlgn="ctr"/>
                      <a:r>
                        <a:rPr lang="en-US" sz="1200" b="1" i="0" u="none" strike="noStrike" dirty="0">
                          <a:solidFill>
                            <a:srgbClr val="FFFFFF"/>
                          </a:solidFill>
                          <a:effectLst/>
                          <a:latin typeface="Arial" panose="020B0604020202020204" pitchFamily="34" charset="0"/>
                        </a:rPr>
                        <a:t>Total MW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AEC7"/>
                      </a:solidFill>
                      <a:prstDash val="dot"/>
                      <a:round/>
                      <a:headEnd type="none" w="med" len="med"/>
                      <a:tailEnd type="none" w="med" len="med"/>
                    </a:lnB>
                    <a:solidFill>
                      <a:srgbClr val="00AEC7"/>
                    </a:solidFill>
                  </a:tcPr>
                </a:tc>
              </a:tr>
              <a:tr h="196850">
                <a:tc>
                  <a:txBody>
                    <a:bodyPr/>
                    <a:lstStyle/>
                    <a:p>
                      <a:pPr algn="ctr" fontAlgn="ctr"/>
                      <a:r>
                        <a:rPr lang="en-US" sz="1200" b="0" i="0" u="none" strike="noStrike" dirty="0">
                          <a:solidFill>
                            <a:schemeClr val="tx2"/>
                          </a:solidFill>
                          <a:effectLst/>
                          <a:latin typeface="Arial" panose="020B0604020202020204" pitchFamily="34" charset="0"/>
                        </a:rPr>
                        <a:t>Far West</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43</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19</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algn="ctr" fontAlgn="ctr"/>
                      <a:r>
                        <a:rPr lang="en-US" sz="1200" b="0" i="0" u="none" strike="noStrike" dirty="0" smtClean="0">
                          <a:solidFill>
                            <a:schemeClr val="tx2"/>
                          </a:solidFill>
                          <a:effectLst/>
                          <a:latin typeface="Arial" panose="020B0604020202020204" pitchFamily="34" charset="0"/>
                        </a:rPr>
                        <a:t>5,099</a:t>
                      </a:r>
                      <a:endParaRPr lang="en-US" sz="1200" b="0" i="0" u="none" strike="noStrike" dirty="0">
                        <a:solidFill>
                          <a:schemeClr val="tx2"/>
                        </a:solidFill>
                        <a:effectLst/>
                        <a:latin typeface="Arial" panose="020B0604020202020204" pitchFamily="34" charset="0"/>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196850">
                <a:tc>
                  <a:txBody>
                    <a:bodyPr/>
                    <a:lstStyle/>
                    <a:p>
                      <a:pPr marL="0" algn="ctr" defTabSz="685800" rtl="0" eaLnBrk="1" fontAlgn="ctr" latinLnBrk="0" hangingPunct="1"/>
                      <a:r>
                        <a:rPr lang="en-US" sz="1200" b="0" i="0" u="none" strike="noStrike" kern="1200" dirty="0">
                          <a:solidFill>
                            <a:schemeClr val="tx2"/>
                          </a:solidFill>
                          <a:effectLst/>
                          <a:latin typeface="Arial" panose="020B0604020202020204" pitchFamily="34" charset="0"/>
                          <a:ea typeface="+mn-ea"/>
                          <a:cs typeface="+mn-cs"/>
                        </a:rPr>
                        <a:t>West</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marL="0" algn="ctr" defTabSz="685800" rtl="0" eaLnBrk="1" fontAlgn="ctr" latinLnBrk="0" hangingPunct="1"/>
                      <a:r>
                        <a:rPr lang="en-US" sz="1200" b="0" i="0" u="none" strike="noStrike" kern="1200" dirty="0" smtClean="0">
                          <a:solidFill>
                            <a:schemeClr val="tx2"/>
                          </a:solidFill>
                          <a:effectLst/>
                          <a:latin typeface="Arial" panose="020B0604020202020204" pitchFamily="34" charset="0"/>
                          <a:ea typeface="+mn-ea"/>
                          <a:cs typeface="+mn-cs"/>
                        </a:rPr>
                        <a:t>11</a:t>
                      </a:r>
                      <a:endParaRPr lang="en-US" sz="1200" b="0" i="0" u="none" strike="noStrike" kern="1200" dirty="0">
                        <a:solidFill>
                          <a:schemeClr val="tx2"/>
                        </a:solidFill>
                        <a:effectLst/>
                        <a:latin typeface="Arial" panose="020B0604020202020204" pitchFamily="34" charset="0"/>
                        <a:ea typeface="+mn-ea"/>
                        <a:cs typeface="+mn-cs"/>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marL="0" algn="ctr" defTabSz="685800" rtl="0" eaLnBrk="1" fontAlgn="ctr" latinLnBrk="0" hangingPunct="1"/>
                      <a:r>
                        <a:rPr lang="en-US" sz="1200" b="0" i="0" u="none" strike="noStrike" kern="1200" dirty="0" smtClean="0">
                          <a:solidFill>
                            <a:schemeClr val="tx2"/>
                          </a:solidFill>
                          <a:effectLst/>
                          <a:latin typeface="Arial" panose="020B0604020202020204" pitchFamily="34" charset="0"/>
                          <a:ea typeface="+mn-ea"/>
                          <a:cs typeface="+mn-cs"/>
                        </a:rPr>
                        <a:t>7</a:t>
                      </a:r>
                      <a:endParaRPr lang="en-US" sz="1200" b="0" i="0" u="none" strike="noStrike" kern="1200" dirty="0">
                        <a:solidFill>
                          <a:schemeClr val="tx2"/>
                        </a:solidFill>
                        <a:effectLst/>
                        <a:latin typeface="Arial" panose="020B0604020202020204" pitchFamily="34" charset="0"/>
                        <a:ea typeface="+mn-ea"/>
                        <a:cs typeface="+mn-cs"/>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marL="0" algn="ctr" defTabSz="685800" rtl="0" eaLnBrk="1" fontAlgn="ctr" latinLnBrk="0" hangingPunct="1"/>
                      <a:r>
                        <a:rPr lang="en-US" sz="1200" b="0" i="0" u="none" strike="noStrike" kern="1200" dirty="0" smtClean="0">
                          <a:solidFill>
                            <a:schemeClr val="tx2"/>
                          </a:solidFill>
                          <a:effectLst/>
                          <a:latin typeface="Arial" panose="020B0604020202020204" pitchFamily="34" charset="0"/>
                          <a:ea typeface="+mn-ea"/>
                          <a:cs typeface="+mn-cs"/>
                        </a:rPr>
                        <a:t>1,150</a:t>
                      </a:r>
                      <a:endParaRPr lang="en-US" sz="1200" b="0" i="0" u="none" strike="noStrike" kern="1200" dirty="0">
                        <a:solidFill>
                          <a:schemeClr val="tx2"/>
                        </a:solidFill>
                        <a:effectLst/>
                        <a:latin typeface="Arial" panose="020B0604020202020204" pitchFamily="34" charset="0"/>
                        <a:ea typeface="+mn-ea"/>
                        <a:cs typeface="+mn-cs"/>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r h="39370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chemeClr val="tx2"/>
                          </a:solidFill>
                          <a:effectLst/>
                          <a:latin typeface="Arial" panose="020B0604020202020204" pitchFamily="34" charset="0"/>
                          <a:ea typeface="+mn-ea"/>
                          <a:cs typeface="+mn-cs"/>
                        </a:rPr>
                        <a:t>North, North </a:t>
                      </a:r>
                      <a:r>
                        <a:rPr lang="en-US" sz="1200" b="0" i="0" u="none" strike="noStrike" kern="1200" dirty="0">
                          <a:solidFill>
                            <a:schemeClr val="tx2"/>
                          </a:solidFill>
                          <a:effectLst/>
                          <a:latin typeface="Arial" panose="020B0604020202020204" pitchFamily="34" charset="0"/>
                          <a:ea typeface="+mn-ea"/>
                          <a:cs typeface="+mn-cs"/>
                        </a:rPr>
                        <a:t>Central, </a:t>
                      </a:r>
                      <a:r>
                        <a:rPr lang="en-US" sz="1200" b="0" i="0" u="none" strike="noStrike" kern="1200" dirty="0" smtClean="0">
                          <a:solidFill>
                            <a:schemeClr val="tx2"/>
                          </a:solidFill>
                          <a:effectLst/>
                          <a:latin typeface="Arial" panose="020B0604020202020204" pitchFamily="34" charset="0"/>
                          <a:ea typeface="+mn-ea"/>
                          <a:cs typeface="+mn-cs"/>
                        </a:rPr>
                        <a:t>East, South, South Central, Coast</a:t>
                      </a:r>
                    </a:p>
                  </a:txBody>
                  <a:tcPr marL="6350" marR="6350" marT="6350" marB="0" anchor="ctr">
                    <a:lnL>
                      <a:noFill/>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marL="0" algn="ctr" defTabSz="685800" rtl="0" eaLnBrk="1" fontAlgn="ctr" latinLnBrk="0" hangingPunct="1"/>
                      <a:r>
                        <a:rPr lang="en-US" sz="1200" b="0" i="0" u="none" strike="noStrike" kern="1200" dirty="0" smtClean="0">
                          <a:solidFill>
                            <a:schemeClr val="tx2"/>
                          </a:solidFill>
                          <a:effectLst/>
                          <a:latin typeface="Arial" panose="020B0604020202020204" pitchFamily="34" charset="0"/>
                          <a:ea typeface="+mn-ea"/>
                          <a:cs typeface="+mn-cs"/>
                        </a:rPr>
                        <a:t>10</a:t>
                      </a:r>
                      <a:endParaRPr lang="en-US" sz="1200" b="0" i="0" u="none" strike="noStrike" kern="1200" dirty="0">
                        <a:solidFill>
                          <a:schemeClr val="tx2"/>
                        </a:solidFill>
                        <a:effectLst/>
                        <a:latin typeface="Arial" panose="020B0604020202020204" pitchFamily="34" charset="0"/>
                        <a:ea typeface="+mn-ea"/>
                        <a:cs typeface="+mn-cs"/>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marL="0" algn="ctr" defTabSz="685800" rtl="0" eaLnBrk="1" fontAlgn="ctr" latinLnBrk="0" hangingPunct="1"/>
                      <a:r>
                        <a:rPr lang="en-US" sz="1200" b="0" i="0" u="none" strike="noStrike" kern="1200" dirty="0" smtClean="0">
                          <a:solidFill>
                            <a:schemeClr val="tx2"/>
                          </a:solidFill>
                          <a:effectLst/>
                          <a:latin typeface="Arial" panose="020B0604020202020204" pitchFamily="34" charset="0"/>
                          <a:ea typeface="+mn-ea"/>
                          <a:cs typeface="+mn-cs"/>
                        </a:rPr>
                        <a:t>5</a:t>
                      </a:r>
                      <a:endParaRPr lang="en-US" sz="1200" b="0" i="0" u="none" strike="noStrike" kern="1200" dirty="0">
                        <a:solidFill>
                          <a:schemeClr val="tx2"/>
                        </a:solidFill>
                        <a:effectLst/>
                        <a:latin typeface="Arial" panose="020B0604020202020204" pitchFamily="34" charset="0"/>
                        <a:ea typeface="+mn-ea"/>
                        <a:cs typeface="+mn-cs"/>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00AEC7"/>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c>
                  <a:txBody>
                    <a:bodyPr/>
                    <a:lstStyle/>
                    <a:p>
                      <a:pPr marL="0" algn="ctr" defTabSz="685800" rtl="0" eaLnBrk="1" fontAlgn="ctr" latinLnBrk="0" hangingPunct="1"/>
                      <a:r>
                        <a:rPr lang="en-US" sz="1200" b="0" i="0" u="none" strike="noStrike" kern="1200" dirty="0" smtClean="0">
                          <a:solidFill>
                            <a:schemeClr val="tx2"/>
                          </a:solidFill>
                          <a:effectLst/>
                          <a:latin typeface="Arial" panose="020B0604020202020204" pitchFamily="34" charset="0"/>
                          <a:ea typeface="+mn-ea"/>
                          <a:cs typeface="+mn-cs"/>
                        </a:rPr>
                        <a:t>1,111</a:t>
                      </a:r>
                      <a:endParaRPr lang="en-US" sz="1200" b="0" i="0" u="none" strike="noStrike" kern="1200" dirty="0">
                        <a:solidFill>
                          <a:schemeClr val="tx2"/>
                        </a:solidFill>
                        <a:effectLst/>
                        <a:latin typeface="Arial" panose="020B0604020202020204" pitchFamily="34" charset="0"/>
                        <a:ea typeface="+mn-ea"/>
                        <a:cs typeface="+mn-cs"/>
                      </a:endParaRPr>
                    </a:p>
                  </a:txBody>
                  <a:tcPr marL="6350" marR="6350" marT="6350" marB="0" anchor="ctr">
                    <a:lnL w="12700" cap="flat" cmpd="sng" algn="ctr">
                      <a:solidFill>
                        <a:srgbClr val="00AEC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AEC7"/>
                      </a:solidFill>
                      <a:prstDash val="dot"/>
                      <a:round/>
                      <a:headEnd type="none" w="med" len="med"/>
                      <a:tailEnd type="none" w="med" len="med"/>
                    </a:lnT>
                    <a:lnB w="6350" cap="flat" cmpd="sng" algn="ctr">
                      <a:solidFill>
                        <a:srgbClr val="00AEC7"/>
                      </a:solidFill>
                      <a:prstDash val="dot"/>
                      <a:round/>
                      <a:headEnd type="none" w="med" len="med"/>
                      <a:tailEnd type="none" w="med" len="med"/>
                    </a:lnB>
                  </a:tcPr>
                </a:tc>
              </a:tr>
            </a:tbl>
          </a:graphicData>
        </a:graphic>
      </p:graphicFrame>
      <p:pic>
        <p:nvPicPr>
          <p:cNvPr id="102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657600"/>
            <a:ext cx="2777831" cy="270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66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2" ma:contentTypeDescription="Create a new document." ma:contentTypeScope="" ma:versionID="63b4750df494f1e899998ba0dd64b591">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AA12-8AF9-4AA6-90FE-24669859CDF3}">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843EB0A4-50A9-4E33-98AC-BC2B61C8A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3481</TotalTime>
  <Words>1269</Words>
  <Application>Microsoft Office PowerPoint</Application>
  <PresentationFormat>On-screen Show (4:3)</PresentationFormat>
  <Paragraphs>246</Paragraphs>
  <Slides>13</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Courier New</vt:lpstr>
      <vt:lpstr>Wingdings</vt:lpstr>
      <vt:lpstr>1_Office Theme</vt:lpstr>
      <vt:lpstr>2_Custom Design</vt:lpstr>
      <vt:lpstr>3_Custom Design</vt:lpstr>
      <vt:lpstr>PowerPoint Presentation</vt:lpstr>
      <vt:lpstr>PowerPoint Presentation</vt:lpstr>
      <vt:lpstr>Existing and Projected Installed Solar Capacity* </vt:lpstr>
      <vt:lpstr>Recap of 2019 ROS discussion</vt:lpstr>
      <vt:lpstr>Recap of 2020/2021 SAWG discussion</vt:lpstr>
      <vt:lpstr>Revised Solar Region Definition</vt:lpstr>
      <vt:lpstr>Current Solar Region based Reports</vt:lpstr>
      <vt:lpstr>Potential Solar Aggregation for new Reports - 1</vt:lpstr>
      <vt:lpstr>Potential Solar Aggregation for new Reports - 2</vt:lpstr>
      <vt:lpstr>Potential Solar Aggregation for new Reports - 3</vt:lpstr>
      <vt:lpstr>Summary</vt:lpstr>
      <vt:lpstr>PowerPoint Presentation</vt:lpstr>
      <vt:lpstr>Solar Unit Count by Zones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Mago, Nitika</cp:lastModifiedBy>
  <cp:revision>105</cp:revision>
  <cp:lastPrinted>2016-01-21T20:53:15Z</cp:lastPrinted>
  <dcterms:created xsi:type="dcterms:W3CDTF">2016-01-21T15:20:31Z</dcterms:created>
  <dcterms:modified xsi:type="dcterms:W3CDTF">2021-06-11T03:20:09Z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