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82" r:id="rId8"/>
    <p:sldId id="283" r:id="rId9"/>
    <p:sldId id="333" r:id="rId10"/>
    <p:sldId id="352" r:id="rId11"/>
    <p:sldId id="353" r:id="rId12"/>
    <p:sldId id="354" r:id="rId13"/>
    <p:sldId id="35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67352" autoAdjust="0"/>
  </p:normalViewPr>
  <p:slideViewPr>
    <p:cSldViewPr showGuides="1">
      <p:cViewPr varScale="1">
        <p:scale>
          <a:sx n="75" d="100"/>
          <a:sy n="75" d="100"/>
        </p:scale>
        <p:origin x="78" y="2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37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21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</a:t>
            </a:r>
            <a:r>
              <a:rPr lang="en-US" sz="2800" b="1" dirty="0" smtClean="0">
                <a:solidFill>
                  <a:schemeClr val="tx2"/>
                </a:solidFill>
              </a:rPr>
              <a:t>view of RENA for Mar. 2021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</a:t>
            </a:r>
            <a:r>
              <a:rPr lang="en-US" dirty="0">
                <a:solidFill>
                  <a:schemeClr val="tx2"/>
                </a:solidFill>
              </a:rPr>
              <a:t>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 14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Sum of RENA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540" y="1392759"/>
            <a:ext cx="8394920" cy="407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 smtClean="0"/>
              <a:t>Daily RENA with RT Congestion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</a:t>
            </a:r>
            <a:r>
              <a:rPr lang="en-US" sz="2000" dirty="0" smtClean="0"/>
              <a:t>was </a:t>
            </a:r>
            <a:r>
              <a:rPr lang="en-US" sz="2000" dirty="0"/>
              <a:t>around </a:t>
            </a:r>
            <a:r>
              <a:rPr lang="en-US" sz="2000" dirty="0" smtClean="0"/>
              <a:t>$15.5M</a:t>
            </a:r>
            <a:r>
              <a:rPr lang="en-US" sz="2000" dirty="0"/>
              <a:t>, while the total SCED congestion rent was around </a:t>
            </a:r>
            <a:r>
              <a:rPr lang="en-US" sz="2000" dirty="0" smtClean="0"/>
              <a:t>$161M</a:t>
            </a:r>
            <a:r>
              <a:rPr lang="en-US" sz="2000" dirty="0"/>
              <a:t>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12" y="2487355"/>
            <a:ext cx="8297375" cy="36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Daily RENA and estimated DAM oversold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</a:t>
            </a:r>
            <a:r>
              <a:rPr lang="en-US" sz="2200" dirty="0"/>
              <a:t>estimated DAM oversold amount </a:t>
            </a:r>
            <a:r>
              <a:rPr lang="en-US" sz="2200" dirty="0" smtClean="0"/>
              <a:t>was </a:t>
            </a:r>
            <a:r>
              <a:rPr lang="en-US" sz="2200" dirty="0"/>
              <a:t>around </a:t>
            </a:r>
            <a:r>
              <a:rPr lang="en-US" sz="2200" dirty="0" smtClean="0"/>
              <a:t>$8.0M</a:t>
            </a:r>
            <a:r>
              <a:rPr lang="en-US" sz="2200" dirty="0"/>
              <a:t>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47" y="2286000"/>
            <a:ext cx="8242506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</a:t>
            </a:r>
            <a:r>
              <a:rPr lang="en-US" dirty="0" smtClean="0"/>
              <a:t>contribution to RENA from PTP w/link to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9248"/>
            <a:ext cx="8534400" cy="4319832"/>
          </a:xfrm>
        </p:spPr>
        <p:txBody>
          <a:bodyPr/>
          <a:lstStyle/>
          <a:p>
            <a:r>
              <a:rPr lang="en-US" sz="2200" dirty="0"/>
              <a:t>The total </a:t>
            </a:r>
            <a:r>
              <a:rPr lang="en-US" sz="2200" dirty="0" smtClean="0"/>
              <a:t>contribution to RENA from PTP with links to options was $10.7M</a:t>
            </a:r>
            <a:endParaRPr lang="en-US" sz="2200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847" y="2286000"/>
            <a:ext cx="8242506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0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 smtClean="0"/>
              <a:t>OD 3/10 and 3/11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33218"/>
          </a:xfrm>
        </p:spPr>
        <p:txBody>
          <a:bodyPr/>
          <a:lstStyle/>
          <a:p>
            <a:r>
              <a:rPr lang="en-US" sz="2000" dirty="0" smtClean="0"/>
              <a:t>$11.4M of </a:t>
            </a:r>
            <a:r>
              <a:rPr lang="en-US" sz="2000" dirty="0"/>
              <a:t>RENA </a:t>
            </a:r>
            <a:r>
              <a:rPr lang="en-US" sz="2000" dirty="0" smtClean="0"/>
              <a:t>observed.</a:t>
            </a:r>
          </a:p>
          <a:p>
            <a:endParaRPr lang="en-US" sz="2000" dirty="0"/>
          </a:p>
          <a:p>
            <a:r>
              <a:rPr lang="en-US" sz="2000" dirty="0"/>
              <a:t>About $</a:t>
            </a:r>
            <a:r>
              <a:rPr lang="en-US" sz="2000" dirty="0" smtClean="0"/>
              <a:t>9M </a:t>
            </a:r>
            <a:r>
              <a:rPr lang="en-US" sz="2000" dirty="0"/>
              <a:t>came from PTP w/link to Options </a:t>
            </a:r>
            <a:r>
              <a:rPr lang="en-US" sz="2000" dirty="0" smtClean="0"/>
              <a:t>PTPs. Most </a:t>
            </a:r>
            <a:r>
              <a:rPr lang="en-US" sz="2000" dirty="0" smtClean="0"/>
              <a:t>was due to high prices in the South and </a:t>
            </a:r>
            <a:r>
              <a:rPr lang="en-US" sz="2000" dirty="0"/>
              <a:t>Valley, </a:t>
            </a:r>
            <a:r>
              <a:rPr lang="en-US" sz="2000" dirty="0" smtClean="0"/>
              <a:t>affecting options </a:t>
            </a:r>
            <a:r>
              <a:rPr lang="en-US" sz="2000" dirty="0"/>
              <a:t>sourced from </a:t>
            </a:r>
            <a:r>
              <a:rPr lang="en-US" sz="2000" dirty="0" smtClean="0"/>
              <a:t>resource nodes like those at NEDIN.</a:t>
            </a:r>
          </a:p>
          <a:p>
            <a:endParaRPr lang="en-US" sz="2000" dirty="0"/>
          </a:p>
          <a:p>
            <a:r>
              <a:rPr lang="en-US" sz="2000" dirty="0" smtClean="0"/>
              <a:t>About $2.4M came from DAM overselling on RT constraints. About $2.1M was related to RT </a:t>
            </a:r>
            <a:r>
              <a:rPr lang="en-US" sz="2000" dirty="0"/>
              <a:t>constraint XNED258: NEDIN_138H</a:t>
            </a:r>
            <a:r>
              <a:rPr lang="en-US" sz="2000" dirty="0" smtClean="0"/>
              <a:t>.</a:t>
            </a:r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1594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/>
              <a:t>CRR </a:t>
            </a:r>
            <a:r>
              <a:rPr lang="en-US" dirty="0" smtClean="0"/>
              <a:t>Balancing </a:t>
            </a:r>
            <a:r>
              <a:rPr lang="en-US" dirty="0"/>
              <a:t>Account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47" y="3505200"/>
            <a:ext cx="8242506" cy="22983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447" y="1085497"/>
            <a:ext cx="8218120" cy="22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2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610600" cy="4633118"/>
          </a:xfrm>
        </p:spPr>
        <p:txBody>
          <a:bodyPr/>
          <a:lstStyle/>
          <a:p>
            <a:r>
              <a:rPr lang="en-US" sz="2000" dirty="0" smtClean="0"/>
              <a:t>A </a:t>
            </a:r>
            <a:r>
              <a:rPr lang="en-US" sz="2000" dirty="0"/>
              <a:t>total of </a:t>
            </a:r>
            <a:r>
              <a:rPr lang="en-US" sz="2000" dirty="0" smtClean="0"/>
              <a:t>$15.5M </a:t>
            </a:r>
            <a:r>
              <a:rPr lang="en-US" sz="2000" dirty="0"/>
              <a:t>RENA </a:t>
            </a:r>
            <a:r>
              <a:rPr lang="en-US" sz="2000" dirty="0" smtClean="0"/>
              <a:t>observed, which is relatively high.  </a:t>
            </a:r>
            <a:endParaRPr lang="en-US" sz="2000" dirty="0" smtClean="0"/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smtClean="0"/>
              <a:t>DAM overselling and </a:t>
            </a:r>
            <a:r>
              <a:rPr lang="en-US" sz="2000" dirty="0" smtClean="0"/>
              <a:t>PTP </a:t>
            </a:r>
            <a:r>
              <a:rPr lang="en-US" sz="2000" dirty="0"/>
              <a:t>w/ links to </a:t>
            </a:r>
            <a:r>
              <a:rPr lang="en-US" sz="2000" dirty="0" smtClean="0"/>
              <a:t>options were the primary contributors.</a:t>
            </a:r>
          </a:p>
          <a:p>
            <a:endParaRPr lang="en-US" sz="2000" dirty="0" smtClean="0"/>
          </a:p>
          <a:p>
            <a:r>
              <a:rPr lang="en-US" sz="2000" dirty="0" smtClean="0"/>
              <a:t>Most RENA came on 3/10 and 3/11.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769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38690</TotalTime>
  <Words>197</Words>
  <Application>Microsoft Office PowerPoint</Application>
  <PresentationFormat>On-screen Show (4:3)</PresentationFormat>
  <Paragraphs>37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</vt:lpstr>
      <vt:lpstr>Daily RENA and estimated DAM oversold </vt:lpstr>
      <vt:lpstr>Daily contribution to RENA from PTP w/link to Options</vt:lpstr>
      <vt:lpstr>OD 3/10 and 3/11</vt:lpstr>
      <vt:lpstr>CRR Balancing Account</vt:lpstr>
      <vt:lpstr>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ElHabr, Tony</cp:lastModifiedBy>
  <cp:revision>557</cp:revision>
  <cp:lastPrinted>2016-01-21T20:53:15Z</cp:lastPrinted>
  <dcterms:created xsi:type="dcterms:W3CDTF">2016-01-21T15:20:31Z</dcterms:created>
  <dcterms:modified xsi:type="dcterms:W3CDTF">2021-06-10T16:53:01Z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