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16" r:id="rId2"/>
  </p:sldMasterIdLst>
  <p:notesMasterIdLst>
    <p:notesMasterId r:id="rId7"/>
  </p:notesMasterIdLst>
  <p:handoutMasterIdLst>
    <p:handoutMasterId r:id="rId8"/>
  </p:handoutMasterIdLst>
  <p:sldIdLst>
    <p:sldId id="268" r:id="rId3"/>
    <p:sldId id="267" r:id="rId4"/>
    <p:sldId id="264" r:id="rId5"/>
    <p:sldId id="266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63" autoAdjust="0"/>
    <p:restoredTop sz="94660"/>
  </p:normalViewPr>
  <p:slideViewPr>
    <p:cSldViewPr>
      <p:cViewPr varScale="1">
        <p:scale>
          <a:sx n="112" d="100"/>
          <a:sy n="112" d="100"/>
        </p:scale>
        <p:origin x="1253" y="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45" d="100"/>
          <a:sy n="45" d="100"/>
        </p:scale>
        <p:origin x="2280" y="5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6E9F4A-4066-491C-8F25-BCC5643327B9}" type="datetimeFigureOut">
              <a:rPr lang="en-US" smtClean="0"/>
              <a:t>6/2/2021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AC5BAE-5329-436C-BB9D-CF26C6291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8480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47C23-70FF-4D54-8A37-93BEF4D37D87}" type="datetimeFigureOut">
              <a:rPr lang="en-US" smtClean="0"/>
              <a:t>6/2/2021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38A51B-00BD-480F-A961-AEEFF753F5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533323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5883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3293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9653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29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38458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464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95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637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14465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3197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845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9636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December TAC &amp; Board of Directors Update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295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1/9/2018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December TAC &amp; Board of Directors Update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546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010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en-US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1259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calendar/2021/5/26/214198-TAC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ercot.com/content/wcm/key_documents_lists/214199/2021_TAC_Ballot_20210526_NPRR1075.xls" TargetMode="External"/><Relationship Id="rId5" Type="http://schemas.openxmlformats.org/officeDocument/2006/relationships/hyperlink" Target="http://www.ercot.com/content/wcm/key_documents_lists/214199/2021_TAC_Ballot_20210526_NPRR1074.xls" TargetMode="External"/><Relationship Id="rId4" Type="http://schemas.openxmlformats.org/officeDocument/2006/relationships/hyperlink" Target="http://www.ercot.com/content/wcm/key_documents_lists/214199/2021_TAC_Combined_Ballot_20210526.xls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content/wcm/key_documents_lists/27308/Emergency_Conditions_List_052821.xlsx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hyperlink" Target="mailto:RevisionRequest@ercot.com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TAC Update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June 9, </a:t>
            </a:r>
            <a:r>
              <a:rPr lang="en-US" dirty="0" smtClean="0"/>
              <a:t>2021</a:t>
            </a:r>
          </a:p>
          <a:p>
            <a:r>
              <a:rPr lang="en-US" dirty="0" smtClean="0"/>
              <a:t>Jim Lee – </a:t>
            </a:r>
            <a:r>
              <a:rPr lang="en-US" dirty="0" err="1" smtClean="0"/>
              <a:t>rms</a:t>
            </a:r>
            <a:r>
              <a:rPr lang="en-US" dirty="0" smtClean="0"/>
              <a:t> chair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88128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97061" y="115887"/>
            <a:ext cx="7518400" cy="646113"/>
          </a:xfrm>
        </p:spPr>
        <p:txBody>
          <a:bodyPr>
            <a:normAutofit/>
          </a:bodyPr>
          <a:lstStyle/>
          <a:p>
            <a:r>
              <a:rPr lang="en-US" sz="4000" b="1" dirty="0"/>
              <a:t>TAC Highlights – </a:t>
            </a:r>
            <a:r>
              <a:rPr lang="en-US" sz="4000" b="1" dirty="0" smtClean="0">
                <a:hlinkClick r:id="rId3"/>
              </a:rPr>
              <a:t>May 26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80999" y="838201"/>
            <a:ext cx="8028363" cy="5486400"/>
          </a:xfrm>
        </p:spPr>
        <p:txBody>
          <a:bodyPr>
            <a:normAutofit/>
          </a:bodyPr>
          <a:lstStyle/>
          <a:p>
            <a:pPr marL="0" lvl="1" indent="0">
              <a:buNone/>
            </a:pPr>
            <a:r>
              <a:rPr lang="en-US" sz="800" b="1" u="sng" dirty="0" smtClean="0"/>
              <a:t/>
            </a:r>
            <a:br>
              <a:rPr lang="en-US" sz="800" b="1" u="sng" dirty="0" smtClean="0"/>
            </a:br>
            <a:r>
              <a:rPr lang="en-US" sz="2000" b="1" u="sng" dirty="0" smtClean="0"/>
              <a:t>Discussion Highlights:</a:t>
            </a:r>
            <a:endParaRPr lang="en-US" sz="900" b="1" u="sng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1600" dirty="0" smtClean="0"/>
              <a:t>Reviewed updates to Emergency Conditions Issues List &amp; provided guidance for Subcommittee updates process</a:t>
            </a:r>
            <a:endParaRPr lang="en-US" sz="16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1600" dirty="0" smtClean="0"/>
              <a:t>ERCOT provided update on Listserv solution and will bring Listserv product “in-house”</a:t>
            </a:r>
            <a:endParaRPr lang="en-US" sz="1600" dirty="0" smtClean="0"/>
          </a:p>
          <a:p>
            <a:pPr marL="0" indent="0">
              <a:lnSpc>
                <a:spcPct val="100000"/>
              </a:lnSpc>
              <a:buNone/>
            </a:pPr>
            <a:r>
              <a:rPr lang="en-US" b="1" u="sng" dirty="0" smtClean="0"/>
              <a:t>TAC </a:t>
            </a:r>
            <a:r>
              <a:rPr lang="en-US" b="1" u="sng" dirty="0" smtClean="0"/>
              <a:t>Voting Items: </a:t>
            </a:r>
            <a:r>
              <a:rPr lang="en-US" b="1" u="sng" dirty="0" smtClean="0">
                <a:hlinkClick r:id="rId4"/>
              </a:rPr>
              <a:t>Combined Ballot</a:t>
            </a:r>
            <a:endParaRPr lang="en-US" b="1" u="sng" dirty="0" smtClean="0"/>
          </a:p>
          <a:p>
            <a:pPr marL="0" indent="0">
              <a:lnSpc>
                <a:spcPct val="100000"/>
              </a:lnSpc>
              <a:buNone/>
            </a:pPr>
            <a:r>
              <a:rPr lang="en-US" sz="1600" dirty="0" smtClean="0"/>
              <a:t>Consensus approval</a:t>
            </a:r>
            <a:r>
              <a:rPr lang="en-US" sz="1600" dirty="0"/>
              <a:t>: </a:t>
            </a:r>
            <a:r>
              <a:rPr lang="en-US" sz="1600" dirty="0" smtClean="0"/>
              <a:t>  (* of </a:t>
            </a:r>
            <a:r>
              <a:rPr lang="en-US" sz="1600" dirty="0"/>
              <a:t>interest to RMS)</a:t>
            </a:r>
            <a:endParaRPr lang="en-US" sz="1600" dirty="0" smtClean="0"/>
          </a:p>
          <a:p>
            <a:pPr marL="300038" indent="-300038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600" dirty="0" smtClean="0"/>
              <a:t>NPRR1064, NPRR1071, NPRR1073, NPRR1062*</a:t>
            </a:r>
          </a:p>
          <a:p>
            <a:pPr marL="300038" indent="-300038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600" dirty="0" smtClean="0"/>
              <a:t>LPGRR068, Add BUSLRG and BUSLRGDG Profile Types*</a:t>
            </a:r>
          </a:p>
          <a:p>
            <a:pPr marL="300038" indent="-300038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600" dirty="0" smtClean="0"/>
              <a:t>OBDRR029, Revisions to Demand Response Data Definitions and Technical Specifications*</a:t>
            </a:r>
          </a:p>
          <a:p>
            <a:pPr marL="300038" indent="-300038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600" dirty="0" smtClean="0"/>
              <a:t>PGRR088</a:t>
            </a:r>
            <a:endParaRPr lang="en-US" sz="1600" dirty="0"/>
          </a:p>
          <a:p>
            <a:pPr marL="300038" indent="-300038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600" dirty="0" smtClean="0"/>
              <a:t>2021 RMS Goals* &amp; 2021 ROS Goals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600" dirty="0" smtClean="0"/>
              <a:t>Separate Ballot Votes taken for </a:t>
            </a:r>
            <a:r>
              <a:rPr lang="en-US" sz="1600" dirty="0" smtClean="0">
                <a:hlinkClick r:id="rId5"/>
              </a:rPr>
              <a:t>NPRR1074</a:t>
            </a:r>
            <a:r>
              <a:rPr lang="en-US" sz="1600" dirty="0" smtClean="0"/>
              <a:t> (Granted Urgency, Passed Unanimously) and </a:t>
            </a:r>
            <a:r>
              <a:rPr lang="en-US" sz="1600" dirty="0" smtClean="0">
                <a:hlinkClick r:id="rId6"/>
              </a:rPr>
              <a:t>NPRR1075</a:t>
            </a:r>
            <a:r>
              <a:rPr lang="en-US" sz="1600" dirty="0" smtClean="0"/>
              <a:t> (Granted Urgency, 2 opposed votes)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15F28AF-C8F2-4201-A7AC-CCCAA0DD0B75}"/>
              </a:ext>
            </a:extLst>
          </p:cNvPr>
          <p:cNvCxnSpPr/>
          <p:nvPr/>
        </p:nvCxnSpPr>
        <p:spPr>
          <a:xfrm>
            <a:off x="685800" y="838200"/>
            <a:ext cx="7162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A799451-ED23-4192-A317-AFB1DD03D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fld id="{EDEDA31E-5185-4CB0-88E0-309A957138BF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82886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97061" y="115887"/>
            <a:ext cx="7518400" cy="646113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Emergency Conditions Issues List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610415" y="897185"/>
            <a:ext cx="8028363" cy="5486400"/>
          </a:xfrm>
        </p:spPr>
        <p:txBody>
          <a:bodyPr>
            <a:normAutofit/>
          </a:bodyPr>
          <a:lstStyle/>
          <a:p>
            <a:pPr marL="0" lvl="1" indent="0">
              <a:buNone/>
            </a:pPr>
            <a:r>
              <a:rPr lang="en-US" sz="800" b="1" u="sng" dirty="0" smtClean="0"/>
              <a:t/>
            </a:r>
            <a:br>
              <a:rPr lang="en-US" sz="800" b="1" u="sng" dirty="0" smtClean="0"/>
            </a:br>
            <a:endParaRPr lang="en-US" sz="2000" b="1" dirty="0" smtClean="0"/>
          </a:p>
          <a:p>
            <a:pPr marL="0" lvl="1" indent="0">
              <a:buNone/>
            </a:pPr>
            <a:r>
              <a:rPr lang="en-US" sz="2000" b="1" dirty="0" smtClean="0">
                <a:hlinkClick r:id="rId3"/>
              </a:rPr>
              <a:t>Emergency Conditions List</a:t>
            </a:r>
            <a:r>
              <a:rPr lang="en-US" sz="2000" b="1" dirty="0" smtClean="0"/>
              <a:t> – as of 5/28/21</a:t>
            </a:r>
          </a:p>
          <a:p>
            <a:pPr marL="0" lvl="1" indent="0">
              <a:buNone/>
            </a:pPr>
            <a:endParaRPr lang="en-US" sz="2000" b="1" dirty="0"/>
          </a:p>
          <a:p>
            <a:pPr marL="0" lvl="1" indent="0">
              <a:buNone/>
            </a:pPr>
            <a:endParaRPr lang="en-US" sz="2000" b="1" dirty="0"/>
          </a:p>
          <a:p>
            <a:pPr marL="0" lvl="1" indent="0">
              <a:buNone/>
            </a:pPr>
            <a:endParaRPr lang="en-US" dirty="0" smtClean="0"/>
          </a:p>
          <a:p>
            <a:pPr marL="0" lvl="1" indent="0">
              <a:buNone/>
            </a:pPr>
            <a:endParaRPr lang="en-US" dirty="0" smtClean="0"/>
          </a:p>
          <a:p>
            <a:pPr marL="0" lvl="1" indent="0">
              <a:buNone/>
            </a:pPr>
            <a:endParaRPr lang="en-US" sz="2000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15F28AF-C8F2-4201-A7AC-CCCAA0DD0B75}"/>
              </a:ext>
            </a:extLst>
          </p:cNvPr>
          <p:cNvCxnSpPr/>
          <p:nvPr/>
        </p:nvCxnSpPr>
        <p:spPr>
          <a:xfrm>
            <a:off x="685800" y="838200"/>
            <a:ext cx="7162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A799451-ED23-4192-A317-AFB1DD03D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fld id="{EDEDA31E-5185-4CB0-88E0-309A957138BF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7579022"/>
              </p:ext>
            </p:extLst>
          </p:nvPr>
        </p:nvGraphicFramePr>
        <p:xfrm>
          <a:off x="610414" y="2057400"/>
          <a:ext cx="7771585" cy="3719201"/>
        </p:xfrm>
        <a:graphic>
          <a:graphicData uri="http://schemas.openxmlformats.org/drawingml/2006/table">
            <a:tbl>
              <a:tblPr/>
              <a:tblGrid>
                <a:gridCol w="7771585">
                  <a:extLst>
                    <a:ext uri="{9D8B030D-6E8A-4147-A177-3AD203B41FA5}">
                      <a16:colId xmlns:a16="http://schemas.microsoft.com/office/drawing/2014/main" val="2126913809"/>
                    </a:ext>
                  </a:extLst>
                </a:gridCol>
              </a:tblGrid>
              <a:tr h="29799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sng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Process </a:t>
                      </a:r>
                      <a:r>
                        <a:rPr lang="en-US" sz="1100" b="1" i="0" u="sng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for modification of Emergency Conditions List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69304322"/>
                  </a:ext>
                </a:extLst>
              </a:tr>
              <a:tr h="465611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Working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Group edits on the List will be taken to Subcommittee for review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87840720"/>
                  </a:ext>
                </a:extLst>
              </a:tr>
              <a:tr h="868200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Subcommittees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will review and incorporate WG and other suggested edits as “Subcommittee Comments” to present to TAC  - Comments should be made in the applicable color-coded column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957675"/>
                  </a:ext>
                </a:extLst>
              </a:tr>
              <a:tr h="868200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TAC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will review Subcommittee comments and incorporate changes into the master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spreadsheet</a:t>
                      </a:r>
                    </a:p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6191817"/>
                  </a:ext>
                </a:extLst>
              </a:tr>
              <a:tr h="1157600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Independent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edits can be sent to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hlinkClick r:id="rId4"/>
                        </a:rPr>
                        <a:t>RevisionRequest@ercot.com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–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these will be referred to a subcommittee/TAC for review as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applicable</a:t>
                      </a:r>
                    </a:p>
                    <a:p>
                      <a:pPr algn="l" fontAlgn="b"/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Most recent spreadsheet will be posted on the TAC Landing Page</a:t>
                      </a:r>
                    </a:p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62789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62635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4294967295"/>
          </p:nvPr>
        </p:nvPicPr>
        <p:blipFill>
          <a:blip r:embed="rId3"/>
          <a:stretch>
            <a:fillRect/>
          </a:stretch>
        </p:blipFill>
        <p:spPr>
          <a:xfrm>
            <a:off x="3552192" y="2567149"/>
            <a:ext cx="2145978" cy="2145978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15F28AF-C8F2-4201-A7AC-CCCAA0DD0B75}"/>
              </a:ext>
            </a:extLst>
          </p:cNvPr>
          <p:cNvCxnSpPr/>
          <p:nvPr/>
        </p:nvCxnSpPr>
        <p:spPr>
          <a:xfrm>
            <a:off x="685800" y="838200"/>
            <a:ext cx="7162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A799451-ED23-4192-A317-AFB1DD03D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fld id="{EDEDA31E-5185-4CB0-88E0-309A957138BF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3958200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sisl xmlns:xsi="http://www.w3.org/2001/XMLSchema-instance" xmlns:xsd="http://www.w3.org/2001/XMLSchema" xmlns="http://www.boldonjames.com/2008/01/sie/internal/label" sislVersion="0" policy="e9c0b8d7-bdb4-4fd3-b62a-f50327aaefce" origin="autoSelectedSuggestion">
  <element uid="c5f8eb12-5b27-439d-aaa6-3402af626fa3" value=""/>
  <element uid="c64218ab-b8d1-40b6-a478-cb8be1e10ecc" value=""/>
</sisl>
</file>

<file path=customXml/itemProps1.xml><?xml version="1.0" encoding="utf-8"?>
<ds:datastoreItem xmlns:ds="http://schemas.openxmlformats.org/officeDocument/2006/customXml" ds:itemID="{1C712C5D-CFB0-48EA-98C3-864164357757}">
  <ds:schemaRefs>
    <ds:schemaRef ds:uri="http://www.w3.org/2001/XMLSchema"/>
    <ds:schemaRef ds:uri="http://www.boldonjames.com/2008/01/sie/internal/labe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15709</TotalTime>
  <Words>234</Words>
  <Application>Microsoft Office PowerPoint</Application>
  <PresentationFormat>On-screen Show (4:3)</PresentationFormat>
  <Paragraphs>35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Wingdings</vt:lpstr>
      <vt:lpstr>Retrospect</vt:lpstr>
      <vt:lpstr>TAC Update</vt:lpstr>
      <vt:lpstr>TAC Highlights – May 26</vt:lpstr>
      <vt:lpstr>Emergency Conditions Issues List</vt:lpstr>
      <vt:lpstr>PowerPoint Presentation</vt:lpstr>
    </vt:vector>
  </TitlesOfParts>
  <Company>NRG Energy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TAC update to RMS</dc:title>
  <dc:creator>Jim Lee</dc:creator>
  <cp:keywords/>
  <cp:lastModifiedBy>s262089</cp:lastModifiedBy>
  <cp:revision>194</cp:revision>
  <cp:lastPrinted>2018-11-28T18:48:20Z</cp:lastPrinted>
  <dcterms:created xsi:type="dcterms:W3CDTF">2018-01-08T22:15:17Z</dcterms:created>
  <dcterms:modified xsi:type="dcterms:W3CDTF">2021-06-02T16:32:48Z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IndexRef">
    <vt:lpwstr>66fbd887-84f1-44c6-b614-caad1dd41da1</vt:lpwstr>
  </property>
  <property fmtid="{D5CDD505-2E9C-101B-9397-08002B2CF9AE}" pid="3" name="bjSaver">
    <vt:lpwstr>hVeZjyyepu7wfUb3kwBo4T82bAn9HrXq</vt:lpwstr>
  </property>
  <property fmtid="{D5CDD505-2E9C-101B-9397-08002B2CF9AE}" pid="4" name="bjDocumentSecurityLabel">
    <vt:lpwstr>AEP Public</vt:lpwstr>
  </property>
  <property fmtid="{D5CDD505-2E9C-101B-9397-08002B2CF9AE}" pid="5" name="bjDocumentLabelXML">
    <vt:lpwstr>&lt;?xml version="1.0" encoding="us-ascii"?&gt;&lt;sisl xmlns:xsi="http://www.w3.org/2001/XMLSchema-instance" xmlns:xsd="http://www.w3.org/2001/XMLSchema" sislVersion="0" policy="e9c0b8d7-bdb4-4fd3-b62a-f50327aaefce" origin="autoSelectedSuggestion" xmlns="http://w</vt:lpwstr>
  </property>
  <property fmtid="{D5CDD505-2E9C-101B-9397-08002B2CF9AE}" pid="6" name="bjDocumentLabelXML-0">
    <vt:lpwstr>ww.boldonjames.com/2008/01/sie/internal/label"&gt;&lt;element uid="c5f8eb12-5b27-439d-aaa6-3402af626fa3" value="" /&gt;&lt;element uid="c64218ab-b8d1-40b6-a478-cb8be1e10ecc" value="" /&gt;&lt;/sisl&gt;</vt:lpwstr>
  </property>
  <property fmtid="{D5CDD505-2E9C-101B-9397-08002B2CF9AE}" pid="7" name="Visual Markings Removed">
    <vt:lpwstr>No</vt:lpwstr>
  </property>
</Properties>
</file>