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45" r:id="rId10"/>
    <p:sldId id="346" r:id="rId11"/>
    <p:sldId id="347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131" d="100"/>
          <a:sy n="131" d="100"/>
        </p:scale>
        <p:origin x="125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June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June 10,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Impact Analysis Change and PPL Posting Question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  <a:endParaRPr lang="en-US" sz="1800" dirty="0" smtClean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839200" cy="497222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May </a:t>
            </a:r>
            <a:r>
              <a:rPr lang="en-US" sz="1600" dirty="0"/>
              <a:t>Release – </a:t>
            </a:r>
            <a:r>
              <a:rPr lang="en-US" sz="1600" dirty="0" smtClean="0"/>
              <a:t>R3 </a:t>
            </a:r>
            <a:r>
              <a:rPr lang="en-US" sz="1600" dirty="0"/>
              <a:t>– </a:t>
            </a:r>
            <a:r>
              <a:rPr lang="en-US" sz="1600" dirty="0" smtClean="0"/>
              <a:t>5/25/2021 </a:t>
            </a:r>
            <a:r>
              <a:rPr lang="en-US" sz="1600" dirty="0"/>
              <a:t>– </a:t>
            </a:r>
            <a:r>
              <a:rPr lang="en-US" sz="1600" dirty="0" smtClean="0"/>
              <a:t>5/27/2021</a:t>
            </a:r>
            <a:r>
              <a:rPr lang="en-US" sz="1800" i="1" dirty="0">
                <a:solidFill>
                  <a:srgbClr val="00B050"/>
                </a:solidFill>
              </a:rPr>
              <a:t>	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NPRR974 – Capacity Insufficiency Operating Condition Notice (OCN) </a:t>
            </a:r>
            <a:r>
              <a:rPr lang="en-US" sz="1400" dirty="0" smtClean="0"/>
              <a:t>Transparency </a:t>
            </a:r>
            <a:r>
              <a:rPr lang="en-US" sz="1400" dirty="0" smtClean="0">
                <a:solidFill>
                  <a:srgbClr val="FF0000"/>
                </a:solidFill>
              </a:rPr>
              <a:t>*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NPRR978(c) – Alignment with Amendments to PUCT Substantive Rule </a:t>
            </a:r>
            <a:r>
              <a:rPr lang="en-US" sz="1400" dirty="0" smtClean="0"/>
              <a:t>25.505 </a:t>
            </a:r>
            <a:r>
              <a:rPr lang="en-US" sz="1400" dirty="0" smtClean="0">
                <a:solidFill>
                  <a:srgbClr val="FF0000"/>
                </a:solidFill>
              </a:rPr>
              <a:t>*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NPRR1048 – </a:t>
            </a:r>
            <a:r>
              <a:rPr lang="en-US" sz="1400" dirty="0"/>
              <a:t>Clarification on NPRR978 Short-Term Adequacy Reports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NPRR1051 – </a:t>
            </a:r>
            <a:r>
              <a:rPr lang="en-US" sz="1400" dirty="0"/>
              <a:t>Removal of the Price Floor Applied to Day-Ahead Settlement Point Prices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SCR811 </a:t>
            </a:r>
            <a:r>
              <a:rPr lang="en-US" sz="1400" dirty="0"/>
              <a:t>– Addition of </a:t>
            </a:r>
            <a:r>
              <a:rPr lang="en-US" sz="1400" dirty="0" smtClean="0"/>
              <a:t>Intra-Hour </a:t>
            </a:r>
            <a:r>
              <a:rPr lang="en-US" sz="1400" dirty="0" err="1"/>
              <a:t>PhotoVoltaic</a:t>
            </a:r>
            <a:r>
              <a:rPr lang="en-US" sz="1400" dirty="0"/>
              <a:t> Power Forecast to GTBD </a:t>
            </a:r>
            <a:r>
              <a:rPr lang="en-US" sz="1400" dirty="0" smtClean="0"/>
              <a:t>Calculation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ECMS – Replaced </a:t>
            </a:r>
            <a:r>
              <a:rPr lang="en-US" sz="1400" dirty="0" err="1" smtClean="0"/>
              <a:t>NoticeBuilder</a:t>
            </a:r>
            <a:r>
              <a:rPr lang="en-US" sz="1400" dirty="0" smtClean="0"/>
              <a:t> (now called “GCC Notices”)   </a:t>
            </a:r>
            <a:r>
              <a:rPr lang="en-US" sz="1200" dirty="0" smtClean="0"/>
              <a:t>[Grid Condition Communication]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ECMS – </a:t>
            </a:r>
            <a:r>
              <a:rPr lang="en-US" sz="1300" dirty="0"/>
              <a:t>Partial Deployment: Market Info &amp; Grid Info to new platform, improved dashboards and displays</a:t>
            </a:r>
            <a:endParaRPr lang="en-US" sz="13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6061075" algn="l"/>
              </a:tabLst>
            </a:pPr>
            <a:r>
              <a:rPr lang="en-US" sz="1600" dirty="0" smtClean="0"/>
              <a:t>2021 June Release Off-Cycle – </a:t>
            </a:r>
            <a:r>
              <a:rPr lang="en-US" sz="1600" strike="sngStrike" dirty="0" smtClean="0"/>
              <a:t>6/1/2021</a:t>
            </a:r>
            <a:r>
              <a:rPr lang="en-US" sz="1600" dirty="0" smtClean="0"/>
              <a:t>	</a:t>
            </a:r>
            <a:r>
              <a:rPr lang="en-US" sz="1800" i="1" dirty="0" smtClean="0">
                <a:solidFill>
                  <a:srgbClr val="FF0000"/>
                </a:solidFill>
              </a:rPr>
              <a:t>Delayed </a:t>
            </a:r>
            <a:r>
              <a:rPr lang="en-US" sz="1800" i="1" dirty="0" smtClean="0">
                <a:solidFill>
                  <a:srgbClr val="FF0000"/>
                </a:solidFill>
              </a:rPr>
              <a:t>until </a:t>
            </a:r>
            <a:r>
              <a:rPr lang="en-US" sz="1800" i="1" dirty="0" smtClean="0">
                <a:solidFill>
                  <a:srgbClr val="FF0000"/>
                </a:solidFill>
              </a:rPr>
              <a:t>August</a:t>
            </a:r>
            <a:endParaRPr lang="en-US" sz="1800" i="1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NPRR902(b</a:t>
            </a:r>
            <a:r>
              <a:rPr lang="en-US" sz="1400" dirty="0"/>
              <a:t>) – ERCOT Critical Energy Infrastructure </a:t>
            </a:r>
            <a:r>
              <a:rPr lang="en-US" sz="1400" dirty="0" smtClean="0"/>
              <a:t>Information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June Release </a:t>
            </a:r>
            <a:r>
              <a:rPr lang="en-US" sz="1600" dirty="0"/>
              <a:t>Off-Cycle </a:t>
            </a:r>
            <a:r>
              <a:rPr lang="en-US" sz="1600" dirty="0" smtClean="0"/>
              <a:t>– 6/22/2021</a:t>
            </a:r>
            <a:r>
              <a:rPr lang="en-US" sz="16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ECMS – Enterprise Content Management System</a:t>
            </a:r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/>
              <a:t>New public version of ERCOT.com</a:t>
            </a:r>
            <a:endParaRPr lang="en-US" sz="140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July </a:t>
            </a:r>
            <a:r>
              <a:rPr lang="en-US" sz="1600" dirty="0"/>
              <a:t>Release – </a:t>
            </a:r>
            <a:r>
              <a:rPr lang="en-US" sz="1600" dirty="0" smtClean="0"/>
              <a:t>R4 </a:t>
            </a:r>
            <a:r>
              <a:rPr lang="en-US" sz="1600" dirty="0"/>
              <a:t>– </a:t>
            </a:r>
            <a:r>
              <a:rPr lang="en-US" sz="1600" dirty="0" smtClean="0"/>
              <a:t>7/27/2021 </a:t>
            </a:r>
            <a:r>
              <a:rPr lang="en-US" sz="1600" dirty="0"/>
              <a:t>– </a:t>
            </a:r>
            <a:r>
              <a:rPr lang="en-US" sz="1600" dirty="0" smtClean="0"/>
              <a:t>7/29/2021</a:t>
            </a:r>
            <a:r>
              <a:rPr lang="en-US" sz="1800" i="1" dirty="0">
                <a:solidFill>
                  <a:srgbClr val="00B050"/>
                </a:solidFill>
              </a:rPr>
              <a:t>	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NPRR905 </a:t>
            </a:r>
            <a:r>
              <a:rPr lang="en-US" sz="1400" dirty="0"/>
              <a:t>– CRR Balancing Account Resettlement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SCR789 </a:t>
            </a:r>
            <a:r>
              <a:rPr lang="en-US" sz="1400" dirty="0"/>
              <a:t>– Update NMMS Topology Processor to PSSE 34 Capability</a:t>
            </a:r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16817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215987" y="457301"/>
            <a:ext cx="26670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Note:  </a:t>
            </a:r>
            <a:r>
              <a:rPr lang="en-US" sz="1400" b="0" dirty="0" smtClean="0">
                <a:solidFill>
                  <a:srgbClr val="FF0000"/>
                </a:solidFill>
              </a:rPr>
              <a:t>Several of these items have effective dates between 5/29/2021 and 6/3/2021 </a:t>
            </a:r>
            <a:endParaRPr lang="en-US" sz="1400" b="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57800" y="1066699"/>
            <a:ext cx="1066800" cy="213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765605" y="1600200"/>
            <a:ext cx="1227936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000" b="0" dirty="0" smtClean="0">
                <a:solidFill>
                  <a:srgbClr val="FF0000"/>
                </a:solidFill>
              </a:rPr>
              <a:t>* I</a:t>
            </a:r>
            <a:r>
              <a:rPr lang="en-US" sz="1000" b="0" dirty="0" smtClean="0">
                <a:solidFill>
                  <a:srgbClr val="FF0000"/>
                </a:solidFill>
              </a:rPr>
              <a:t>ssue resolution in progress for ST System Adequacy Report postings</a:t>
            </a:r>
            <a:endParaRPr lang="en-US" sz="1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833728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92789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1042842"/>
                <a:gridCol w="77562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867, 879, 885, 918, 935(b), 936, 939, 941, 945, 962, 965, 1023, 1030, 1032, 1034, 1040, 1057</a:t>
                      </a:r>
                    </a:p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SCRs: 799, 800, 805, 809, 812                                      Market Guides: PGRR066 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3769056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260971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4603828" y="4246859"/>
            <a:ext cx="2819041" cy="6924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Go-Lives Due to 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NPRR904, NPRR1006,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NPRR1019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258797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611561" y="3276600"/>
            <a:ext cx="149612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07403" y="1353552"/>
            <a:ext cx="370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3123097" y="30758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550467" y="3329300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1310" y="39140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6/22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latin typeface="Wingdings" panose="05000000000000000000" pitchFamily="2" charset="2"/>
              </a:rPr>
              <a:t> 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5048" y="25908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August</a:t>
            </a:r>
            <a:endParaRPr lang="en-US" sz="1200" kern="0" dirty="0"/>
          </a:p>
        </p:txBody>
      </p:sp>
      <p:sp>
        <p:nvSpPr>
          <p:cNvPr id="68" name="TextBox 67"/>
          <p:cNvSpPr txBox="1"/>
          <p:nvPr/>
        </p:nvSpPr>
        <p:spPr>
          <a:xfrm>
            <a:off x="5702098" y="288492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410794" y="3075801"/>
            <a:ext cx="389806" cy="36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4396817"/>
            <a:ext cx="149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New public version of ERCOT.com</a:t>
            </a: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50904" y="4211825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2 projects 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Implementation – </a:t>
            </a:r>
            <a:r>
              <a:rPr lang="en-US" sz="1400" dirty="0" smtClean="0"/>
              <a:t>potential for multiple go-lives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Target go-live TBD – </a:t>
            </a:r>
            <a:r>
              <a:rPr lang="en-US" sz="1400" dirty="0" smtClean="0"/>
              <a:t>the team is still working to set release targets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 smtClean="0"/>
              <a:t>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</a:t>
            </a:r>
            <a:r>
              <a:rPr lang="en-US" sz="1200" dirty="0" smtClean="0"/>
              <a:t>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NPRR1069</a:t>
            </a:r>
            <a:r>
              <a:rPr lang="en-US" sz="1200" dirty="0" smtClean="0"/>
              <a:t>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Related RRs</a:t>
            </a:r>
            <a:r>
              <a:rPr lang="en-US" sz="1200" dirty="0" smtClean="0"/>
              <a:t>	– NOGRR204, NOGRR208, OBDRR017, PGRR081, RRGRR023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DGR/DESR Implementation   </a:t>
            </a:r>
            <a:r>
              <a:rPr lang="en-US" sz="1400" dirty="0" smtClean="0">
                <a:solidFill>
                  <a:srgbClr val="FF0000"/>
                </a:solidFill>
              </a:rPr>
              <a:t>(gating to Execution phase on </a:t>
            </a:r>
            <a:r>
              <a:rPr lang="en-US" sz="1400" dirty="0" smtClean="0">
                <a:solidFill>
                  <a:srgbClr val="FF0000"/>
                </a:solidFill>
              </a:rPr>
              <a:t>6/23/2021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/>
              <a:t>Target go-live </a:t>
            </a:r>
            <a:r>
              <a:rPr lang="en-US" sz="1400" b="1" dirty="0" smtClean="0"/>
              <a:t>2021-R6 (December 2021) or 2022-R1 (February 2022)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NPRR1052	– </a:t>
            </a:r>
            <a:r>
              <a:rPr lang="en-US" sz="1200" dirty="0"/>
              <a:t>Load Zone Pricing for Settlement Only Storage Prior to NPRR995 </a:t>
            </a:r>
            <a:r>
              <a:rPr lang="en-US" sz="1200" dirty="0" smtClean="0"/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NPRR1065</a:t>
            </a:r>
            <a:r>
              <a:rPr lang="en-US" sz="1200" dirty="0" smtClean="0"/>
              <a:t>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Related RRs </a:t>
            </a:r>
            <a:r>
              <a:rPr lang="en-US" sz="1300" dirty="0" smtClean="0"/>
              <a:t>	– NOGRR212, </a:t>
            </a:r>
            <a:r>
              <a:rPr lang="en-US" sz="1200" dirty="0" smtClean="0"/>
              <a:t>RRGRR026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addition/edit since last report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257800" y="5423794"/>
            <a:ext cx="3276600" cy="6001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ERCOT is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working to define the timing to lift the DGR moratorium based on the target go-live that will be determined over the next few weeks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0010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Impact Analysis Change and PPL </a:t>
            </a:r>
            <a:r>
              <a:rPr lang="en-US" sz="2400" b="1" dirty="0" smtClean="0">
                <a:solidFill>
                  <a:schemeClr val="accent1"/>
                </a:solidFill>
              </a:rPr>
              <a:t>Posting </a:t>
            </a:r>
            <a:r>
              <a:rPr lang="en-US" sz="2400" b="1" dirty="0" smtClean="0">
                <a:solidFill>
                  <a:schemeClr val="accent1"/>
                </a:solidFill>
              </a:rPr>
              <a:t>Question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81599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</a:t>
            </a:r>
            <a:r>
              <a:rPr lang="en-US" sz="1600" dirty="0" smtClean="0"/>
              <a:t>Project Management and Portfolio Management are completing the implementation of an enterprise Project and Portfolio Management (PPM) system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There will be some minor changes appearing in project reporting and the Impact Analysis template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Primarily, an effort to standardize our internal roadmap reporting will change some of the language in the “Impacted Systems” section of the IA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Example in the NPRR1063 IA (on the 6/10/2021 PRS agenda)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 smtClean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For many years, ERCOT has posted a redacted version of the PPL to ERCOT.com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Approximately once per month at the following link: 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>
                <a:hlinkClick r:id="rId3"/>
              </a:rPr>
              <a:t>http://www.ercot.com/services/projects/index</a:t>
            </a:r>
            <a:endParaRPr lang="en-US" sz="1400" dirty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b="1" u="sng" dirty="0" smtClean="0"/>
              <a:t>Question</a:t>
            </a:r>
            <a:r>
              <a:rPr lang="en-US" sz="1600" dirty="0" smtClean="0"/>
              <a:t>: Are Market Participants loading the posted PPL Excel file into their systems?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The answer to this question will determine our approach to transitioning the monthly PPL posting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i.e. Do we need to maintain the same column order, tab names, etc.?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If not, the format of the posted PPL will change as we switch over to the new system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81427"/>
              </p:ext>
            </p:extLst>
          </p:nvPr>
        </p:nvGraphicFramePr>
        <p:xfrm>
          <a:off x="762000" y="2514600"/>
          <a:ext cx="8001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010"/>
                <a:gridCol w="305479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Former</a:t>
                      </a:r>
                      <a:r>
                        <a:rPr lang="en-US" sz="1400" baseline="0" dirty="0" smtClean="0"/>
                        <a:t> System Impacts 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Category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MIS Link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Access &amp; Transparency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ERCOT Website and MIS</a:t>
                      </a:r>
                      <a:r>
                        <a:rPr lang="en-US" sz="1400" baseline="0" dirty="0" smtClean="0"/>
                        <a:t> Systems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29409"/>
              </p:ext>
            </p:extLst>
          </p:nvPr>
        </p:nvGraphicFramePr>
        <p:xfrm>
          <a:off x="89933" y="902879"/>
          <a:ext cx="8955921" cy="504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/>
                <a:gridCol w="2199588"/>
                <a:gridCol w="771080"/>
                <a:gridCol w="693972"/>
                <a:gridCol w="4009614"/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5846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$800k-$1.2M,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20-30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RIOO, S&amp;B, EMS, NMMS, Registration, Reporting,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to Passport</a:t>
                      </a:r>
                      <a:endParaRPr lang="en-US" sz="1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 Rating Transparenc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$15k-$25k, 3-4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Systems: ERCOT Website and MIS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 into project plan in 2021</a:t>
                      </a:r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RRGRR028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Transformer Impedance Clarifications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Area: RIOO 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Integration and Ongoing Operations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functionality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RIOO after current effort to include “add” capability is complete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Worked with ROS on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Priority/Rank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3330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11350"/>
              </p:ext>
            </p:extLst>
          </p:nvPr>
        </p:nvGraphicFramePr>
        <p:xfrm>
          <a:off x="3467410" y="68531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255166</TotalTime>
  <Words>910</Words>
  <Application>Microsoft Office PowerPoint</Application>
  <PresentationFormat>On-screen Show (4:3)</PresentationFormat>
  <Paragraphs>351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ESR and DGR Pre-Passport Projects</vt:lpstr>
      <vt:lpstr>Impact Analysis Change and PPL Posting Question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2598</cp:revision>
  <cp:lastPrinted>2020-02-05T17:47:59Z</cp:lastPrinted>
  <dcterms:created xsi:type="dcterms:W3CDTF">2016-01-21T15:20:31Z</dcterms:created>
  <dcterms:modified xsi:type="dcterms:W3CDTF">2021-06-07T18:26:40Z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