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4"/>
  </p:notesMasterIdLst>
  <p:handoutMasterIdLst>
    <p:handoutMasterId r:id="rId15"/>
  </p:handoutMasterIdLst>
  <p:sldIdLst>
    <p:sldId id="260" r:id="rId7"/>
    <p:sldId id="258" r:id="rId8"/>
    <p:sldId id="318" r:id="rId9"/>
    <p:sldId id="345" r:id="rId10"/>
    <p:sldId id="346" r:id="rId11"/>
    <p:sldId id="347" r:id="rId12"/>
    <p:sldId id="294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590" autoAdjust="0"/>
    <p:restoredTop sz="98752" autoAdjust="0"/>
  </p:normalViewPr>
  <p:slideViewPr>
    <p:cSldViewPr showGuides="1">
      <p:cViewPr varScale="1">
        <p:scale>
          <a:sx n="131" d="100"/>
          <a:sy n="131" d="100"/>
        </p:scale>
        <p:origin x="125" y="8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5650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7363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448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391400" y="6553200"/>
            <a:ext cx="1219200" cy="22066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 smtClean="0"/>
              <a:t>June 2021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services/projects/inde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services/projects/inde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Project Update and Summary of </a:t>
            </a:r>
          </a:p>
          <a:p>
            <a:r>
              <a:rPr lang="en-US" sz="2400" b="1" dirty="0" smtClean="0"/>
              <a:t>Project Priority List (PPL) Activity </a:t>
            </a:r>
            <a:endParaRPr lang="en-US" sz="2400" b="1" dirty="0"/>
          </a:p>
          <a:p>
            <a:endParaRPr lang="en-US" dirty="0" smtClean="0"/>
          </a:p>
          <a:p>
            <a:r>
              <a:rPr lang="en-US" dirty="0" smtClean="0"/>
              <a:t>June 10,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295400" y="990600"/>
            <a:ext cx="6934200" cy="4724400"/>
          </a:xfrm>
        </p:spPr>
        <p:txBody>
          <a:bodyPr/>
          <a:lstStyle/>
          <a:p>
            <a:r>
              <a:rPr lang="en-US" sz="2400" dirty="0" smtClean="0"/>
              <a:t>Project Portfolio Update</a:t>
            </a:r>
          </a:p>
          <a:p>
            <a:pPr lvl="1"/>
            <a:r>
              <a:rPr lang="en-US" sz="1800" dirty="0" smtClean="0"/>
              <a:t>Recent / Upcoming Project Highlights</a:t>
            </a:r>
          </a:p>
          <a:p>
            <a:pPr lvl="1"/>
            <a:r>
              <a:rPr lang="en-US" sz="1800" dirty="0" smtClean="0"/>
              <a:t>2021 </a:t>
            </a:r>
            <a:r>
              <a:rPr lang="en-US" sz="1800" dirty="0"/>
              <a:t>Release </a:t>
            </a:r>
            <a:r>
              <a:rPr lang="en-US" sz="1800" dirty="0" smtClean="0"/>
              <a:t>Targets</a:t>
            </a:r>
          </a:p>
          <a:p>
            <a:pPr lvl="1"/>
            <a:r>
              <a:rPr lang="en-US" sz="1800" dirty="0" smtClean="0"/>
              <a:t>ESR and DGR Pre-Passport Projects</a:t>
            </a:r>
          </a:p>
          <a:p>
            <a:pPr lvl="1"/>
            <a:r>
              <a:rPr lang="en-US" sz="1800" dirty="0" smtClean="0"/>
              <a:t>Impact Analysis Change and PPL Posting Question</a:t>
            </a:r>
          </a:p>
          <a:p>
            <a:pPr lvl="1"/>
            <a:r>
              <a:rPr lang="en-US" sz="1800" dirty="0" smtClean="0"/>
              <a:t>Priority/Rank Options for Revision Requests with Impacts</a:t>
            </a:r>
            <a:endParaRPr lang="en-US" sz="1800" dirty="0" smtClean="0"/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1093470" y="6096000"/>
            <a:ext cx="7795260" cy="56015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8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0" dirty="0"/>
              <a:t>Location of Project Priority List (PPL):   </a:t>
            </a:r>
            <a:r>
              <a:rPr lang="en-US" b="0" dirty="0">
                <a:hlinkClick r:id="rId3"/>
              </a:rPr>
              <a:t>http://www.ercot.com/services/projects/index</a:t>
            </a:r>
            <a:endParaRPr lang="en-US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800" b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1600" y="243682"/>
            <a:ext cx="4343400" cy="5183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smtClean="0">
                <a:solidFill>
                  <a:schemeClr val="accent1"/>
                </a:solidFill>
              </a:rPr>
              <a:t>Project Update Agenda</a:t>
            </a:r>
            <a:endParaRPr lang="en-US" sz="24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6096000" cy="518318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accent1"/>
                </a:solidFill>
              </a:rPr>
              <a:t>Recent / Upcoming Project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1"/>
            <a:ext cx="8839200" cy="4972220"/>
          </a:xfrm>
        </p:spPr>
        <p:txBody>
          <a:bodyPr/>
          <a:lstStyle/>
          <a:p>
            <a:pPr>
              <a:tabLst>
                <a:tab pos="2176463" algn="l"/>
                <a:tab pos="7199313" algn="l"/>
              </a:tabLst>
            </a:pPr>
            <a:r>
              <a:rPr lang="en-US" sz="1600" dirty="0" smtClean="0"/>
              <a:t>2021 May </a:t>
            </a:r>
            <a:r>
              <a:rPr lang="en-US" sz="1600" dirty="0"/>
              <a:t>Release – </a:t>
            </a:r>
            <a:r>
              <a:rPr lang="en-US" sz="1600" dirty="0" smtClean="0"/>
              <a:t>R3 </a:t>
            </a:r>
            <a:r>
              <a:rPr lang="en-US" sz="1600" dirty="0"/>
              <a:t>– </a:t>
            </a:r>
            <a:r>
              <a:rPr lang="en-US" sz="1600" dirty="0" smtClean="0"/>
              <a:t>5/25/2021 </a:t>
            </a:r>
            <a:r>
              <a:rPr lang="en-US" sz="1600" dirty="0"/>
              <a:t>– </a:t>
            </a:r>
            <a:r>
              <a:rPr lang="en-US" sz="1600" dirty="0" smtClean="0"/>
              <a:t>5/27/2021</a:t>
            </a:r>
            <a:r>
              <a:rPr lang="en-US" sz="1800" i="1" dirty="0">
                <a:solidFill>
                  <a:srgbClr val="00B050"/>
                </a:solidFill>
              </a:rPr>
              <a:t>	</a:t>
            </a:r>
            <a:r>
              <a:rPr lang="en-US" sz="1800" i="1" dirty="0" smtClean="0">
                <a:solidFill>
                  <a:srgbClr val="00B050"/>
                </a:solidFill>
              </a:rPr>
              <a:t>Complete</a:t>
            </a:r>
            <a:endParaRPr lang="en-US" sz="1800" i="1" dirty="0">
              <a:solidFill>
                <a:srgbClr val="00B050"/>
              </a:solidFill>
            </a:endParaRP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/>
              <a:t>NPRR974 – Capacity Insufficiency Operating Condition Notice (OCN) </a:t>
            </a:r>
            <a:r>
              <a:rPr lang="en-US" sz="1400" dirty="0" smtClean="0"/>
              <a:t>Transparency </a:t>
            </a:r>
            <a:r>
              <a:rPr lang="en-US" sz="1400" dirty="0" smtClean="0">
                <a:solidFill>
                  <a:srgbClr val="FF0000"/>
                </a:solidFill>
              </a:rPr>
              <a:t>*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/>
              <a:t>NPRR978(c) – Alignment with Amendments to PUCT Substantive Rule </a:t>
            </a:r>
            <a:r>
              <a:rPr lang="en-US" sz="1400" dirty="0" smtClean="0"/>
              <a:t>25.505 </a:t>
            </a:r>
            <a:r>
              <a:rPr lang="en-US" sz="1400" dirty="0" smtClean="0">
                <a:solidFill>
                  <a:srgbClr val="FF0000"/>
                </a:solidFill>
              </a:rPr>
              <a:t>*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NPRR1048 – </a:t>
            </a:r>
            <a:r>
              <a:rPr lang="en-US" sz="1400" dirty="0"/>
              <a:t>Clarification on NPRR978 Short-Term Adequacy Reports</a:t>
            </a:r>
            <a:endParaRPr lang="en-US" sz="1400" dirty="0" smtClean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NPRR1051 – </a:t>
            </a:r>
            <a:r>
              <a:rPr lang="en-US" sz="1400" dirty="0"/>
              <a:t>Removal of the Price Floor Applied to Day-Ahead Settlement Point Prices</a:t>
            </a:r>
            <a:endParaRPr lang="en-US" sz="1400" dirty="0" smtClean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SCR811 </a:t>
            </a:r>
            <a:r>
              <a:rPr lang="en-US" sz="1400" dirty="0"/>
              <a:t>– Addition of </a:t>
            </a:r>
            <a:r>
              <a:rPr lang="en-US" sz="1400" dirty="0" smtClean="0"/>
              <a:t>Intra-Hour </a:t>
            </a:r>
            <a:r>
              <a:rPr lang="en-US" sz="1400" dirty="0" err="1"/>
              <a:t>PhotoVoltaic</a:t>
            </a:r>
            <a:r>
              <a:rPr lang="en-US" sz="1400" dirty="0"/>
              <a:t> Power Forecast to GTBD </a:t>
            </a:r>
            <a:r>
              <a:rPr lang="en-US" sz="1400" dirty="0" smtClean="0"/>
              <a:t>Calculation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ECMS – Replaced </a:t>
            </a:r>
            <a:r>
              <a:rPr lang="en-US" sz="1400" dirty="0" err="1" smtClean="0"/>
              <a:t>NoticeBuilder</a:t>
            </a:r>
            <a:r>
              <a:rPr lang="en-US" sz="1400" dirty="0" smtClean="0"/>
              <a:t> (now called “GCC Notices”)   </a:t>
            </a:r>
            <a:r>
              <a:rPr lang="en-US" sz="1200" dirty="0" smtClean="0"/>
              <a:t>[Grid Condition Communication]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ECMS – </a:t>
            </a:r>
            <a:r>
              <a:rPr lang="en-US" sz="1300" dirty="0"/>
              <a:t>Partial Deployment: Market Info &amp; Grid Info to new platform, improved dashboards and displays</a:t>
            </a:r>
            <a:endParaRPr lang="en-US" sz="1300" dirty="0" smtClean="0"/>
          </a:p>
          <a:p>
            <a:pPr lvl="1">
              <a:tabLst>
                <a:tab pos="2176463" algn="l"/>
                <a:tab pos="7199313" algn="l"/>
              </a:tabLst>
            </a:pPr>
            <a:endParaRPr lang="en-US" sz="800" dirty="0"/>
          </a:p>
          <a:p>
            <a:pPr>
              <a:tabLst>
                <a:tab pos="2176463" algn="l"/>
                <a:tab pos="6061075" algn="l"/>
              </a:tabLst>
            </a:pPr>
            <a:r>
              <a:rPr lang="en-US" sz="1600" dirty="0" smtClean="0"/>
              <a:t>2021 June Release Off-Cycle – </a:t>
            </a:r>
            <a:r>
              <a:rPr lang="en-US" sz="1600" strike="sngStrike" dirty="0" smtClean="0"/>
              <a:t>6/1/2021</a:t>
            </a:r>
            <a:r>
              <a:rPr lang="en-US" sz="1600" dirty="0" smtClean="0"/>
              <a:t>	</a:t>
            </a:r>
            <a:r>
              <a:rPr lang="en-US" sz="1800" i="1" dirty="0" smtClean="0">
                <a:solidFill>
                  <a:srgbClr val="FF0000"/>
                </a:solidFill>
              </a:rPr>
              <a:t>Delayed </a:t>
            </a:r>
            <a:r>
              <a:rPr lang="en-US" sz="1800" i="1" dirty="0" smtClean="0">
                <a:solidFill>
                  <a:srgbClr val="FF0000"/>
                </a:solidFill>
              </a:rPr>
              <a:t>until </a:t>
            </a:r>
            <a:r>
              <a:rPr lang="en-US" sz="1800" i="1" dirty="0" smtClean="0">
                <a:solidFill>
                  <a:srgbClr val="FF0000"/>
                </a:solidFill>
              </a:rPr>
              <a:t>August</a:t>
            </a:r>
            <a:endParaRPr lang="en-US" sz="1800" i="1" dirty="0">
              <a:solidFill>
                <a:srgbClr val="FF0000"/>
              </a:solidFill>
            </a:endParaRP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NPRR902(b</a:t>
            </a:r>
            <a:r>
              <a:rPr lang="en-US" sz="1400" dirty="0"/>
              <a:t>) – ERCOT Critical Energy Infrastructure </a:t>
            </a:r>
            <a:r>
              <a:rPr lang="en-US" sz="1400" dirty="0" smtClean="0"/>
              <a:t>Information</a:t>
            </a:r>
          </a:p>
          <a:p>
            <a:pPr lvl="1">
              <a:tabLst>
                <a:tab pos="2176463" algn="l"/>
                <a:tab pos="7199313" algn="l"/>
              </a:tabLst>
            </a:pPr>
            <a:endParaRPr lang="en-US" sz="800" dirty="0"/>
          </a:p>
          <a:p>
            <a:pPr>
              <a:tabLst>
                <a:tab pos="2176463" algn="l"/>
                <a:tab pos="7199313" algn="l"/>
              </a:tabLst>
            </a:pPr>
            <a:r>
              <a:rPr lang="en-US" sz="1600" dirty="0"/>
              <a:t>2021 </a:t>
            </a:r>
            <a:r>
              <a:rPr lang="en-US" sz="1600" dirty="0" smtClean="0"/>
              <a:t>June Release </a:t>
            </a:r>
            <a:r>
              <a:rPr lang="en-US" sz="1600" dirty="0"/>
              <a:t>Off-Cycle </a:t>
            </a:r>
            <a:r>
              <a:rPr lang="en-US" sz="1600" dirty="0" smtClean="0"/>
              <a:t>– 6/22/2021</a:t>
            </a:r>
            <a:r>
              <a:rPr lang="en-US" sz="1600" dirty="0"/>
              <a:t>	</a:t>
            </a:r>
            <a:r>
              <a:rPr lang="en-US" sz="1800" i="1" dirty="0">
                <a:solidFill>
                  <a:srgbClr val="00B050"/>
                </a:solidFill>
              </a:rPr>
              <a:t>In Flight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/>
              <a:t>ECMS – Enterprise Content Management System</a:t>
            </a:r>
          </a:p>
          <a:p>
            <a:pPr marL="971550" lvl="2" indent="-17145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dirty="0" smtClean="0"/>
              <a:t>New public version of ERCOT.com</a:t>
            </a:r>
            <a:endParaRPr lang="en-US" sz="1400" dirty="0" smtClean="0"/>
          </a:p>
          <a:p>
            <a:pPr marL="971550" lvl="2" indent="-17145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800" kern="0" dirty="0"/>
          </a:p>
          <a:p>
            <a:pPr>
              <a:tabLst>
                <a:tab pos="2176463" algn="l"/>
                <a:tab pos="7199313" algn="l"/>
              </a:tabLst>
            </a:pPr>
            <a:r>
              <a:rPr lang="en-US" sz="1600" dirty="0"/>
              <a:t>2021 </a:t>
            </a:r>
            <a:r>
              <a:rPr lang="en-US" sz="1600" dirty="0" smtClean="0"/>
              <a:t>July </a:t>
            </a:r>
            <a:r>
              <a:rPr lang="en-US" sz="1600" dirty="0"/>
              <a:t>Release – </a:t>
            </a:r>
            <a:r>
              <a:rPr lang="en-US" sz="1600" dirty="0" smtClean="0"/>
              <a:t>R4 </a:t>
            </a:r>
            <a:r>
              <a:rPr lang="en-US" sz="1600" dirty="0"/>
              <a:t>– </a:t>
            </a:r>
            <a:r>
              <a:rPr lang="en-US" sz="1600" dirty="0" smtClean="0"/>
              <a:t>7/27/2021 </a:t>
            </a:r>
            <a:r>
              <a:rPr lang="en-US" sz="1600" dirty="0"/>
              <a:t>– </a:t>
            </a:r>
            <a:r>
              <a:rPr lang="en-US" sz="1600" dirty="0" smtClean="0"/>
              <a:t>7/29/2021</a:t>
            </a:r>
            <a:r>
              <a:rPr lang="en-US" sz="1800" i="1" dirty="0">
                <a:solidFill>
                  <a:srgbClr val="00B050"/>
                </a:solidFill>
              </a:rPr>
              <a:t>	In Flight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NPRR905 </a:t>
            </a:r>
            <a:r>
              <a:rPr lang="en-US" sz="1400" dirty="0"/>
              <a:t>– CRR Balancing Account Resettlement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SCR789 </a:t>
            </a:r>
            <a:r>
              <a:rPr lang="en-US" sz="1400" dirty="0"/>
              <a:t>– Update NMMS Topology Processor to PSSE 34 Capability</a:t>
            </a:r>
          </a:p>
          <a:p>
            <a:pPr marL="971550" lvl="2" indent="-17145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200" kern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2438400" y="6216817"/>
            <a:ext cx="5257800" cy="4365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400" b="0" dirty="0"/>
              <a:t>Note:  Projected Go-Live dates are subject to change.</a:t>
            </a:r>
            <a:br>
              <a:rPr lang="en-US" sz="1400" b="0" dirty="0"/>
            </a:br>
            <a:r>
              <a:rPr lang="en-US" sz="1400" b="0" dirty="0"/>
              <a:t>Please watch for market notices as the effective dates approach.</a:t>
            </a:r>
          </a:p>
        </p:txBody>
      </p:sp>
      <p:sp>
        <p:nvSpPr>
          <p:cNvPr id="8" name="TextBox 3"/>
          <p:cNvSpPr txBox="1">
            <a:spLocks noChangeArrowheads="1"/>
          </p:cNvSpPr>
          <p:nvPr/>
        </p:nvSpPr>
        <p:spPr bwMode="auto">
          <a:xfrm>
            <a:off x="6215987" y="457301"/>
            <a:ext cx="2667000" cy="60939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400" b="0" dirty="0">
                <a:solidFill>
                  <a:srgbClr val="FF0000"/>
                </a:solidFill>
              </a:rPr>
              <a:t>Note:  </a:t>
            </a:r>
            <a:r>
              <a:rPr lang="en-US" sz="1400" b="0" dirty="0" smtClean="0">
                <a:solidFill>
                  <a:srgbClr val="FF0000"/>
                </a:solidFill>
              </a:rPr>
              <a:t>Several of these items have effective dates between 5/29/2021 and 6/3/2021 </a:t>
            </a:r>
            <a:endParaRPr lang="en-US" sz="1400" b="0" dirty="0">
              <a:solidFill>
                <a:srgbClr val="FF0000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5257800" y="1066699"/>
            <a:ext cx="1066800" cy="2136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3"/>
          <p:cNvSpPr txBox="1">
            <a:spLocks noChangeArrowheads="1"/>
          </p:cNvSpPr>
          <p:nvPr/>
        </p:nvSpPr>
        <p:spPr bwMode="auto">
          <a:xfrm>
            <a:off x="7765605" y="1600200"/>
            <a:ext cx="1227936" cy="5847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000" b="0" dirty="0" smtClean="0">
                <a:solidFill>
                  <a:srgbClr val="FF0000"/>
                </a:solidFill>
              </a:rPr>
              <a:t>* I</a:t>
            </a:r>
            <a:r>
              <a:rPr lang="en-US" sz="1000" b="0" dirty="0" smtClean="0">
                <a:solidFill>
                  <a:srgbClr val="FF0000"/>
                </a:solidFill>
              </a:rPr>
              <a:t>ssue resolution in progress for ST System Adequacy Report postings</a:t>
            </a:r>
            <a:endParaRPr lang="en-US" sz="1000" b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425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527613"/>
          </a:xfrm>
        </p:spPr>
        <p:txBody>
          <a:bodyPr/>
          <a:lstStyle/>
          <a:p>
            <a:r>
              <a:rPr lang="en-US" sz="2200" b="1" dirty="0" smtClean="0">
                <a:solidFill>
                  <a:schemeClr val="accent1"/>
                </a:solidFill>
              </a:rPr>
              <a:t>2021 Release Targets – Board Approved NPRRs / SCRs / </a:t>
            </a:r>
            <a:r>
              <a:rPr lang="en-US" sz="2200" b="1" dirty="0" err="1" smtClean="0">
                <a:solidFill>
                  <a:schemeClr val="accent1"/>
                </a:solidFill>
              </a:rPr>
              <a:t>xGRRs</a:t>
            </a:r>
            <a:r>
              <a:rPr lang="en-US" sz="2200" b="1" dirty="0" smtClean="0">
                <a:solidFill>
                  <a:schemeClr val="accent1"/>
                </a:solidFill>
              </a:rPr>
              <a:t> </a:t>
            </a:r>
            <a:endParaRPr lang="en-US" sz="22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545329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6002529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43195" y="554532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New 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additions and target release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</a:t>
            </a: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etc.:</a:t>
            </a:r>
            <a:r>
              <a:rPr kumimoji="0" lang="en-US" sz="7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4833728"/>
              </p:ext>
            </p:extLst>
          </p:nvPr>
        </p:nvGraphicFramePr>
        <p:xfrm>
          <a:off x="160280" y="798446"/>
          <a:ext cx="8839200" cy="4190999"/>
        </p:xfrm>
        <a:graphic>
          <a:graphicData uri="http://schemas.openxmlformats.org/drawingml/2006/table">
            <a:tbl>
              <a:tblPr/>
              <a:tblGrid>
                <a:gridCol w="1439920"/>
                <a:gridCol w="1524000"/>
                <a:gridCol w="1447800"/>
                <a:gridCol w="1447800"/>
                <a:gridCol w="1447800"/>
                <a:gridCol w="1531880"/>
              </a:tblGrid>
              <a:tr h="5495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2/2 – 2/4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3/30 – 4/1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5/25 – 5/27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July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7/27 – 7/29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10/5 – 10/7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12/7 – 12/9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</a:tr>
              <a:tr h="36414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NPRR902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(a)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NOGRR195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NPRR1055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OBDRR023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(a)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NPRR971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NPRR986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NPRR998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NPRR1024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NPRR1043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NOGRR213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VCMRR027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PGRR070</a:t>
                      </a: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NPRR974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NPRR978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(c)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NPRR1048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NPRR1051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ECMS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NPRR902</a:t>
                      </a:r>
                      <a:r>
                        <a:rPr kumimoji="0" lang="en-US" sz="9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NPRR1060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ECMS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SCR789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NPRR902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OBDRR023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SCR781</a:t>
                      </a: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FFR Advancement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(NPRR863 FFR)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NPRR1015</a:t>
                      </a: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DGR/DESR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(See next slide)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5194363" y="5545982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60867" y="79779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806036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R2</a:t>
            </a:r>
            <a:endParaRPr lang="en-US" sz="1400" b="1" dirty="0"/>
          </a:p>
        </p:txBody>
      </p:sp>
      <p:sp>
        <p:nvSpPr>
          <p:cNvPr id="52" name="Flowchart: Alternate Process 51"/>
          <p:cNvSpPr/>
          <p:nvPr/>
        </p:nvSpPr>
        <p:spPr>
          <a:xfrm>
            <a:off x="3124200" y="79616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R3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79743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R6</a:t>
            </a:r>
            <a:endParaRPr lang="en-US" sz="1400" b="1" dirty="0"/>
          </a:p>
        </p:txBody>
      </p:sp>
      <p:sp>
        <p:nvSpPr>
          <p:cNvPr id="18" name="TextBox 21"/>
          <p:cNvSpPr txBox="1">
            <a:spLocks noChangeArrowheads="1"/>
          </p:cNvSpPr>
          <p:nvPr/>
        </p:nvSpPr>
        <p:spPr bwMode="auto">
          <a:xfrm>
            <a:off x="6470115" y="5546943"/>
            <a:ext cx="2505302" cy="83099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NPRR902(a) – ECEII Market Participant MPIM role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NPRR902(b) – MIS links updated for ECEII reports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NPRR978(c) </a:t>
            </a:r>
            <a:r>
              <a:rPr lang="en-US" sz="800" b="0" kern="0" dirty="0"/>
              <a:t>– </a:t>
            </a:r>
            <a:r>
              <a:rPr lang="en-US" sz="800" b="0" kern="0" dirty="0" smtClean="0"/>
              <a:t>Forecast Zone scope</a:t>
            </a:r>
            <a:endParaRPr lang="en-US" sz="800" b="0" kern="0" dirty="0"/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SCR781(b) </a:t>
            </a:r>
            <a:r>
              <a:rPr lang="en-US" sz="800" b="0" kern="0" dirty="0"/>
              <a:t>– </a:t>
            </a:r>
            <a:r>
              <a:rPr lang="en-US" sz="800" b="0" kern="0" dirty="0" smtClean="0"/>
              <a:t>“Add” capability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OBDRR023(a) – ERS Expenditure Limit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OBDRR023(b) – 4 Standard Contract Terms/Year</a:t>
            </a:r>
          </a:p>
        </p:txBody>
      </p:sp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0192789"/>
              </p:ext>
            </p:extLst>
          </p:nvPr>
        </p:nvGraphicFramePr>
        <p:xfrm>
          <a:off x="176358" y="5098190"/>
          <a:ext cx="8799059" cy="365760"/>
        </p:xfrm>
        <a:graphic>
          <a:graphicData uri="http://schemas.openxmlformats.org/drawingml/2006/table">
            <a:tbl>
              <a:tblPr firstRow="1" bandRow="1"/>
              <a:tblGrid>
                <a:gridCol w="1042842"/>
                <a:gridCol w="7756217"/>
              </a:tblGrid>
              <a:tr h="2933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TBD Items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NPRRs: 484, 825(b), 826, 829, 841, 857, 867, 879, 885, 918, 935(b), 936, 939, 941, 945, 962, 965, 1023, 1030, 1032, 1034, 1040, 1057</a:t>
                      </a:r>
                    </a:p>
                    <a:p>
                      <a:pPr algn="ctr"/>
                      <a:r>
                        <a:rPr lang="en-US" sz="900" b="0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SCRs: 799, 800, 805, 809, 812                                      Market Guides: PGRR066 </a:t>
                      </a:r>
                      <a:endParaRPr lang="en-US" sz="900" b="0" strike="sngStrike" kern="1200" baseline="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7162800" y="3769056"/>
            <a:ext cx="370549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118545" y="1366208"/>
            <a:ext cx="370549" cy="15927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  <a:r>
              <a:rPr lang="en-US" sz="105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  <a:endParaRPr lang="en-US" sz="9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56" name="TextBox 12"/>
          <p:cNvSpPr txBox="1">
            <a:spLocks noChangeArrowheads="1"/>
          </p:cNvSpPr>
          <p:nvPr/>
        </p:nvSpPr>
        <p:spPr bwMode="auto">
          <a:xfrm>
            <a:off x="3080013" y="2633361"/>
            <a:ext cx="1490472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900" b="0" dirty="0" smtClean="0"/>
              <a:t>Replace </a:t>
            </a:r>
            <a:r>
              <a:rPr lang="en-US" sz="900" b="0" dirty="0" err="1" smtClean="0"/>
              <a:t>NoticeBuilder</a:t>
            </a:r>
            <a:endParaRPr lang="en-US" sz="900" b="0" kern="0" dirty="0"/>
          </a:p>
        </p:txBody>
      </p:sp>
      <p:sp>
        <p:nvSpPr>
          <p:cNvPr id="57" name="TextBox 12"/>
          <p:cNvSpPr txBox="1">
            <a:spLocks noChangeArrowheads="1"/>
          </p:cNvSpPr>
          <p:nvPr/>
        </p:nvSpPr>
        <p:spPr bwMode="auto">
          <a:xfrm>
            <a:off x="7471035" y="2609718"/>
            <a:ext cx="1508760" cy="830997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ECMS – Nov. </a:t>
            </a:r>
          </a:p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900" b="0" dirty="0" smtClean="0"/>
              <a:t>Combine ERCOT.com and MIS</a:t>
            </a:r>
          </a:p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900" b="0" kern="0" dirty="0" smtClean="0"/>
              <a:t>Improved search</a:t>
            </a:r>
          </a:p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900" b="0" kern="0" dirty="0" smtClean="0"/>
              <a:t>New navigation</a:t>
            </a:r>
            <a:endParaRPr lang="en-US" sz="900" b="0" kern="0" dirty="0"/>
          </a:p>
        </p:txBody>
      </p:sp>
      <p:sp>
        <p:nvSpPr>
          <p:cNvPr id="36" name="TextBox 12"/>
          <p:cNvSpPr txBox="1">
            <a:spLocks noChangeArrowheads="1"/>
          </p:cNvSpPr>
          <p:nvPr/>
        </p:nvSpPr>
        <p:spPr bwMode="auto">
          <a:xfrm>
            <a:off x="4603828" y="4246859"/>
            <a:ext cx="2819041" cy="692497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TBD Go-Lives Due to MMS/OS Delay</a:t>
            </a:r>
          </a:p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900" b="0" dirty="0" smtClean="0"/>
              <a:t>NPRR904, NPRR1006, OBDRR009</a:t>
            </a:r>
          </a:p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900" b="0" dirty="0" smtClean="0"/>
              <a:t>NPRR930</a:t>
            </a:r>
          </a:p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900" b="0" dirty="0" smtClean="0"/>
              <a:t>NPRR1019</a:t>
            </a:r>
          </a:p>
        </p:txBody>
      </p:sp>
      <p:sp>
        <p:nvSpPr>
          <p:cNvPr id="40" name="TextBox 12"/>
          <p:cNvSpPr txBox="1">
            <a:spLocks noChangeArrowheads="1"/>
          </p:cNvSpPr>
          <p:nvPr/>
        </p:nvSpPr>
        <p:spPr bwMode="auto">
          <a:xfrm>
            <a:off x="160279" y="1943100"/>
            <a:ext cx="143068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1/1</a:t>
            </a:r>
            <a:endParaRPr lang="en-US" sz="1200" kern="0" dirty="0"/>
          </a:p>
        </p:txBody>
      </p:sp>
      <p:sp>
        <p:nvSpPr>
          <p:cNvPr id="44" name="TextBox 43"/>
          <p:cNvSpPr txBox="1"/>
          <p:nvPr/>
        </p:nvSpPr>
        <p:spPr>
          <a:xfrm>
            <a:off x="1271547" y="2222500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676655" y="2468482"/>
            <a:ext cx="370549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303041" y="1366733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303789" y="1569467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60" name="TextBox 12"/>
          <p:cNvSpPr txBox="1">
            <a:spLocks noChangeArrowheads="1"/>
          </p:cNvSpPr>
          <p:nvPr/>
        </p:nvSpPr>
        <p:spPr bwMode="auto">
          <a:xfrm>
            <a:off x="152400" y="2644001"/>
            <a:ext cx="143068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2</a:t>
            </a:r>
            <a:r>
              <a:rPr lang="en-US" sz="1200" dirty="0" smtClean="0"/>
              <a:t>/1</a:t>
            </a:r>
            <a:endParaRPr lang="en-US" sz="1200" kern="0" dirty="0"/>
          </a:p>
        </p:txBody>
      </p:sp>
      <p:sp>
        <p:nvSpPr>
          <p:cNvPr id="61" name="TextBox 12"/>
          <p:cNvSpPr txBox="1">
            <a:spLocks noChangeArrowheads="1"/>
          </p:cNvSpPr>
          <p:nvPr/>
        </p:nvSpPr>
        <p:spPr bwMode="auto">
          <a:xfrm>
            <a:off x="6024781" y="2587978"/>
            <a:ext cx="143068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10/1</a:t>
            </a:r>
            <a:endParaRPr lang="en-US" sz="1200" kern="0" dirty="0"/>
          </a:p>
        </p:txBody>
      </p:sp>
      <p:sp>
        <p:nvSpPr>
          <p:cNvPr id="42" name="TextBox 12"/>
          <p:cNvSpPr txBox="1">
            <a:spLocks noChangeArrowheads="1"/>
          </p:cNvSpPr>
          <p:nvPr/>
        </p:nvSpPr>
        <p:spPr bwMode="auto">
          <a:xfrm>
            <a:off x="1611561" y="3276600"/>
            <a:ext cx="1496125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5/1</a:t>
            </a:r>
            <a:endParaRPr lang="en-US" sz="1200" kern="0" dirty="0"/>
          </a:p>
        </p:txBody>
      </p:sp>
      <p:sp>
        <p:nvSpPr>
          <p:cNvPr id="41" name="TextBox 12"/>
          <p:cNvSpPr txBox="1">
            <a:spLocks noChangeArrowheads="1"/>
          </p:cNvSpPr>
          <p:nvPr/>
        </p:nvSpPr>
        <p:spPr bwMode="auto">
          <a:xfrm>
            <a:off x="160279" y="3349975"/>
            <a:ext cx="143068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3</a:t>
            </a:r>
            <a:r>
              <a:rPr lang="en-US" sz="1200" dirty="0" smtClean="0"/>
              <a:t>/15</a:t>
            </a:r>
            <a:endParaRPr lang="en-US" sz="1200" kern="0" dirty="0"/>
          </a:p>
        </p:txBody>
      </p:sp>
      <p:sp>
        <p:nvSpPr>
          <p:cNvPr id="46" name="TextBox 45"/>
          <p:cNvSpPr txBox="1"/>
          <p:nvPr/>
        </p:nvSpPr>
        <p:spPr>
          <a:xfrm>
            <a:off x="1282700" y="2940050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289384" y="3639979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796058" y="1391005"/>
            <a:ext cx="370549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1000" dirty="0" smtClean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1000" dirty="0" smtClean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1000" dirty="0" smtClean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1000" dirty="0" smtClean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1000" dirty="0" smtClean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5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1000" b="1" i="1" kern="0" dirty="0" smtClean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7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5707403" y="1353552"/>
            <a:ext cx="37054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</p:txBody>
      </p:sp>
      <p:sp>
        <p:nvSpPr>
          <p:cNvPr id="65" name="TextBox 12"/>
          <p:cNvSpPr txBox="1">
            <a:spLocks noChangeArrowheads="1"/>
          </p:cNvSpPr>
          <p:nvPr/>
        </p:nvSpPr>
        <p:spPr bwMode="auto">
          <a:xfrm>
            <a:off x="160283" y="4226684"/>
            <a:ext cx="143068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4/22</a:t>
            </a:r>
            <a:endParaRPr lang="en-US" sz="1200" kern="0" dirty="0"/>
          </a:p>
        </p:txBody>
      </p:sp>
      <p:sp>
        <p:nvSpPr>
          <p:cNvPr id="66" name="TextBox 65"/>
          <p:cNvSpPr txBox="1"/>
          <p:nvPr/>
        </p:nvSpPr>
        <p:spPr>
          <a:xfrm>
            <a:off x="1295400" y="4493945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67" name="TextBox 12"/>
          <p:cNvSpPr txBox="1">
            <a:spLocks noChangeArrowheads="1"/>
          </p:cNvSpPr>
          <p:nvPr/>
        </p:nvSpPr>
        <p:spPr bwMode="auto">
          <a:xfrm>
            <a:off x="3123097" y="3075801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6</a:t>
            </a:r>
            <a:r>
              <a:rPr lang="en-US" sz="1200" dirty="0" smtClean="0"/>
              <a:t>/1</a:t>
            </a:r>
            <a:endParaRPr lang="en-US" sz="1200" kern="0" dirty="0"/>
          </a:p>
        </p:txBody>
      </p:sp>
      <p:sp>
        <p:nvSpPr>
          <p:cNvPr id="70" name="TextBox 69"/>
          <p:cNvSpPr txBox="1"/>
          <p:nvPr/>
        </p:nvSpPr>
        <p:spPr>
          <a:xfrm>
            <a:off x="2805337" y="3550140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8651670" y="1489843"/>
            <a:ext cx="37054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7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P</a:t>
            </a:r>
          </a:p>
        </p:txBody>
      </p:sp>
      <p:sp>
        <p:nvSpPr>
          <p:cNvPr id="23" name="TextBox 12"/>
          <p:cNvSpPr txBox="1">
            <a:spLocks noChangeArrowheads="1"/>
          </p:cNvSpPr>
          <p:nvPr/>
        </p:nvSpPr>
        <p:spPr bwMode="auto">
          <a:xfrm>
            <a:off x="5550467" y="3329300"/>
            <a:ext cx="1905000" cy="415498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RIOO – Q4 2021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0" kern="0" dirty="0" smtClean="0"/>
              <a:t>RARF Add Functionality Go-Live</a:t>
            </a:r>
            <a:endParaRPr lang="en-US" sz="900" b="0" kern="0" dirty="0"/>
          </a:p>
        </p:txBody>
      </p:sp>
      <p:sp>
        <p:nvSpPr>
          <p:cNvPr id="71" name="TextBox 12"/>
          <p:cNvSpPr txBox="1">
            <a:spLocks noChangeArrowheads="1"/>
          </p:cNvSpPr>
          <p:nvPr/>
        </p:nvSpPr>
        <p:spPr bwMode="auto">
          <a:xfrm>
            <a:off x="3121310" y="3914001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>
                <a:solidFill>
                  <a:srgbClr val="FF0000"/>
                </a:solidFill>
              </a:rPr>
              <a:t>6/22</a:t>
            </a:r>
            <a:endParaRPr lang="en-US" sz="1200" kern="0" dirty="0">
              <a:solidFill>
                <a:srgbClr val="FF0000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4277651" y="1371600"/>
            <a:ext cx="37054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1000" dirty="0" smtClean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1000" dirty="0" smtClean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1000" dirty="0" smtClean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1000" dirty="0" smtClean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00" dirty="0" smtClean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00" dirty="0" smtClean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00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00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00" dirty="0" smtClean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dirty="0" smtClean="0">
                <a:latin typeface="Wingdings" panose="05000000000000000000" pitchFamily="2" charset="2"/>
              </a:rPr>
              <a:t> </a:t>
            </a:r>
            <a:endParaRPr lang="en-US" sz="1000" dirty="0" smtClean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5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1000" b="1" i="1" kern="0" dirty="0" smtClean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7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64" name="TextBox 12"/>
          <p:cNvSpPr txBox="1">
            <a:spLocks noChangeArrowheads="1"/>
          </p:cNvSpPr>
          <p:nvPr/>
        </p:nvSpPr>
        <p:spPr bwMode="auto">
          <a:xfrm>
            <a:off x="4575048" y="2590800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August</a:t>
            </a:r>
            <a:endParaRPr lang="en-US" sz="1200" kern="0" dirty="0"/>
          </a:p>
        </p:txBody>
      </p:sp>
      <p:sp>
        <p:nvSpPr>
          <p:cNvPr id="68" name="TextBox 67"/>
          <p:cNvSpPr txBox="1"/>
          <p:nvPr/>
        </p:nvSpPr>
        <p:spPr>
          <a:xfrm>
            <a:off x="5702098" y="2884923"/>
            <a:ext cx="370549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cxnSp>
        <p:nvCxnSpPr>
          <p:cNvPr id="73" name="Straight Arrow Connector 72"/>
          <p:cNvCxnSpPr/>
          <p:nvPr/>
        </p:nvCxnSpPr>
        <p:spPr>
          <a:xfrm flipV="1">
            <a:off x="4410794" y="3075801"/>
            <a:ext cx="389806" cy="3649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12"/>
          <p:cNvSpPr txBox="1">
            <a:spLocks noChangeArrowheads="1"/>
          </p:cNvSpPr>
          <p:nvPr/>
        </p:nvSpPr>
        <p:spPr bwMode="auto">
          <a:xfrm>
            <a:off x="3078412" y="4396817"/>
            <a:ext cx="14904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900" b="0" dirty="0" smtClean="0">
                <a:solidFill>
                  <a:srgbClr val="FF0000"/>
                </a:solidFill>
              </a:rPr>
              <a:t>New public version of ERCOT.com</a:t>
            </a:r>
            <a:endParaRPr lang="en-US" sz="900" b="0" kern="0" dirty="0">
              <a:solidFill>
                <a:srgbClr val="FF0000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4250904" y="4211825"/>
            <a:ext cx="370549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945101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6934200" cy="518318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accent1"/>
                </a:solidFill>
              </a:rPr>
              <a:t>ESR and DGR Pre-Passport Projects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350" y="746656"/>
            <a:ext cx="8949560" cy="5577944"/>
          </a:xfrm>
        </p:spPr>
        <p:txBody>
          <a:bodyPr/>
          <a:lstStyle/>
          <a:p>
            <a:pPr>
              <a:tabLst>
                <a:tab pos="2176463" algn="l"/>
                <a:tab pos="7199313" algn="l"/>
              </a:tabLst>
            </a:pPr>
            <a:r>
              <a:rPr lang="en-US" sz="1400" dirty="0" smtClean="0"/>
              <a:t>On 10/16/2020, ERCOT initiated 2 projects to deliver several Revision Requests relating to ESR and DGR</a:t>
            </a:r>
            <a:endParaRPr lang="en-US" sz="1400" dirty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b="1" dirty="0" smtClean="0"/>
              <a:t>PR353-01  BES Combo Model Implementation – </a:t>
            </a:r>
            <a:r>
              <a:rPr lang="en-US" sz="1400" dirty="0" smtClean="0"/>
              <a:t>potential for multiple go-lives</a:t>
            </a:r>
            <a:endParaRPr lang="en-US" sz="1400" dirty="0" smtClean="0">
              <a:solidFill>
                <a:srgbClr val="FF0000"/>
              </a:solidFill>
            </a:endParaRPr>
          </a:p>
          <a:p>
            <a:pPr lvl="3">
              <a:tabLst>
                <a:tab pos="2176463" algn="l"/>
                <a:tab pos="7199313" algn="l"/>
              </a:tabLst>
            </a:pPr>
            <a:r>
              <a:rPr lang="en-US" sz="1400" b="1" dirty="0" smtClean="0"/>
              <a:t>Target go-live TBD – </a:t>
            </a:r>
            <a:r>
              <a:rPr lang="en-US" sz="1400" dirty="0" smtClean="0"/>
              <a:t>the team is still working to set release targets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 smtClean="0"/>
              <a:t>NPRR963 	– </a:t>
            </a:r>
            <a:r>
              <a:rPr lang="en-US" sz="1200" dirty="0" smtClean="0"/>
              <a:t>Base Point Deviation Settlement &amp; Deployment Performance Metrics for ESRs (Combo Model)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 smtClean="0"/>
              <a:t>NPRR987	– </a:t>
            </a:r>
            <a:r>
              <a:rPr lang="en-US" sz="1100" dirty="0"/>
              <a:t>BESTF-3 </a:t>
            </a:r>
            <a:r>
              <a:rPr lang="en-US" sz="1100" dirty="0" smtClean="0"/>
              <a:t>ESR </a:t>
            </a:r>
            <a:r>
              <a:rPr lang="en-US" sz="1100" dirty="0"/>
              <a:t>Contribution to Physical Responsive Capability and </a:t>
            </a:r>
            <a:r>
              <a:rPr lang="en-US" sz="1100" dirty="0" smtClean="0"/>
              <a:t>RT </a:t>
            </a:r>
            <a:r>
              <a:rPr lang="en-US" sz="1100" dirty="0"/>
              <a:t>On-Line Reserve Capacity </a:t>
            </a:r>
            <a:r>
              <a:rPr lang="en-US" sz="1100" dirty="0" err="1" smtClean="0"/>
              <a:t>Calcs</a:t>
            </a:r>
            <a:endParaRPr lang="en-US" sz="1300" dirty="0" smtClean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 smtClean="0"/>
              <a:t>NPRR989</a:t>
            </a:r>
            <a:r>
              <a:rPr lang="en-US" sz="1200" dirty="0" smtClean="0"/>
              <a:t>	– </a:t>
            </a:r>
            <a:r>
              <a:rPr lang="en-US" sz="1200" dirty="0"/>
              <a:t>BESTF-1 </a:t>
            </a:r>
            <a:r>
              <a:rPr lang="en-US" sz="1200" dirty="0" smtClean="0"/>
              <a:t>ESR </a:t>
            </a:r>
            <a:r>
              <a:rPr lang="en-US" sz="1200" dirty="0"/>
              <a:t>Technical Requirements</a:t>
            </a:r>
            <a:endParaRPr lang="en-US" sz="1200" dirty="0" smtClean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 smtClean="0"/>
              <a:t>NPRR1002</a:t>
            </a:r>
            <a:r>
              <a:rPr lang="en-US" sz="1200" dirty="0" smtClean="0"/>
              <a:t>	– </a:t>
            </a:r>
            <a:r>
              <a:rPr lang="en-US" sz="1200" dirty="0"/>
              <a:t>BESTF-5 </a:t>
            </a:r>
            <a:r>
              <a:rPr lang="en-US" sz="1200" dirty="0" smtClean="0"/>
              <a:t>ESR </a:t>
            </a:r>
            <a:r>
              <a:rPr lang="en-US" sz="1200" dirty="0"/>
              <a:t>Single Model Registration and Charging Restrictions in Emergency Conditions</a:t>
            </a:r>
            <a:endParaRPr lang="en-US" sz="1200" dirty="0" smtClean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/>
              <a:t>NPRR1026</a:t>
            </a:r>
            <a:r>
              <a:rPr lang="en-US" sz="1200" dirty="0" smtClean="0"/>
              <a:t>	– BESTF-7 </a:t>
            </a:r>
            <a:r>
              <a:rPr lang="en-US" sz="1200" dirty="0"/>
              <a:t>Self-Limiting Facilities and Self-Limiting </a:t>
            </a:r>
            <a:r>
              <a:rPr lang="en-US" sz="1200" dirty="0" smtClean="0"/>
              <a:t>Resources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 smtClean="0"/>
              <a:t>NPRR1038</a:t>
            </a:r>
            <a:r>
              <a:rPr lang="en-US" sz="1200" dirty="0" smtClean="0"/>
              <a:t>	– </a:t>
            </a:r>
            <a:r>
              <a:rPr lang="en-US" sz="1200" dirty="0"/>
              <a:t>BESTF-8 Limited Exemption from Reactive Power </a:t>
            </a:r>
            <a:r>
              <a:rPr lang="en-US" sz="1200" dirty="0" smtClean="0"/>
              <a:t>Requirements for Certain ESRs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 smtClean="0"/>
              <a:t>NPRR1069</a:t>
            </a:r>
            <a:r>
              <a:rPr lang="en-US" sz="1200" dirty="0" smtClean="0"/>
              <a:t>	– Align Ancillary Service Responsibility for ESRs with NPRR987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 smtClean="0"/>
              <a:t>Related RRs</a:t>
            </a:r>
            <a:r>
              <a:rPr lang="en-US" sz="1200" dirty="0" smtClean="0"/>
              <a:t>	– NOGRR204, NOGRR208, OBDRR017, PGRR081, RRGRR023</a:t>
            </a:r>
          </a:p>
          <a:p>
            <a:pPr lvl="2">
              <a:tabLst>
                <a:tab pos="2176463" algn="l"/>
                <a:tab pos="7199313" algn="l"/>
              </a:tabLst>
            </a:pPr>
            <a:endParaRPr lang="en-US" sz="1000" dirty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b="1" dirty="0" smtClean="0"/>
              <a:t>PR354-01  DGR/DESR Implementation   </a:t>
            </a:r>
            <a:r>
              <a:rPr lang="en-US" sz="1400" dirty="0" smtClean="0">
                <a:solidFill>
                  <a:srgbClr val="FF0000"/>
                </a:solidFill>
              </a:rPr>
              <a:t>(gating to Execution phase on </a:t>
            </a:r>
            <a:r>
              <a:rPr lang="en-US" sz="1400" dirty="0" smtClean="0">
                <a:solidFill>
                  <a:srgbClr val="FF0000"/>
                </a:solidFill>
              </a:rPr>
              <a:t>6/23/2021</a:t>
            </a:r>
            <a:r>
              <a:rPr lang="en-US" sz="1400" dirty="0" smtClean="0">
                <a:solidFill>
                  <a:srgbClr val="FF0000"/>
                </a:solidFill>
              </a:rPr>
              <a:t>)</a:t>
            </a:r>
          </a:p>
          <a:p>
            <a:pPr lvl="3">
              <a:tabLst>
                <a:tab pos="2176463" algn="l"/>
                <a:tab pos="7199313" algn="l"/>
              </a:tabLst>
            </a:pPr>
            <a:r>
              <a:rPr lang="en-US" sz="1400" b="1" dirty="0"/>
              <a:t>Target go-live </a:t>
            </a:r>
            <a:r>
              <a:rPr lang="en-US" sz="1400" b="1" dirty="0" smtClean="0"/>
              <a:t>2021-R6 (December 2021) or 2022-R1 (February 2022)</a:t>
            </a:r>
            <a:endParaRPr lang="en-US" sz="1200" dirty="0" smtClean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 smtClean="0"/>
              <a:t>NPRR917	– </a:t>
            </a:r>
            <a:r>
              <a:rPr lang="en-US" sz="1200" dirty="0" smtClean="0"/>
              <a:t>Nodal </a:t>
            </a:r>
            <a:r>
              <a:rPr lang="en-US" sz="1200" dirty="0"/>
              <a:t>Pricing for </a:t>
            </a:r>
            <a:r>
              <a:rPr lang="en-US" sz="1200" dirty="0" smtClean="0"/>
              <a:t>SODGs and SOTGs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 smtClean="0"/>
              <a:t>NPRR1016	– </a:t>
            </a:r>
            <a:r>
              <a:rPr lang="en-US" sz="1200" dirty="0"/>
              <a:t>Clarify Requirements for </a:t>
            </a:r>
            <a:r>
              <a:rPr lang="en-US" sz="1200" dirty="0" smtClean="0"/>
              <a:t>DGRs </a:t>
            </a:r>
            <a:r>
              <a:rPr lang="en-US" sz="1200" dirty="0"/>
              <a:t>and Distribution Energy Storage Resources (DESRs</a:t>
            </a:r>
            <a:r>
              <a:rPr lang="en-US" sz="1200" dirty="0" smtClean="0"/>
              <a:t>)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 smtClean="0"/>
              <a:t>NPRR1052	– </a:t>
            </a:r>
            <a:r>
              <a:rPr lang="en-US" sz="1200" dirty="0"/>
              <a:t>Load Zone Pricing for Settlement Only Storage Prior to NPRR995 </a:t>
            </a:r>
            <a:r>
              <a:rPr lang="en-US" sz="1200" dirty="0" smtClean="0"/>
              <a:t>Implementation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 smtClean="0"/>
              <a:t>NPRR1065</a:t>
            </a:r>
            <a:r>
              <a:rPr lang="en-US" sz="1200" dirty="0" smtClean="0"/>
              <a:t>	– Implementation Adjustment for NPRR917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 smtClean="0"/>
              <a:t>PGRR082	– </a:t>
            </a:r>
            <a:r>
              <a:rPr lang="en-US" sz="1200" dirty="0"/>
              <a:t>Revise Section 5 and Establish Small Generation Interconnection </a:t>
            </a:r>
            <a:r>
              <a:rPr lang="en-US" sz="1200" dirty="0" smtClean="0"/>
              <a:t>Process</a:t>
            </a:r>
            <a:endParaRPr lang="en-US" sz="1300" dirty="0" smtClean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/>
              <a:t>Related RRs </a:t>
            </a:r>
            <a:r>
              <a:rPr lang="en-US" sz="1300" dirty="0" smtClean="0"/>
              <a:t>	– NOGRR212, </a:t>
            </a:r>
            <a:r>
              <a:rPr lang="en-US" sz="1200" dirty="0" smtClean="0"/>
              <a:t>RRGRR026</a:t>
            </a:r>
            <a:endParaRPr lang="en-US" sz="1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8" name="TextBox 3"/>
          <p:cNvSpPr txBox="1">
            <a:spLocks noChangeArrowheads="1"/>
          </p:cNvSpPr>
          <p:nvPr/>
        </p:nvSpPr>
        <p:spPr bwMode="auto">
          <a:xfrm>
            <a:off x="6172200" y="155053"/>
            <a:ext cx="2819400" cy="60939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 anchor="ctr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 smtClean="0"/>
              <a:t>ESR: Energy Storage Resource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BES: Battery Energy Storage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DGR: Distributed Generation Resource</a:t>
            </a:r>
          </a:p>
        </p:txBody>
      </p:sp>
      <p:sp>
        <p:nvSpPr>
          <p:cNvPr id="7" name="TextBox 22"/>
          <p:cNvSpPr txBox="1">
            <a:spLocks noChangeArrowheads="1"/>
          </p:cNvSpPr>
          <p:nvPr/>
        </p:nvSpPr>
        <p:spPr bwMode="auto">
          <a:xfrm>
            <a:off x="2895600" y="6319759"/>
            <a:ext cx="3235424" cy="24622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000" b="0" dirty="0" smtClean="0">
                <a:solidFill>
                  <a:srgbClr val="FF0000"/>
                </a:solidFill>
              </a:rPr>
              <a:t>Red text = New addition/edit since last report</a:t>
            </a:r>
          </a:p>
        </p:txBody>
      </p:sp>
      <p:sp>
        <p:nvSpPr>
          <p:cNvPr id="9" name="TextBox 15"/>
          <p:cNvSpPr txBox="1">
            <a:spLocks noChangeArrowheads="1"/>
          </p:cNvSpPr>
          <p:nvPr/>
        </p:nvSpPr>
        <p:spPr bwMode="auto">
          <a:xfrm>
            <a:off x="5257800" y="5423794"/>
            <a:ext cx="3276600" cy="60016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</a:rPr>
              <a:t>ERCOT is</a:t>
            </a:r>
            <a:r>
              <a:rPr kumimoji="0" lang="en-US" sz="11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Arial" charset="0"/>
              </a:rPr>
              <a:t> working to define the timing to lift the DGR moratorium based on the target go-live that will be determined over the next few weeks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0100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001000" cy="518318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accent1"/>
                </a:solidFill>
              </a:rPr>
              <a:t>Impact Analysis Change and PPL </a:t>
            </a:r>
            <a:r>
              <a:rPr lang="en-US" sz="2400" b="1" dirty="0" smtClean="0">
                <a:solidFill>
                  <a:schemeClr val="accent1"/>
                </a:solidFill>
              </a:rPr>
              <a:t>Posting </a:t>
            </a:r>
            <a:r>
              <a:rPr lang="en-US" sz="2400" b="1" dirty="0" smtClean="0">
                <a:solidFill>
                  <a:schemeClr val="accent1"/>
                </a:solidFill>
              </a:rPr>
              <a:t>Question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839200" cy="5181599"/>
          </a:xfrm>
        </p:spPr>
        <p:txBody>
          <a:bodyPr/>
          <a:lstStyle/>
          <a:p>
            <a:pPr>
              <a:tabLst>
                <a:tab pos="2176463" algn="l"/>
                <a:tab pos="7199313" algn="l"/>
              </a:tabLst>
            </a:pPr>
            <a:r>
              <a:rPr lang="en-US" sz="1600" dirty="0" smtClean="0"/>
              <a:t>ERCOT </a:t>
            </a:r>
            <a:r>
              <a:rPr lang="en-US" sz="1600" dirty="0" smtClean="0"/>
              <a:t>Project Management and Portfolio Management are completing the implementation of an enterprise Project and Portfolio Management (PPM) system</a:t>
            </a:r>
            <a:endParaRPr lang="en-US" sz="1800" i="1" dirty="0">
              <a:solidFill>
                <a:srgbClr val="00B050"/>
              </a:solidFill>
            </a:endParaRP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There will be some minor changes appearing in project reporting and the Impact Analysis template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400" dirty="0" smtClean="0"/>
              <a:t>Primarily, an effort to standardize our internal roadmap reporting will change some of the language in the “Impacted Systems” section of the IA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400" dirty="0" smtClean="0"/>
              <a:t>Example in the NPRR1063 IA (on the 6/10/2021 PRS agenda)</a:t>
            </a:r>
          </a:p>
          <a:p>
            <a:pPr lvl="2">
              <a:tabLst>
                <a:tab pos="2176463" algn="l"/>
                <a:tab pos="7199313" algn="l"/>
              </a:tabLst>
            </a:pPr>
            <a:endParaRPr lang="en-US" sz="1400" dirty="0" smtClean="0"/>
          </a:p>
          <a:p>
            <a:pPr marL="971550" lvl="2" indent="-17145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200" kern="0" dirty="0" smtClean="0"/>
          </a:p>
          <a:p>
            <a:pPr marL="971550" lvl="2" indent="-17145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200" kern="0" dirty="0" smtClean="0"/>
          </a:p>
          <a:p>
            <a:pPr marL="971550" lvl="2" indent="-17145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200" kern="0" dirty="0" smtClean="0"/>
          </a:p>
          <a:p>
            <a:pPr marL="971550" lvl="2" indent="-17145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200" kern="0" dirty="0" smtClean="0"/>
          </a:p>
          <a:p>
            <a:pPr marL="971550" lvl="2" indent="-17145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800" kern="0" dirty="0"/>
          </a:p>
          <a:p>
            <a:pPr>
              <a:tabLst>
                <a:tab pos="2176463" algn="l"/>
                <a:tab pos="7199313" algn="l"/>
              </a:tabLst>
            </a:pPr>
            <a:r>
              <a:rPr lang="en-US" sz="1600" dirty="0"/>
              <a:t>For many years, ERCOT has posted a redacted version of the PPL to ERCOT.com</a:t>
            </a:r>
            <a:endParaRPr lang="en-US" sz="1800" i="1" dirty="0">
              <a:solidFill>
                <a:srgbClr val="00B050"/>
              </a:solidFill>
            </a:endParaRP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/>
              <a:t>Approximately once per month at the following link: 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400" dirty="0">
                <a:hlinkClick r:id="rId3"/>
              </a:rPr>
              <a:t>http://www.ercot.com/services/projects/index</a:t>
            </a:r>
            <a:endParaRPr lang="en-US" sz="1400" dirty="0"/>
          </a:p>
          <a:p>
            <a:pPr marL="971550" lvl="2" indent="-17145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200" kern="0" dirty="0" smtClean="0"/>
          </a:p>
          <a:p>
            <a:pPr>
              <a:tabLst>
                <a:tab pos="2176463" algn="l"/>
                <a:tab pos="7199313" algn="l"/>
              </a:tabLst>
            </a:pPr>
            <a:r>
              <a:rPr lang="en-US" sz="1600" b="1" u="sng" dirty="0" smtClean="0"/>
              <a:t>Question</a:t>
            </a:r>
            <a:r>
              <a:rPr lang="en-US" sz="1600" dirty="0" smtClean="0"/>
              <a:t>: Are Market Participants loading the posted PPL Excel file into their systems?</a:t>
            </a:r>
            <a:endParaRPr lang="en-US" sz="1800" i="1" dirty="0">
              <a:solidFill>
                <a:srgbClr val="00B050"/>
              </a:solidFill>
            </a:endParaRP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The answer to this question will determine our approach to transitioning the monthly PPL posting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400" dirty="0" smtClean="0"/>
              <a:t>i.e. Do we need to maintain the same column order, tab names, etc.?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If not, the format of the posted PPL will change as we switch over to the new system</a:t>
            </a:r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0481427"/>
              </p:ext>
            </p:extLst>
          </p:nvPr>
        </p:nvGraphicFramePr>
        <p:xfrm>
          <a:off x="762000" y="2514600"/>
          <a:ext cx="8001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2010"/>
                <a:gridCol w="3054790"/>
                <a:gridCol w="3124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System Impact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Former</a:t>
                      </a:r>
                      <a:r>
                        <a:rPr lang="en-US" sz="1400" baseline="0" dirty="0" smtClean="0"/>
                        <a:t> System Impacts Category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New Category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New MIS Link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Data Access &amp; Transparency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ERCOT Website and MIS</a:t>
                      </a:r>
                      <a:r>
                        <a:rPr lang="en-US" sz="1400" baseline="0" dirty="0" smtClean="0"/>
                        <a:t> Systems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506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229600" cy="518318"/>
          </a:xfrm>
        </p:spPr>
        <p:txBody>
          <a:bodyPr/>
          <a:lstStyle/>
          <a:p>
            <a:r>
              <a:rPr lang="en-US" sz="2200" dirty="0" smtClean="0"/>
              <a:t>Priority / Rank Options for Revision Requests with Impacts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6829409"/>
              </p:ext>
            </p:extLst>
          </p:nvPr>
        </p:nvGraphicFramePr>
        <p:xfrm>
          <a:off x="89933" y="902879"/>
          <a:ext cx="8955921" cy="50414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1667"/>
                <a:gridCol w="2199588"/>
                <a:gridCol w="771080"/>
                <a:gridCol w="693972"/>
                <a:gridCol w="4009614"/>
              </a:tblGrid>
              <a:tr h="5459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Revision Request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Description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Priority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Rank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Comments</a:t>
                      </a:r>
                      <a:endParaRPr lang="en-US" sz="1400" dirty="0"/>
                    </a:p>
                  </a:txBody>
                  <a:tcPr anchor="ctr"/>
                </a:tc>
              </a:tr>
              <a:tr h="158463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NPRR995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RTF-6 Create Definition and Terms for Settlement Only Energy Storage</a:t>
                      </a:r>
                      <a:endParaRPr lang="en-US" sz="8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2025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4500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$800k-$1.2M,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20-30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Impacted Systems: RIOO, S&amp;B, EMS, NMMS, Registration, Reporting, 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Integration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Impact to Passport</a:t>
                      </a:r>
                      <a:endParaRPr lang="en-US" sz="1400" b="0" i="1" u="none" strike="noStrike" baseline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</a:tr>
              <a:tr h="12192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NPRR1063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Dynamic Rating Transparenc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  <a:endParaRPr lang="en-US" sz="8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2021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3330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$15k-$25k, 3-4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Impacted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Systems: ERCOT Website and MIS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Work into project plan in 2021</a:t>
                      </a:r>
                    </a:p>
                  </a:txBody>
                  <a:tcPr anchor="ctr"/>
                </a:tc>
              </a:tr>
              <a:tr h="12192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RRGRR028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Transformer Impedance Clarifications</a:t>
                      </a:r>
                      <a:endParaRPr lang="en-US" sz="8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2022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3520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$100k-$150k, 7-10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Impact Area: RIOO (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Resource Integration and Ongoing Operations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), Reporting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Add functionality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to RIOO after current effort to include “add” capability is complete</a:t>
                      </a:r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Worked with ROS on 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Priority/Rank</a:t>
                      </a:r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23"/>
          <p:cNvSpPr txBox="1">
            <a:spLocks noChangeArrowheads="1"/>
          </p:cNvSpPr>
          <p:nvPr/>
        </p:nvSpPr>
        <p:spPr bwMode="auto">
          <a:xfrm>
            <a:off x="2718738" y="6299528"/>
            <a:ext cx="3034172" cy="52322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 smtClean="0">
                <a:solidFill>
                  <a:srgbClr val="000000"/>
                </a:solidFill>
              </a:rPr>
              <a:t>PPL Rank Information</a:t>
            </a:r>
            <a:endParaRPr kumimoji="0" lang="en-US" sz="1000" i="0" u="sng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 smtClean="0">
                <a:solidFill>
                  <a:srgbClr val="000000"/>
                </a:solidFill>
              </a:rPr>
              <a:t>Next </a:t>
            </a:r>
            <a:r>
              <a:rPr lang="en-US" sz="900" b="0" kern="0" dirty="0">
                <a:solidFill>
                  <a:srgbClr val="000000"/>
                </a:solidFill>
              </a:rPr>
              <a:t>available </a:t>
            </a:r>
            <a:r>
              <a:rPr lang="en-US" sz="900" b="0" kern="0" dirty="0" smtClean="0">
                <a:solidFill>
                  <a:srgbClr val="000000"/>
                </a:solidFill>
              </a:rPr>
              <a:t>2021 </a:t>
            </a:r>
            <a:r>
              <a:rPr lang="en-US" sz="900" b="0" kern="0" dirty="0">
                <a:solidFill>
                  <a:srgbClr val="000000"/>
                </a:solidFill>
              </a:rPr>
              <a:t>Rank in Business Strategy 	= </a:t>
            </a:r>
            <a:r>
              <a:rPr lang="en-US" sz="900" b="0" kern="0" dirty="0" smtClean="0">
                <a:solidFill>
                  <a:srgbClr val="000000"/>
                </a:solidFill>
              </a:rPr>
              <a:t>3330</a:t>
            </a:r>
            <a:endParaRPr lang="en-US" sz="900" b="0" kern="0" dirty="0">
              <a:solidFill>
                <a:srgbClr val="000000"/>
              </a:solidFill>
            </a:endParaRP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 smtClean="0">
                <a:solidFill>
                  <a:srgbClr val="000000"/>
                </a:solidFill>
              </a:rPr>
              <a:t>Next </a:t>
            </a:r>
            <a:r>
              <a:rPr lang="en-US" sz="900" b="0" kern="0" dirty="0">
                <a:solidFill>
                  <a:srgbClr val="000000"/>
                </a:solidFill>
              </a:rPr>
              <a:t>available </a:t>
            </a:r>
            <a:r>
              <a:rPr lang="en-US" sz="900" b="0" kern="0" dirty="0" smtClean="0">
                <a:solidFill>
                  <a:srgbClr val="000000"/>
                </a:solidFill>
              </a:rPr>
              <a:t>Rank </a:t>
            </a:r>
            <a:r>
              <a:rPr lang="en-US" sz="900" b="0" kern="0" dirty="0">
                <a:solidFill>
                  <a:srgbClr val="000000"/>
                </a:solidFill>
              </a:rPr>
              <a:t>in </a:t>
            </a:r>
            <a:r>
              <a:rPr lang="en-US" sz="900" b="0" kern="0" dirty="0" smtClean="0">
                <a:solidFill>
                  <a:srgbClr val="000000"/>
                </a:solidFill>
              </a:rPr>
              <a:t>Regulatory	=   320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7011350"/>
              </p:ext>
            </p:extLst>
          </p:nvPr>
        </p:nvGraphicFramePr>
        <p:xfrm>
          <a:off x="3467410" y="685313"/>
          <a:ext cx="1645404" cy="291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404"/>
              </a:tblGrid>
              <a:tr h="2914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Options for…</a:t>
                      </a:r>
                      <a:endParaRPr lang="en-US" sz="12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02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purl.org/dc/elements/1.1/"/>
    <ds:schemaRef ds:uri="http://schemas.microsoft.com/office/2006/metadata/properties"/>
    <ds:schemaRef ds:uri="http://purl.org/dc/terms/"/>
    <ds:schemaRef ds:uri="http://schemas.microsoft.com/office/2006/documentManagement/types"/>
    <ds:schemaRef ds:uri="http://purl.org/dc/dcmitype/"/>
    <ds:schemaRef ds:uri="c34af464-7aa1-4edd-9be4-83dffc1cb926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255166</TotalTime>
  <Words>910</Words>
  <Application>Microsoft Office PowerPoint</Application>
  <PresentationFormat>On-screen Show (4:3)</PresentationFormat>
  <Paragraphs>351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Courier New</vt:lpstr>
      <vt:lpstr>Wingdings</vt:lpstr>
      <vt:lpstr>1_Custom Design</vt:lpstr>
      <vt:lpstr>Office Theme</vt:lpstr>
      <vt:lpstr>Custom Design</vt:lpstr>
      <vt:lpstr>PowerPoint Presentation</vt:lpstr>
      <vt:lpstr>PowerPoint Presentation</vt:lpstr>
      <vt:lpstr>Recent / Upcoming Project Highlights</vt:lpstr>
      <vt:lpstr>2021 Release Targets – Board Approved NPRRs / SCRs / xGRRs </vt:lpstr>
      <vt:lpstr>ESR and DGR Pre-Passport Projects</vt:lpstr>
      <vt:lpstr>Impact Analysis Change and PPL Posting Question</vt:lpstr>
      <vt:lpstr>Priority / Rank Options for Revision Requests with Impacts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2598</cp:revision>
  <cp:lastPrinted>2020-02-05T17:47:59Z</cp:lastPrinted>
  <dcterms:created xsi:type="dcterms:W3CDTF">2016-01-21T15:20:31Z</dcterms:created>
  <dcterms:modified xsi:type="dcterms:W3CDTF">2021-06-07T18:26:40Z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