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0" r:id="rId2"/>
    <p:sldId id="404" r:id="rId3"/>
    <p:sldId id="406" r:id="rId4"/>
    <p:sldId id="405" r:id="rId5"/>
    <p:sldId id="407" r:id="rId6"/>
    <p:sldId id="385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84" d="100"/>
          <a:sy n="84" d="100"/>
        </p:scale>
        <p:origin x="1378" y="7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Tuesday, June 9, </a:t>
            </a:r>
            <a:r>
              <a:rPr lang="en-US" sz="2800" dirty="0">
                <a:latin typeface="Calibri" panose="020F0502020204030204" pitchFamily="34" charset="0"/>
              </a:rPr>
              <a:t>2021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D108E0-F376-4CC9-A51F-AE578A0B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2021 ERCOT Retail Training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2712751-15F8-4AA5-999B-34629B35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249018-8AED-4130-A010-DBA9D9A187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FCDCA581-3BAD-4EE6-A237-C96427E11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883923"/>
              </p:ext>
            </p:extLst>
          </p:nvPr>
        </p:nvGraphicFramePr>
        <p:xfrm>
          <a:off x="609600" y="914400"/>
          <a:ext cx="7772400" cy="437488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7518767">
                  <a:extLst>
                    <a:ext uri="{9D8B030D-6E8A-4147-A177-3AD203B41FA5}">
                      <a16:colId xmlns:a16="http://schemas.microsoft.com/office/drawing/2014/main" xmlns="" val="397020503"/>
                    </a:ext>
                  </a:extLst>
                </a:gridCol>
                <a:gridCol w="253633"/>
              </a:tblGrid>
              <a:tr h="340065">
                <a:tc grid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Marketrak and Inadvertent Gain Training Session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0747192"/>
                  </a:ext>
                </a:extLst>
              </a:tr>
              <a:tr h="838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dirty="0" smtClean="0"/>
                        <a:t>Instructor Led via </a:t>
                      </a:r>
                      <a:r>
                        <a:rPr lang="en-US" sz="2000" b="1" i="0" u="none" smtClean="0"/>
                        <a:t>WebEx             </a:t>
                      </a:r>
                      <a:r>
                        <a:rPr lang="en-US" sz="2000" b="1" i="0" u="none" dirty="0" smtClean="0"/>
                        <a:t>Tuesday, June 15, 8:30 AM</a:t>
                      </a:r>
                    </a:p>
                    <a:p>
                      <a:pPr algn="l"/>
                      <a:endParaRPr lang="en-US" sz="2000" b="1" i="0" u="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2896073"/>
                  </a:ext>
                </a:extLst>
              </a:tr>
              <a:tr h="7934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dirty="0" smtClean="0"/>
                        <a:t>RMTTF has revised Marketrak and Inadvertent Gain Training to allow:</a:t>
                      </a:r>
                      <a:r>
                        <a:rPr lang="en-US" sz="2400" b="1" i="0" u="none" dirty="0" smtClean="0"/>
                        <a:t> </a:t>
                      </a:r>
                      <a:endParaRPr lang="en-US" sz="2400" b="1" i="0" u="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8429615"/>
                  </a:ext>
                </a:extLst>
              </a:tr>
              <a:tr h="197114">
                <a:tc>
                  <a:txBody>
                    <a:bodyPr/>
                    <a:lstStyle/>
                    <a:p>
                      <a:endParaRPr lang="en-US" sz="2000" b="1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5194597"/>
                  </a:ext>
                </a:extLst>
              </a:tr>
              <a:tr h="1722120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Stronger focus on steps to successfully complete time sensitive issues according to market timelines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Streamlined modules resulting in improved efficiencies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Clarified content and merged specific related information where possible  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790394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61460F-B0F8-488F-A220-CCB3217077BF}"/>
              </a:ext>
            </a:extLst>
          </p:cNvPr>
          <p:cNvSpPr txBox="1"/>
          <p:nvPr/>
        </p:nvSpPr>
        <p:spPr>
          <a:xfrm>
            <a:off x="228600" y="5540514"/>
            <a:ext cx="86868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RMTTF will continue to monitor ERCOT and market participant COVID-19 guidelines to determine </a:t>
            </a:r>
            <a:r>
              <a:rPr lang="en-US" sz="2000" b="1" dirty="0" smtClean="0">
                <a:solidFill>
                  <a:schemeClr val="bg1"/>
                </a:solidFill>
              </a:rPr>
              <a:t>when </a:t>
            </a:r>
            <a:r>
              <a:rPr lang="en-US" sz="2000" b="1" dirty="0">
                <a:solidFill>
                  <a:schemeClr val="bg1"/>
                </a:solidFill>
              </a:rPr>
              <a:t>in person classes may resume. </a:t>
            </a:r>
          </a:p>
        </p:txBody>
      </p:sp>
    </p:spTree>
    <p:extLst>
      <p:ext uri="{BB962C8B-B14F-4D97-AF65-F5344CB8AC3E}">
        <p14:creationId xmlns:p14="http://schemas.microsoft.com/office/powerpoint/2010/main" val="3998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 smtClean="0"/>
              <a:t> Primary RMTTF Activities in Process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067800" cy="5638800"/>
          </a:xfrm>
        </p:spPr>
        <p:txBody>
          <a:bodyPr/>
          <a:lstStyle/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Maintaining Marketrak Online Modules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RMTTF volunteers reviewed Marketrak online modules to verify accuracy, 	clarity of content, and note existing technical glitches.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b="1" dirty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Findings were presented to RMTTF for understanding and agreement. 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b="1" dirty="0" smtClean="0">
                <a:latin typeface="Calibri" panose="020F0502020204030204" pitchFamily="34" charset="0"/>
              </a:rPr>
              <a:t>	Volunteer companies included: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b="1" dirty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               AEP       CENTERPOINT      NRG     ONCOR     TNMP     TXU      ERCOT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b="1" dirty="0" smtClean="0">
                <a:latin typeface="Calibri" panose="020F0502020204030204" pitchFamily="34" charset="0"/>
              </a:rPr>
              <a:t>   	Modules were modified as necessary by the ERCOT Market Training team 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1600" b="1" dirty="0" smtClean="0">
              <a:latin typeface="Calibri" panose="020F0502020204030204" pitchFamily="34" charset="0"/>
            </a:endParaRP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Further developing TX SET Online Module to: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Include primary data contained in existing Instructor Led TX SET Training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alibri" panose="020F0502020204030204" pitchFamily="34" charset="0"/>
              </a:rPr>
              <a:t>  	Allow user to individually access each TX SET Business Process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alibri" panose="020F0502020204030204" pitchFamily="34" charset="0"/>
              </a:rPr>
              <a:t>	Support individual transaction specifics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1600" b="1" dirty="0" smtClean="0">
              <a:latin typeface="Calibri" panose="020F0502020204030204" pitchFamily="34" charset="0"/>
            </a:endParaRP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Collectively with RECTF, identify changes needed to online Mass 							Transition module  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1143000" y="6438691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23373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 smtClean="0"/>
              <a:t> On-line ERCOT Retail Training </a:t>
            </a:r>
            <a:r>
              <a:rPr lang="en-US" sz="2200" b="1" dirty="0"/>
              <a:t>Modules Available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MarkeTrak Series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Overview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Switch Hold Removal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Cancel With/Without  Approvals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Usage and Billing</a:t>
            </a:r>
            <a:endParaRPr lang="en-US" sz="16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Other D2D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Bulk Insert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Admin Functionality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Emails and Notifications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Reporting – Background &amp; GUI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Retail 101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Mass Transition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1143000" y="6438691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425044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Retail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Retail 101</a:t>
            </a:r>
          </a:p>
          <a:p>
            <a:pPr marL="0" indent="0">
              <a:buNone/>
            </a:pPr>
            <a:r>
              <a:rPr lang="en-US" dirty="0" smtClean="0"/>
              <a:t>	Thursday, September 30, 8:30 AM 		Webex only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Marketrak, Inadvertent Gain Training  </a:t>
            </a:r>
          </a:p>
          <a:p>
            <a:pPr marL="0" indent="0">
              <a:buNone/>
            </a:pPr>
            <a:r>
              <a:rPr lang="en-US" dirty="0" smtClean="0"/>
              <a:t>2 Half </a:t>
            </a:r>
            <a:r>
              <a:rPr lang="en-US" smtClean="0"/>
              <a:t>day training </a:t>
            </a:r>
            <a:r>
              <a:rPr lang="en-US" dirty="0" smtClean="0"/>
              <a:t>sessions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Wednesday</a:t>
            </a:r>
            <a:r>
              <a:rPr lang="en-US" dirty="0"/>
              <a:t>, </a:t>
            </a:r>
            <a:r>
              <a:rPr lang="en-US" dirty="0" smtClean="0"/>
              <a:t>October </a:t>
            </a:r>
            <a:r>
              <a:rPr lang="en-US" dirty="0"/>
              <a:t>6 </a:t>
            </a:r>
            <a:r>
              <a:rPr lang="en-US" dirty="0" smtClean="0"/>
              <a:t>    Marketrak </a:t>
            </a:r>
            <a:r>
              <a:rPr lang="en-US" dirty="0"/>
              <a:t>AM </a:t>
            </a:r>
            <a:r>
              <a:rPr lang="en-US" dirty="0" smtClean="0"/>
              <a:t>8:30	Webex only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Thursday</a:t>
            </a:r>
            <a:r>
              <a:rPr lang="en-US" dirty="0"/>
              <a:t>, October 7	</a:t>
            </a:r>
            <a:r>
              <a:rPr lang="en-US" dirty="0" smtClean="0"/>
              <a:t>     IAG 8:30 AM             Webex only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TX SET Training will return! </a:t>
            </a:r>
          </a:p>
          <a:p>
            <a:pPr marL="0" indent="0">
              <a:buNone/>
            </a:pPr>
            <a:r>
              <a:rPr lang="en-US" dirty="0" smtClean="0"/>
              <a:t>	ETA – Late  2021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Status updates will be provided at future RMS meetings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en-US" sz="2100" b="0" dirty="0" smtClean="0">
                <a:latin typeface="Calibri" panose="020F0502020204030204" pitchFamily="34" charset="0"/>
                <a:hlinkClick r:id="rId2"/>
              </a:rPr>
              <a:t>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057400"/>
            <a:ext cx="84582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Friday, July 16, </a:t>
            </a:r>
            <a:r>
              <a:rPr lang="en-US" sz="2800" b="1" dirty="0">
                <a:latin typeface="Calibri" panose="020F0502020204030204" pitchFamily="34" charset="0"/>
              </a:rPr>
              <a:t>2021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9:30 AM Webex only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Primary Topics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Mass Transition Online Training Module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TX SET Training Module  </a:t>
            </a:r>
            <a:endParaRPr lang="en-US" sz="2400" dirty="0">
              <a:latin typeface="Calibri" panose="020F0502020204030204" pitchFamily="34" charset="0"/>
            </a:endParaRPr>
          </a:p>
          <a:p>
            <a:pPr algn="ctr"/>
            <a:endParaRPr lang="en-US" sz="2400" dirty="0">
              <a:latin typeface="Calibri" panose="020F0502020204030204" pitchFamily="34" charset="0"/>
            </a:endParaRP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8194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8912</TotalTime>
  <Words>398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2021 ERCOT Retail Training</vt:lpstr>
      <vt:lpstr> Primary RMTTF Activities in Process</vt:lpstr>
      <vt:lpstr> On-line ERCOT Retail Training Modules Available </vt:lpstr>
      <vt:lpstr>Upcoming Retail Training</vt:lpstr>
      <vt:lpstr>Retail Market Training - Registration</vt:lpstr>
      <vt:lpstr>Upcoming  RMTTF Meeting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Mckeever, Deborah</cp:lastModifiedBy>
  <cp:revision>495</cp:revision>
  <cp:lastPrinted>2016-02-12T19:29:41Z</cp:lastPrinted>
  <dcterms:created xsi:type="dcterms:W3CDTF">2005-04-21T14:28:35Z</dcterms:created>
  <dcterms:modified xsi:type="dcterms:W3CDTF">2021-06-03T21:34:52Z</dcterms:modified>
</cp:coreProperties>
</file>