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0"/>
  </p:notesMasterIdLst>
  <p:sldIdLst>
    <p:sldId id="370" r:id="rId2"/>
    <p:sldId id="404" r:id="rId3"/>
    <p:sldId id="406" r:id="rId4"/>
    <p:sldId id="405" r:id="rId5"/>
    <p:sldId id="407" r:id="rId6"/>
    <p:sldId id="385" r:id="rId7"/>
    <p:sldId id="380" r:id="rId8"/>
    <p:sldId id="381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224">
          <p15:clr>
            <a:srgbClr val="A4A3A4"/>
          </p15:clr>
        </p15:guide>
        <p15:guide id="2" pos="153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294171"/>
    <a:srgbClr val="40949A"/>
    <a:srgbClr val="DDDDDD"/>
    <a:srgbClr val="FF3300"/>
    <a:srgbClr val="FF9900"/>
    <a:srgbClr val="5469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36" autoAdjust="0"/>
    <p:restoredTop sz="94660"/>
  </p:normalViewPr>
  <p:slideViewPr>
    <p:cSldViewPr>
      <p:cViewPr varScale="1">
        <p:scale>
          <a:sx n="84" d="100"/>
          <a:sy n="84" d="100"/>
        </p:scale>
        <p:origin x="1378" y="72"/>
      </p:cViewPr>
      <p:guideLst>
        <p:guide orient="horz" pos="4224"/>
        <p:guide pos="153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1E67AEE-8CC1-4A0B-A9B6-7A0EA26C251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41852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14"/>
          <p:cNvSpPr>
            <a:spLocks noChangeShapeType="1"/>
          </p:cNvSpPr>
          <p:nvPr userDrawn="1"/>
        </p:nvSpPr>
        <p:spPr bwMode="auto">
          <a:xfrm>
            <a:off x="0" y="1143000"/>
            <a:ext cx="9144000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343150" y="3581400"/>
            <a:ext cx="6343650" cy="1143000"/>
          </a:xfrm>
        </p:spPr>
        <p:txBody>
          <a:bodyPr/>
          <a:lstStyle>
            <a:lvl1pPr marL="0" indent="0">
              <a:buFontTx/>
              <a:buNone/>
              <a:defRPr b="0">
                <a:solidFill>
                  <a:schemeClr val="tx1"/>
                </a:solidFill>
                <a:latin typeface="Arial Black" pitchFamily="34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3015" name="Rectangle 7"/>
          <p:cNvSpPr>
            <a:spLocks noGrp="1" noChangeArrowheads="1"/>
          </p:cNvSpPr>
          <p:nvPr>
            <p:ph type="ctrTitle"/>
          </p:nvPr>
        </p:nvSpPr>
        <p:spPr>
          <a:xfrm>
            <a:off x="2333625" y="1905000"/>
            <a:ext cx="6477000" cy="1241425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2333625" y="5467350"/>
            <a:ext cx="6276975" cy="476250"/>
          </a:xfrm>
        </p:spPr>
        <p:txBody>
          <a:bodyPr/>
          <a:lstStyle>
            <a:lvl1pPr>
              <a:defRPr sz="1800" b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/>
              <a:t>Update to RMS</a:t>
            </a:r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2333625" y="5067300"/>
            <a:ext cx="6276975" cy="419100"/>
          </a:xfrm>
        </p:spPr>
        <p:txBody>
          <a:bodyPr/>
          <a:lstStyle>
            <a:lvl1pPr algn="l">
              <a:defRPr sz="1800" b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/>
              <a:t>Retail Market Training Task Force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5F4E91-82B0-4B0A-B027-BD0D9A9E2FD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Retail Market Training Task Force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Update to RMS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0"/>
            <a:ext cx="217170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0"/>
            <a:ext cx="636270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E63C12-58CE-4440-A1BF-0B7C561A990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Retail Market Training Task Force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Update to RMS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86868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066800"/>
            <a:ext cx="8229600" cy="4724400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6B53AA-B243-4AFA-AE7D-A4D34BCED2E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Retail Market Training Task Force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Update to RMS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85C669-FB09-4A92-913B-0BA846DAB37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Retail Market Training Task Force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Update to RMS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09CC92-127D-4848-9213-EA7DAAA4121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Retail Market Training Task Force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Update to RMS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1EDB76-CD43-480E-8EA0-CC06EF22C0A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Retail Market Training Task Force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Update to RMS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66B115-F29F-48A1-9E11-9E3CE3F393C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Retail Market Training Task Force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Update to RMS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CFD4DE-F1B7-4669-99F6-06BC1BE7749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Retail Market Training Task Force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Update to RMS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45D72C-229D-4F03-A50E-FE97AACDD8E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Retail Market Training Task Force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Update to RMS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9E0F6C-C800-4268-B636-BF74DBEF15B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Retail Market Training Task Force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Update to RMS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1CB72A-E33B-43FC-913A-F3DE954CEE9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Retail Market Training Task Force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Update to RMS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229600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5EE74527-A6B7-4978-8CA2-A96E52BABC2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3559" name="Rectangle 7"/>
          <p:cNvSpPr>
            <a:spLocks noChangeArrowheads="1"/>
          </p:cNvSpPr>
          <p:nvPr userDrawn="1"/>
        </p:nvSpPr>
        <p:spPr bwMode="auto">
          <a:xfrm>
            <a:off x="0" y="6235700"/>
            <a:ext cx="9144000" cy="622300"/>
          </a:xfrm>
          <a:prstGeom prst="rect">
            <a:avLst/>
          </a:prstGeom>
          <a:solidFill>
            <a:srgbClr val="ECECE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52400" y="0"/>
            <a:ext cx="8686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248400" y="6457950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r>
              <a:rPr lang="en-US"/>
              <a:t>Retail Market Training Task Force</a:t>
            </a:r>
          </a:p>
        </p:txBody>
      </p:sp>
      <p:sp>
        <p:nvSpPr>
          <p:cNvPr id="23563" name="Line 11"/>
          <p:cNvSpPr>
            <a:spLocks noChangeShapeType="1"/>
          </p:cNvSpPr>
          <p:nvPr userDrawn="1"/>
        </p:nvSpPr>
        <p:spPr bwMode="auto">
          <a:xfrm>
            <a:off x="1069975" y="6457950"/>
            <a:ext cx="0" cy="2190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43000" y="64579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r>
              <a:rPr lang="en-US"/>
              <a:t>Update to RMS</a:t>
            </a:r>
          </a:p>
        </p:txBody>
      </p:sp>
      <p:sp>
        <p:nvSpPr>
          <p:cNvPr id="23564" name="Line 12"/>
          <p:cNvSpPr>
            <a:spLocks noChangeShapeType="1"/>
          </p:cNvSpPr>
          <p:nvPr userDrawn="1"/>
        </p:nvSpPr>
        <p:spPr bwMode="auto">
          <a:xfrm>
            <a:off x="0" y="673100"/>
            <a:ext cx="9144000" cy="0"/>
          </a:xfrm>
          <a:prstGeom prst="line">
            <a:avLst/>
          </a:prstGeom>
          <a:noFill/>
          <a:ln w="57150">
            <a:solidFill>
              <a:schemeClr val="hlink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3565" name="Rectangle 13"/>
          <p:cNvSpPr>
            <a:spLocks noChangeArrowheads="1"/>
          </p:cNvSpPr>
          <p:nvPr/>
        </p:nvSpPr>
        <p:spPr bwMode="auto">
          <a:xfrm>
            <a:off x="3429000" y="6477000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fld id="{30AE3F6D-6E55-4F4D-8DFA-3811BE74B05E}" type="slidenum">
              <a:rPr lang="en-US" sz="1200"/>
              <a:pPr algn="ctr">
                <a:defRPr/>
              </a:pPr>
              <a:t>‹#›</a:t>
            </a:fld>
            <a:endParaRPr lang="en-US" sz="12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1" r:id="rId2"/>
    <p:sldLayoutId id="2147483660" r:id="rId3"/>
    <p:sldLayoutId id="2147483659" r:id="rId4"/>
    <p:sldLayoutId id="2147483658" r:id="rId5"/>
    <p:sldLayoutId id="2147483657" r:id="rId6"/>
    <p:sldLayoutId id="2147483656" r:id="rId7"/>
    <p:sldLayoutId id="2147483655" r:id="rId8"/>
    <p:sldLayoutId id="2147483654" r:id="rId9"/>
    <p:sldLayoutId id="2147483653" r:id="rId10"/>
    <p:sldLayoutId id="2147483652" r:id="rId11"/>
    <p:sldLayoutId id="2147483651" r:id="rId12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000">
          <a:solidFill>
            <a:schemeClr val="tx1"/>
          </a:solidFill>
          <a:latin typeface="Arial Blac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000">
          <a:solidFill>
            <a:schemeClr val="bg1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rcot.com/services/training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5"/>
          <p:cNvSpPr txBox="1">
            <a:spLocks noGrp="1" noChangeArrowheads="1"/>
          </p:cNvSpPr>
          <p:nvPr/>
        </p:nvSpPr>
        <p:spPr bwMode="auto">
          <a:xfrm>
            <a:off x="1981200" y="5067300"/>
            <a:ext cx="441960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 b="1" dirty="0"/>
          </a:p>
        </p:txBody>
      </p:sp>
      <p:sp>
        <p:nvSpPr>
          <p:cNvPr id="15364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1524000" y="3581400"/>
            <a:ext cx="6324600" cy="1143000"/>
          </a:xfrm>
        </p:spPr>
        <p:txBody>
          <a:bodyPr/>
          <a:lstStyle/>
          <a:p>
            <a:pPr marL="0" indent="0" algn="ctr">
              <a:buNone/>
            </a:pPr>
            <a:r>
              <a:rPr lang="en-US" sz="2800" b="0" dirty="0">
                <a:latin typeface="Calibri" panose="020F0502020204030204" pitchFamily="34" charset="0"/>
              </a:rPr>
              <a:t>Update to RMS</a:t>
            </a:r>
          </a:p>
          <a:p>
            <a:pPr marL="0" indent="0" algn="ctr">
              <a:buNone/>
            </a:pPr>
            <a:r>
              <a:rPr lang="en-US" sz="2800" dirty="0" smtClean="0">
                <a:latin typeface="Calibri" panose="020F0502020204030204" pitchFamily="34" charset="0"/>
              </a:rPr>
              <a:t>Tuesday, June 9, </a:t>
            </a:r>
            <a:r>
              <a:rPr lang="en-US" sz="2800" dirty="0">
                <a:latin typeface="Calibri" panose="020F0502020204030204" pitchFamily="34" charset="0"/>
              </a:rPr>
              <a:t>2021</a:t>
            </a:r>
            <a:endParaRPr lang="en-US" sz="2800" b="0" dirty="0">
              <a:latin typeface="Calibri" panose="020F0502020204030204" pitchFamily="34" charset="0"/>
            </a:endParaRPr>
          </a:p>
        </p:txBody>
      </p:sp>
      <p:sp>
        <p:nvSpPr>
          <p:cNvPr id="15363" name="Rectangle 18"/>
          <p:cNvSpPr>
            <a:spLocks noGrp="1" noChangeArrowheads="1"/>
          </p:cNvSpPr>
          <p:nvPr>
            <p:ph type="ctrTitle"/>
          </p:nvPr>
        </p:nvSpPr>
        <p:spPr>
          <a:xfrm>
            <a:off x="762000" y="1295400"/>
            <a:ext cx="7543800" cy="1828800"/>
          </a:xfrm>
        </p:spPr>
        <p:txBody>
          <a:bodyPr/>
          <a:lstStyle/>
          <a:p>
            <a:pPr algn="ctr" eaLnBrk="1" hangingPunct="1"/>
            <a:r>
              <a:rPr lang="en-US" sz="4400" b="1" dirty="0">
                <a:latin typeface="Calibri" panose="020F0502020204030204" pitchFamily="34" charset="0"/>
              </a:rPr>
              <a:t>ERCOT</a:t>
            </a:r>
            <a:br>
              <a:rPr lang="en-US" sz="4400" b="1" dirty="0">
                <a:latin typeface="Calibri" panose="020F0502020204030204" pitchFamily="34" charset="0"/>
              </a:rPr>
            </a:br>
            <a:r>
              <a:rPr lang="en-US" sz="4400" b="1" dirty="0">
                <a:latin typeface="Calibri" panose="020F0502020204030204" pitchFamily="34" charset="0"/>
              </a:rPr>
              <a:t> Retail Market Training</a:t>
            </a:r>
            <a:br>
              <a:rPr lang="en-US" sz="4400" b="1" dirty="0">
                <a:latin typeface="Calibri" panose="020F0502020204030204" pitchFamily="34" charset="0"/>
              </a:rPr>
            </a:br>
            <a:r>
              <a:rPr lang="en-US" sz="4400" b="1" dirty="0">
                <a:latin typeface="Calibri" panose="020F0502020204030204" pitchFamily="34" charset="0"/>
              </a:rPr>
              <a:t> Task Force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80999" y="5410200"/>
            <a:ext cx="8305801" cy="476250"/>
          </a:xfrm>
        </p:spPr>
        <p:txBody>
          <a:bodyPr/>
          <a:lstStyle/>
          <a:p>
            <a:pPr>
              <a:defRPr/>
            </a:pPr>
            <a:r>
              <a:rPr lang="en-US" sz="1400" dirty="0">
                <a:solidFill>
                  <a:schemeClr val="accent5">
                    <a:lumMod val="50000"/>
                  </a:schemeClr>
                </a:solidFill>
              </a:rPr>
              <a:t>Debbie McKeever, Oncor               Tomas Fernandez, NRG            Sheri Wiegand, TXU Energy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3D108E0-F376-4CC9-A51F-AE578A0B9F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2021 ERCOT Retail Training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52712751-15F8-4AA5-999B-34629B35D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Retail Market Training Task Force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03249018-8AED-4130-A010-DBA9D9A187BB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Update to RMS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xmlns="" id="{FCDCA581-3BAD-4EE6-A237-C96427E11D5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2883923"/>
              </p:ext>
            </p:extLst>
          </p:nvPr>
        </p:nvGraphicFramePr>
        <p:xfrm>
          <a:off x="609600" y="914400"/>
          <a:ext cx="7772400" cy="4374886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7518767">
                  <a:extLst>
                    <a:ext uri="{9D8B030D-6E8A-4147-A177-3AD203B41FA5}">
                      <a16:colId xmlns:a16="http://schemas.microsoft.com/office/drawing/2014/main" xmlns="" val="397020503"/>
                    </a:ext>
                  </a:extLst>
                </a:gridCol>
                <a:gridCol w="253633"/>
              </a:tblGrid>
              <a:tr h="340065">
                <a:tc gridSpan="2"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Marketrak and Inadvertent Gain Training Session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70747192"/>
                  </a:ext>
                </a:extLst>
              </a:tr>
              <a:tr h="8382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1" i="0" u="none" dirty="0" smtClean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i="0" u="none" dirty="0" smtClean="0"/>
                        <a:t>Instructor Led via </a:t>
                      </a:r>
                      <a:r>
                        <a:rPr lang="en-US" sz="2000" b="1" i="0" u="none" smtClean="0"/>
                        <a:t>WebEx             </a:t>
                      </a:r>
                      <a:r>
                        <a:rPr lang="en-US" sz="2000" b="1" i="0" u="none" dirty="0" smtClean="0"/>
                        <a:t>Tuesday, June 15, 8:30 AM</a:t>
                      </a:r>
                    </a:p>
                    <a:p>
                      <a:pPr algn="l"/>
                      <a:endParaRPr lang="en-US" sz="2000" b="1" i="0" u="non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22896073"/>
                  </a:ext>
                </a:extLst>
              </a:tr>
              <a:tr h="79348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i="0" u="none" dirty="0" smtClean="0"/>
                        <a:t>RMTTF has revised Marketrak and Inadvertent Gain Training to allow:</a:t>
                      </a:r>
                      <a:r>
                        <a:rPr lang="en-US" sz="2400" b="1" i="0" u="none" dirty="0" smtClean="0"/>
                        <a:t> </a:t>
                      </a:r>
                      <a:endParaRPr lang="en-US" sz="2400" b="1" i="0" u="non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068429615"/>
                  </a:ext>
                </a:extLst>
              </a:tr>
              <a:tr h="197114">
                <a:tc>
                  <a:txBody>
                    <a:bodyPr/>
                    <a:lstStyle/>
                    <a:p>
                      <a:endParaRPr lang="en-US" sz="2000" b="1" i="0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65194597"/>
                  </a:ext>
                </a:extLst>
              </a:tr>
              <a:tr h="1722120">
                <a:tc gridSpan="2"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Stronger focus on steps to successfully complete time sensitive issues according to market timelines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Streamlined modules resulting in improved efficiencies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Clarified content and merged specific related information where possible   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37903948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7161460F-B0F8-488F-A220-CCB3217077BF}"/>
              </a:ext>
            </a:extLst>
          </p:cNvPr>
          <p:cNvSpPr txBox="1"/>
          <p:nvPr/>
        </p:nvSpPr>
        <p:spPr>
          <a:xfrm>
            <a:off x="228600" y="5540514"/>
            <a:ext cx="8686800" cy="707886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</a:rPr>
              <a:t>RMTTF will continue to monitor ERCOT and market participant COVID-19 guidelines to determine </a:t>
            </a:r>
            <a:r>
              <a:rPr lang="en-US" sz="2000" b="1" dirty="0" smtClean="0">
                <a:solidFill>
                  <a:schemeClr val="bg1"/>
                </a:solidFill>
              </a:rPr>
              <a:t>when </a:t>
            </a:r>
            <a:r>
              <a:rPr lang="en-US" sz="2000" b="1" dirty="0">
                <a:solidFill>
                  <a:schemeClr val="bg1"/>
                </a:solidFill>
              </a:rPr>
              <a:t>in person classes may resume. </a:t>
            </a:r>
          </a:p>
        </p:txBody>
      </p:sp>
    </p:spTree>
    <p:extLst>
      <p:ext uri="{BB962C8B-B14F-4D97-AF65-F5344CB8AC3E}">
        <p14:creationId xmlns:p14="http://schemas.microsoft.com/office/powerpoint/2010/main" val="399864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"/>
          </a:xfrm>
        </p:spPr>
        <p:txBody>
          <a:bodyPr/>
          <a:lstStyle/>
          <a:p>
            <a:r>
              <a:rPr lang="en-US" sz="2200" b="1" dirty="0" smtClean="0"/>
              <a:t> Primary RMTTF Activities in Process</a:t>
            </a:r>
            <a:endParaRPr lang="en-US" sz="2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09600"/>
            <a:ext cx="9067800" cy="5638800"/>
          </a:xfrm>
        </p:spPr>
        <p:txBody>
          <a:bodyPr/>
          <a:lstStyle/>
          <a:p>
            <a:pPr marL="457200" lvl="1" indent="0">
              <a:buClr>
                <a:srgbClr val="FF0000"/>
              </a:buClr>
              <a:buNone/>
            </a:pPr>
            <a:r>
              <a:rPr lang="en-US" sz="2400" b="1" dirty="0" smtClean="0">
                <a:latin typeface="Calibri" panose="020F0502020204030204" pitchFamily="34" charset="0"/>
              </a:rPr>
              <a:t>Maintaining Marketrak Online Modules</a:t>
            </a:r>
          </a:p>
          <a:p>
            <a:pPr marL="457200" lvl="1" indent="0">
              <a:buClr>
                <a:srgbClr val="FF0000"/>
              </a:buClr>
              <a:buNone/>
            </a:pPr>
            <a:r>
              <a:rPr lang="en-US" sz="2400" b="1" dirty="0">
                <a:latin typeface="Calibri" panose="020F0502020204030204" pitchFamily="34" charset="0"/>
              </a:rPr>
              <a:t>	</a:t>
            </a:r>
            <a:r>
              <a:rPr lang="en-US" b="1" dirty="0" smtClean="0">
                <a:latin typeface="Calibri" panose="020F0502020204030204" pitchFamily="34" charset="0"/>
              </a:rPr>
              <a:t>RMTTF volunteers reviewed Marketrak online modules to verify accuracy, 	clarity of content, and note existing technical glitches. </a:t>
            </a:r>
          </a:p>
          <a:p>
            <a:pPr marL="457200" lvl="1" indent="0">
              <a:buClr>
                <a:srgbClr val="FF0000"/>
              </a:buClr>
              <a:buNone/>
            </a:pPr>
            <a:r>
              <a:rPr lang="en-US" b="1" dirty="0">
                <a:latin typeface="Calibri" panose="020F0502020204030204" pitchFamily="34" charset="0"/>
              </a:rPr>
              <a:t>	</a:t>
            </a:r>
            <a:r>
              <a:rPr lang="en-US" b="1" dirty="0" smtClean="0">
                <a:latin typeface="Calibri" panose="020F0502020204030204" pitchFamily="34" charset="0"/>
              </a:rPr>
              <a:t>Findings were presented to RMTTF for understanding and agreement.  </a:t>
            </a:r>
          </a:p>
          <a:p>
            <a:pPr marL="457200" lvl="1" indent="0">
              <a:buClr>
                <a:srgbClr val="FF0000"/>
              </a:buClr>
              <a:buNone/>
            </a:pPr>
            <a:r>
              <a:rPr lang="en-US" b="1" dirty="0" smtClean="0">
                <a:latin typeface="Calibri" panose="020F0502020204030204" pitchFamily="34" charset="0"/>
              </a:rPr>
              <a:t>	Volunteer companies included:</a:t>
            </a:r>
          </a:p>
          <a:p>
            <a:pPr marL="457200" lvl="1" indent="0">
              <a:buClr>
                <a:srgbClr val="FF0000"/>
              </a:buClr>
              <a:buNone/>
            </a:pPr>
            <a:r>
              <a:rPr lang="en-US" b="1" dirty="0">
                <a:latin typeface="Calibri" panose="020F0502020204030204" pitchFamily="34" charset="0"/>
              </a:rPr>
              <a:t>	</a:t>
            </a:r>
            <a:r>
              <a:rPr lang="en-US" b="1" dirty="0" smtClean="0">
                <a:latin typeface="Calibri" panose="020F0502020204030204" pitchFamily="34" charset="0"/>
              </a:rPr>
              <a:t>               AEP       CENTERPOINT      NRG     ONCOR     TNMP     TXU      ERCOT</a:t>
            </a:r>
          </a:p>
          <a:p>
            <a:pPr marL="457200" lvl="1" indent="0">
              <a:buClr>
                <a:srgbClr val="FF0000"/>
              </a:buClr>
              <a:buNone/>
            </a:pPr>
            <a:r>
              <a:rPr lang="en-US" b="1" dirty="0" smtClean="0">
                <a:latin typeface="Calibri" panose="020F0502020204030204" pitchFamily="34" charset="0"/>
              </a:rPr>
              <a:t>   	Modules were modified as necessary by the ERCOT Market Training team </a:t>
            </a:r>
          </a:p>
          <a:p>
            <a:pPr marL="457200" lvl="1" indent="0">
              <a:buClr>
                <a:srgbClr val="FF0000"/>
              </a:buClr>
              <a:buNone/>
            </a:pPr>
            <a:endParaRPr lang="en-US" sz="1600" b="1" dirty="0" smtClean="0">
              <a:latin typeface="Calibri" panose="020F0502020204030204" pitchFamily="34" charset="0"/>
            </a:endParaRPr>
          </a:p>
          <a:p>
            <a:pPr marL="457200" lvl="1" indent="0">
              <a:buClr>
                <a:srgbClr val="FF0000"/>
              </a:buClr>
              <a:buNone/>
            </a:pPr>
            <a:r>
              <a:rPr lang="en-US" sz="2400" b="1" dirty="0" smtClean="0">
                <a:latin typeface="Calibri" panose="020F0502020204030204" pitchFamily="34" charset="0"/>
              </a:rPr>
              <a:t>Further developing TX SET Online Module to:</a:t>
            </a:r>
          </a:p>
          <a:p>
            <a:pPr lvl="1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2400" b="1" dirty="0">
                <a:latin typeface="Calibri" panose="020F0502020204030204" pitchFamily="34" charset="0"/>
              </a:rPr>
              <a:t>	</a:t>
            </a:r>
            <a:r>
              <a:rPr lang="en-US" b="1" dirty="0" smtClean="0">
                <a:latin typeface="Calibri" panose="020F0502020204030204" pitchFamily="34" charset="0"/>
              </a:rPr>
              <a:t>Include primary data contained in existing Instructor Led TX SET Training</a:t>
            </a:r>
          </a:p>
          <a:p>
            <a:pPr lvl="1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b="1" dirty="0" smtClean="0">
                <a:latin typeface="Calibri" panose="020F0502020204030204" pitchFamily="34" charset="0"/>
              </a:rPr>
              <a:t>  	Allow user to individually access each TX SET Business Process </a:t>
            </a:r>
          </a:p>
          <a:p>
            <a:pPr lvl="1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b="1" dirty="0" smtClean="0">
                <a:latin typeface="Calibri" panose="020F0502020204030204" pitchFamily="34" charset="0"/>
              </a:rPr>
              <a:t>	Support individual transaction specifics</a:t>
            </a:r>
          </a:p>
          <a:p>
            <a:pPr marL="457200" lvl="1" indent="0">
              <a:buClr>
                <a:srgbClr val="FF0000"/>
              </a:buClr>
              <a:buNone/>
            </a:pPr>
            <a:endParaRPr lang="en-US" sz="1600" b="1" dirty="0" smtClean="0">
              <a:latin typeface="Calibri" panose="020F0502020204030204" pitchFamily="34" charset="0"/>
            </a:endParaRPr>
          </a:p>
          <a:p>
            <a:pPr marL="457200" lvl="1" indent="0">
              <a:buClr>
                <a:srgbClr val="FF0000"/>
              </a:buClr>
              <a:buNone/>
            </a:pPr>
            <a:r>
              <a:rPr lang="en-US" sz="2400" b="1" dirty="0" smtClean="0">
                <a:latin typeface="Calibri" panose="020F0502020204030204" pitchFamily="34" charset="0"/>
              </a:rPr>
              <a:t>Collectively with RECTF, identify changes needed to online Mass 							Transition module  </a:t>
            </a:r>
            <a:endParaRPr lang="en-US" sz="2400" b="1" dirty="0">
              <a:latin typeface="Calibri" panose="020F050202020403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Retail Market Training Task Force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>
          <a:xfrm>
            <a:off x="1143000" y="6438691"/>
            <a:ext cx="2133600" cy="476250"/>
          </a:xfrm>
        </p:spPr>
        <p:txBody>
          <a:bodyPr/>
          <a:lstStyle/>
          <a:p>
            <a:pPr>
              <a:defRPr/>
            </a:pPr>
            <a:r>
              <a:rPr lang="en-US"/>
              <a:t>Update to RMS</a:t>
            </a:r>
          </a:p>
        </p:txBody>
      </p:sp>
    </p:spTree>
    <p:extLst>
      <p:ext uri="{BB962C8B-B14F-4D97-AF65-F5344CB8AC3E}">
        <p14:creationId xmlns:p14="http://schemas.microsoft.com/office/powerpoint/2010/main" val="32337334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"/>
          </a:xfrm>
        </p:spPr>
        <p:txBody>
          <a:bodyPr/>
          <a:lstStyle/>
          <a:p>
            <a:r>
              <a:rPr lang="en-US" sz="2200" b="1" dirty="0" smtClean="0"/>
              <a:t> On-line ERCOT Retail Training </a:t>
            </a:r>
            <a:r>
              <a:rPr lang="en-US" sz="2200" b="1" dirty="0"/>
              <a:t>Modules Available </a:t>
            </a:r>
            <a:endParaRPr lang="en-US" sz="2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762000"/>
            <a:ext cx="8534400" cy="5638800"/>
          </a:xfrm>
        </p:spPr>
        <p:txBody>
          <a:bodyPr/>
          <a:lstStyle/>
          <a:p>
            <a:pPr marL="457200" lvl="1" indent="0">
              <a:buClr>
                <a:srgbClr val="FF0000"/>
              </a:buClr>
              <a:buNone/>
            </a:pPr>
            <a:r>
              <a:rPr lang="en-US" sz="2400" b="1" dirty="0">
                <a:latin typeface="Calibri" panose="020F0502020204030204" pitchFamily="34" charset="0"/>
              </a:rPr>
              <a:t>MarkeTrak Series </a:t>
            </a:r>
          </a:p>
          <a:p>
            <a:pPr lvl="2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1600" dirty="0">
                <a:latin typeface="Calibri" panose="020F0502020204030204" pitchFamily="34" charset="0"/>
              </a:rPr>
              <a:t>Marketrak Overview</a:t>
            </a:r>
          </a:p>
          <a:p>
            <a:pPr lvl="2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1600" dirty="0">
                <a:latin typeface="Calibri" panose="020F0502020204030204" pitchFamily="34" charset="0"/>
              </a:rPr>
              <a:t>Switch Hold Removal</a:t>
            </a:r>
          </a:p>
          <a:p>
            <a:pPr lvl="2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1600" dirty="0">
                <a:latin typeface="Calibri" panose="020F0502020204030204" pitchFamily="34" charset="0"/>
              </a:rPr>
              <a:t>Cancel With/Without  Approvals</a:t>
            </a:r>
          </a:p>
          <a:p>
            <a:pPr lvl="2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1600" dirty="0">
                <a:latin typeface="Calibri" panose="020F0502020204030204" pitchFamily="34" charset="0"/>
              </a:rPr>
              <a:t>Inadvertent Gains/Losses &amp; Rescissions</a:t>
            </a:r>
          </a:p>
          <a:p>
            <a:pPr lvl="2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1600" dirty="0">
                <a:latin typeface="Calibri" panose="020F0502020204030204" pitchFamily="34" charset="0"/>
              </a:rPr>
              <a:t>Usage and Billing</a:t>
            </a:r>
            <a:endParaRPr lang="en-US" sz="1600" i="1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lvl="2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1600" dirty="0">
                <a:latin typeface="Calibri" panose="020F0502020204030204" pitchFamily="34" charset="0"/>
              </a:rPr>
              <a:t>Other D2D Subtypes</a:t>
            </a:r>
          </a:p>
          <a:p>
            <a:pPr lvl="2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1600" dirty="0">
                <a:latin typeface="Calibri" panose="020F0502020204030204" pitchFamily="34" charset="0"/>
              </a:rPr>
              <a:t>Bulk Insert</a:t>
            </a:r>
          </a:p>
          <a:p>
            <a:pPr lvl="2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1600" dirty="0">
                <a:latin typeface="Calibri" panose="020F0502020204030204" pitchFamily="34" charset="0"/>
              </a:rPr>
              <a:t>MarkeTrak Admin Functionality</a:t>
            </a:r>
          </a:p>
          <a:p>
            <a:pPr lvl="2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1600" dirty="0">
                <a:latin typeface="Calibri" panose="020F0502020204030204" pitchFamily="34" charset="0"/>
              </a:rPr>
              <a:t>Data Extract Variances (DEV) LSE Subtypes </a:t>
            </a:r>
          </a:p>
          <a:p>
            <a:pPr lvl="2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1600" dirty="0">
                <a:latin typeface="Calibri" panose="020F0502020204030204" pitchFamily="34" charset="0"/>
              </a:rPr>
              <a:t>Data Extract Variances (DEV) Non-LSE Subtypes</a:t>
            </a:r>
          </a:p>
          <a:p>
            <a:pPr lvl="2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1600" dirty="0">
                <a:latin typeface="Calibri" panose="020F0502020204030204" pitchFamily="34" charset="0"/>
              </a:rPr>
              <a:t>Emails and Notifications</a:t>
            </a:r>
          </a:p>
          <a:p>
            <a:pPr lvl="2">
              <a:buClr>
                <a:srgbClr val="FF0000"/>
              </a:buClr>
              <a:buFont typeface="Wingdings" panose="05000000000000000000" pitchFamily="2" charset="2"/>
              <a:buChar char="Ø"/>
            </a:pPr>
            <a:r>
              <a:rPr lang="en-US" sz="1600" dirty="0">
                <a:latin typeface="Calibri" panose="020F0502020204030204" pitchFamily="34" charset="0"/>
              </a:rPr>
              <a:t>Reporting – Background &amp; GUI </a:t>
            </a:r>
          </a:p>
          <a:p>
            <a:pPr marL="457200" lvl="1" indent="0">
              <a:buClr>
                <a:srgbClr val="FF0000"/>
              </a:buClr>
              <a:buNone/>
            </a:pPr>
            <a:r>
              <a:rPr lang="en-US" sz="2400" b="1" dirty="0">
                <a:latin typeface="Calibri" panose="020F0502020204030204" pitchFamily="34" charset="0"/>
              </a:rPr>
              <a:t>Retail 101</a:t>
            </a:r>
          </a:p>
          <a:p>
            <a:pPr marL="457200" lvl="1" indent="0">
              <a:buClr>
                <a:srgbClr val="FF0000"/>
              </a:buClr>
              <a:buNone/>
            </a:pPr>
            <a:r>
              <a:rPr lang="en-US" sz="2400" b="1" dirty="0">
                <a:latin typeface="Calibri" panose="020F0502020204030204" pitchFamily="34" charset="0"/>
              </a:rPr>
              <a:t>Mass Transition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Retail Market Training Task Force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>
          <a:xfrm>
            <a:off x="1143000" y="6438691"/>
            <a:ext cx="2133600" cy="476250"/>
          </a:xfrm>
        </p:spPr>
        <p:txBody>
          <a:bodyPr/>
          <a:lstStyle/>
          <a:p>
            <a:pPr>
              <a:defRPr/>
            </a:pPr>
            <a:r>
              <a:rPr lang="en-US"/>
              <a:t>Update to RMS</a:t>
            </a:r>
          </a:p>
        </p:txBody>
      </p:sp>
    </p:spTree>
    <p:extLst>
      <p:ext uri="{BB962C8B-B14F-4D97-AF65-F5344CB8AC3E}">
        <p14:creationId xmlns:p14="http://schemas.microsoft.com/office/powerpoint/2010/main" val="42504411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Upcoming Retail Training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Retail 101</a:t>
            </a:r>
          </a:p>
          <a:p>
            <a:pPr marL="0" indent="0">
              <a:buNone/>
            </a:pPr>
            <a:r>
              <a:rPr lang="en-US" dirty="0" smtClean="0"/>
              <a:t>	Thursday, September 30, 8:30 AM 		Webex only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Marketrak, Inadvertent Gain Training  </a:t>
            </a:r>
          </a:p>
          <a:p>
            <a:pPr marL="0" indent="0">
              <a:buNone/>
            </a:pPr>
            <a:r>
              <a:rPr lang="en-US" dirty="0" smtClean="0"/>
              <a:t>2 Half </a:t>
            </a:r>
            <a:r>
              <a:rPr lang="en-US" smtClean="0"/>
              <a:t>day training </a:t>
            </a:r>
            <a:r>
              <a:rPr lang="en-US" dirty="0" smtClean="0"/>
              <a:t>sessions 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	Wednesday</a:t>
            </a:r>
            <a:r>
              <a:rPr lang="en-US" dirty="0"/>
              <a:t>, </a:t>
            </a:r>
            <a:r>
              <a:rPr lang="en-US" dirty="0" smtClean="0"/>
              <a:t>October </a:t>
            </a:r>
            <a:r>
              <a:rPr lang="en-US" dirty="0"/>
              <a:t>6 </a:t>
            </a:r>
            <a:r>
              <a:rPr lang="en-US" dirty="0" smtClean="0"/>
              <a:t>    Marketrak </a:t>
            </a:r>
            <a:r>
              <a:rPr lang="en-US" dirty="0"/>
              <a:t>AM </a:t>
            </a:r>
            <a:r>
              <a:rPr lang="en-US" dirty="0" smtClean="0"/>
              <a:t>8:30	Webex only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	Thursday</a:t>
            </a:r>
            <a:r>
              <a:rPr lang="en-US" dirty="0"/>
              <a:t>, October 7	</a:t>
            </a:r>
            <a:r>
              <a:rPr lang="en-US" dirty="0" smtClean="0"/>
              <a:t>     IAG 8:30 AM             Webex only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TX SET Training will return! </a:t>
            </a:r>
          </a:p>
          <a:p>
            <a:pPr marL="0" indent="0">
              <a:buNone/>
            </a:pPr>
            <a:r>
              <a:rPr lang="en-US" dirty="0" smtClean="0"/>
              <a:t>	ETA – Late  2021 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	Status updates will be provided at future RMS meetings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Retail Market Training Task Force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Update to RMS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741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 dirty="0">
                <a:latin typeface="Arial Black" panose="020B0A04020102020204" pitchFamily="34" charset="0"/>
              </a:rPr>
              <a:t>Retail Market Training - Registration</a:t>
            </a:r>
            <a:endParaRPr lang="en-US" sz="2800" dirty="0"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09600"/>
            <a:ext cx="9144000" cy="5715000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>
                <a:latin typeface="Calibri" panose="020F0502020204030204" pitchFamily="34" charset="0"/>
              </a:rPr>
              <a:t>How do I register for Training?</a:t>
            </a:r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en-US" sz="2100" b="0" dirty="0">
                <a:latin typeface="Calibri" panose="020F0502020204030204" pitchFamily="34" charset="0"/>
              </a:rPr>
              <a:t>Go to the ERCOT Training Website at </a:t>
            </a:r>
            <a:r>
              <a:rPr lang="en-US" sz="2100" b="0" dirty="0">
                <a:latin typeface="Calibri" panose="020F0502020204030204" pitchFamily="34" charset="0"/>
                <a:hlinkClick r:id="rId2"/>
              </a:rPr>
              <a:t>http://</a:t>
            </a:r>
            <a:r>
              <a:rPr lang="en-US" sz="2100" b="0" dirty="0" smtClean="0">
                <a:latin typeface="Calibri" panose="020F0502020204030204" pitchFamily="34" charset="0"/>
                <a:hlinkClick r:id="rId2"/>
              </a:rPr>
              <a:t>www.ercot.com/services/training/</a:t>
            </a:r>
            <a:endParaRPr lang="en-US" sz="2100" b="0" dirty="0">
              <a:latin typeface="Calibri" panose="020F0502020204030204" pitchFamily="34" charset="0"/>
            </a:endParaRPr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en-US" sz="2100" b="0" dirty="0">
                <a:latin typeface="Calibri" panose="020F0502020204030204" pitchFamily="34" charset="0"/>
              </a:rPr>
              <a:t>Select the course you are interested in attending</a:t>
            </a:r>
          </a:p>
          <a:p>
            <a:pPr marL="514350" indent="-514350">
              <a:spcBef>
                <a:spcPts val="0"/>
              </a:spcBef>
              <a:buFont typeface="+mj-lt"/>
              <a:buAutoNum type="arabicPeriod"/>
            </a:pPr>
            <a:r>
              <a:rPr lang="en-US" sz="2100" b="0" dirty="0">
                <a:latin typeface="Calibri" panose="020F0502020204030204" pitchFamily="34" charset="0"/>
              </a:rPr>
              <a:t>On the ‘Schedule/Registration’ tab, select the ‘enroll online’ link under ‘Registration’ to register for the course.</a:t>
            </a:r>
          </a:p>
          <a:p>
            <a:pPr marL="0" indent="0">
              <a:spcBef>
                <a:spcPts val="0"/>
              </a:spcBef>
              <a:buNone/>
            </a:pPr>
            <a:endParaRPr lang="en-US" sz="2100" b="0" dirty="0">
              <a:latin typeface="Calibri" panose="020F050202020403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Calibri" panose="020F0502020204030204" pitchFamily="34" charset="0"/>
              </a:rPr>
              <a:t>If you find the course is not listed under the Web-based training…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en-US" sz="2100" b="0" dirty="0">
                <a:latin typeface="Calibri" panose="020F0502020204030204" pitchFamily="34" charset="0"/>
              </a:rPr>
              <a:t>Go to ERCOT Training Website as shown above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en-US" sz="2100" b="0" dirty="0">
                <a:latin typeface="Calibri" panose="020F0502020204030204" pitchFamily="34" charset="0"/>
              </a:rPr>
              <a:t>Select the ‘ERCOT Learning Management System’ (LMS) link in the upper right hand corner under RELATED CONTENT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en-US" sz="2100" b="0" dirty="0">
                <a:latin typeface="Calibri" panose="020F0502020204030204" pitchFamily="34" charset="0"/>
              </a:rPr>
              <a:t>If necessary, set up a log on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en-US" sz="2100" b="0" dirty="0">
                <a:latin typeface="Calibri" panose="020F0502020204030204" pitchFamily="34" charset="0"/>
              </a:rPr>
              <a:t>Once in LMS, follow drop downs for ‘web-based training’ and ‘retail market’.  Available modules will appear</a:t>
            </a: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en-US" sz="2100" b="0" dirty="0">
                <a:latin typeface="Calibri" panose="020F0502020204030204" pitchFamily="34" charset="0"/>
              </a:rPr>
              <a:t>Select ‘start course’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400" dirty="0">
                <a:latin typeface="Calibri" panose="020F0502020204030204" pitchFamily="34" charset="0"/>
              </a:rPr>
              <a:t>Note! Most modules are able to be completed in less than 30 minutes.  </a:t>
            </a:r>
          </a:p>
          <a:p>
            <a:pPr marL="0" indent="0">
              <a:spcBef>
                <a:spcPts val="0"/>
              </a:spcBef>
              <a:buNone/>
            </a:pPr>
            <a:endParaRPr lang="en-US" sz="2400" b="0" dirty="0">
              <a:latin typeface="Calibri" panose="020F050202020403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2800" b="0" dirty="0"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en-US" sz="2800" dirty="0">
              <a:latin typeface="Calibri" panose="020F0502020204030204" pitchFamily="34" charset="0"/>
            </a:endParaRPr>
          </a:p>
          <a:p>
            <a:pPr marL="914400" lvl="2" indent="0">
              <a:buNone/>
            </a:pPr>
            <a:endParaRPr lang="en-US" sz="2800" dirty="0">
              <a:latin typeface="Calibri" panose="020F0502020204030204" pitchFamily="34" charset="0"/>
            </a:endParaRPr>
          </a:p>
          <a:p>
            <a:pPr marL="457200" lvl="1" indent="0">
              <a:buNone/>
            </a:pPr>
            <a:endParaRPr lang="en-US" sz="2400" b="0" dirty="0">
              <a:latin typeface="Calibri" panose="020F050202020403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Retail Market Training Task Force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Update to RMS</a:t>
            </a:r>
          </a:p>
        </p:txBody>
      </p:sp>
    </p:spTree>
    <p:extLst>
      <p:ext uri="{BB962C8B-B14F-4D97-AF65-F5344CB8AC3E}">
        <p14:creationId xmlns:p14="http://schemas.microsoft.com/office/powerpoint/2010/main" val="12447599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381000" y="2057400"/>
            <a:ext cx="8458200" cy="3124200"/>
          </a:xfrm>
        </p:spPr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r>
              <a:rPr lang="en-US" sz="2800" b="1" dirty="0" smtClean="0">
                <a:latin typeface="Calibri" panose="020F0502020204030204" pitchFamily="34" charset="0"/>
              </a:rPr>
              <a:t>Friday, July 16, </a:t>
            </a:r>
            <a:r>
              <a:rPr lang="en-US" sz="2800" b="1" dirty="0">
                <a:latin typeface="Calibri" panose="020F0502020204030204" pitchFamily="34" charset="0"/>
              </a:rPr>
              <a:t>2021</a:t>
            </a:r>
          </a:p>
          <a:p>
            <a:pPr marL="0" indent="0" algn="ctr">
              <a:spcBef>
                <a:spcPts val="0"/>
              </a:spcBef>
              <a:buNone/>
            </a:pPr>
            <a:endParaRPr lang="en-US" sz="2400" dirty="0" smtClean="0">
              <a:latin typeface="Calibri" panose="020F050202020403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en-US" sz="2400" dirty="0" smtClean="0">
                <a:latin typeface="Calibri" panose="020F0502020204030204" pitchFamily="34" charset="0"/>
              </a:rPr>
              <a:t>9:30 AM Webex only</a:t>
            </a:r>
          </a:p>
          <a:p>
            <a:pPr marL="0" indent="0" algn="ctr">
              <a:spcBef>
                <a:spcPts val="0"/>
              </a:spcBef>
              <a:buNone/>
            </a:pPr>
            <a:endParaRPr lang="en-US" sz="2400" dirty="0">
              <a:latin typeface="Calibri" panose="020F050202020403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en-US" sz="2400" dirty="0" smtClean="0">
                <a:latin typeface="Calibri" panose="020F0502020204030204" pitchFamily="34" charset="0"/>
              </a:rPr>
              <a:t>Primary Topics</a:t>
            </a:r>
          </a:p>
          <a:p>
            <a:pPr marL="0" indent="0" algn="ctr">
              <a:spcBef>
                <a:spcPts val="0"/>
              </a:spcBef>
              <a:buNone/>
            </a:pPr>
            <a:endParaRPr lang="en-US" sz="2400" dirty="0" smtClean="0">
              <a:latin typeface="Calibri" panose="020F050202020403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en-US" sz="2400" dirty="0" smtClean="0">
                <a:latin typeface="Calibri" panose="020F0502020204030204" pitchFamily="34" charset="0"/>
              </a:rPr>
              <a:t>Mass Transition Online Training Module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400" dirty="0" smtClean="0">
                <a:latin typeface="Calibri" panose="020F0502020204030204" pitchFamily="34" charset="0"/>
              </a:rPr>
              <a:t>TX SET Training Module  </a:t>
            </a:r>
            <a:endParaRPr lang="en-US" sz="2400" dirty="0">
              <a:latin typeface="Calibri" panose="020F0502020204030204" pitchFamily="34" charset="0"/>
            </a:endParaRPr>
          </a:p>
          <a:p>
            <a:pPr algn="ctr"/>
            <a:endParaRPr lang="en-US" sz="2400" dirty="0">
              <a:latin typeface="Calibri" panose="020F0502020204030204" pitchFamily="34" charset="0"/>
            </a:endParaRPr>
          </a:p>
          <a:p>
            <a:pPr algn="ctr"/>
            <a:endParaRPr lang="en-US" sz="3600" dirty="0">
              <a:latin typeface="Calibri" panose="020F0502020204030204" pitchFamily="34" charset="0"/>
            </a:endParaRPr>
          </a:p>
          <a:p>
            <a:pPr algn="ctr"/>
            <a:endParaRPr lang="en-US" sz="2600" dirty="0">
              <a:latin typeface="Calibri" panose="020F0502020204030204" pitchFamily="34" charset="0"/>
            </a:endParaRPr>
          </a:p>
          <a:p>
            <a:pPr algn="ctr"/>
            <a:endParaRPr lang="en-US" sz="2600" dirty="0">
              <a:latin typeface="Calibri" panose="020F0502020204030204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en-US" sz="2600" b="0" dirty="0"/>
          </a:p>
        </p:txBody>
      </p:sp>
      <p:sp>
        <p:nvSpPr>
          <p:cNvPr id="15363" name="Rectangle 18"/>
          <p:cNvSpPr>
            <a:spLocks noGrp="1" noChangeArrowheads="1"/>
          </p:cNvSpPr>
          <p:nvPr>
            <p:ph type="ctrTitle"/>
          </p:nvPr>
        </p:nvSpPr>
        <p:spPr>
          <a:xfrm>
            <a:off x="1828800" y="685800"/>
            <a:ext cx="5486400" cy="914400"/>
          </a:xfrm>
        </p:spPr>
        <p:txBody>
          <a:bodyPr/>
          <a:lstStyle/>
          <a:p>
            <a:pPr algn="ctr" eaLnBrk="1" hangingPunct="1"/>
            <a:r>
              <a:rPr lang="en-US" sz="3600" b="1" dirty="0">
                <a:latin typeface="Calibri" panose="020F0502020204030204" pitchFamily="34" charset="0"/>
              </a:rPr>
              <a:t>Upcoming</a:t>
            </a:r>
            <a:br>
              <a:rPr lang="en-US" sz="3600" b="1" dirty="0">
                <a:latin typeface="Calibri" panose="020F0502020204030204" pitchFamily="34" charset="0"/>
              </a:rPr>
            </a:br>
            <a:r>
              <a:rPr lang="en-US" sz="3600" b="1" dirty="0">
                <a:latin typeface="Calibri" panose="020F0502020204030204" pitchFamily="34" charset="0"/>
              </a:rPr>
              <a:t> RMTTF Meeting</a:t>
            </a:r>
          </a:p>
        </p:txBody>
      </p:sp>
    </p:spTree>
    <p:extLst>
      <p:ext uri="{BB962C8B-B14F-4D97-AF65-F5344CB8AC3E}">
        <p14:creationId xmlns:p14="http://schemas.microsoft.com/office/powerpoint/2010/main" val="14297889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Retail Market Training Task Force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493579" y="2819400"/>
            <a:ext cx="4191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latin typeface="Calibri" panose="020F0502020204030204" pitchFamily="34" charset="0"/>
              </a:rPr>
              <a:t>Thank you!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Update to RMS</a:t>
            </a:r>
          </a:p>
        </p:txBody>
      </p:sp>
    </p:spTree>
    <p:extLst>
      <p:ext uri="{BB962C8B-B14F-4D97-AF65-F5344CB8AC3E}">
        <p14:creationId xmlns:p14="http://schemas.microsoft.com/office/powerpoint/2010/main" val="2483464183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8912</TotalTime>
  <Words>398</Words>
  <Application>Microsoft Office PowerPoint</Application>
  <PresentationFormat>On-screen Show (4:3)</PresentationFormat>
  <Paragraphs>97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Arial Black</vt:lpstr>
      <vt:lpstr>Calibri</vt:lpstr>
      <vt:lpstr>Wingdings</vt:lpstr>
      <vt:lpstr>Custom Design</vt:lpstr>
      <vt:lpstr>ERCOT  Retail Market Training  Task Force</vt:lpstr>
      <vt:lpstr>2021 ERCOT Retail Training</vt:lpstr>
      <vt:lpstr> Primary RMTTF Activities in Process</vt:lpstr>
      <vt:lpstr> On-line ERCOT Retail Training Modules Available </vt:lpstr>
      <vt:lpstr>Upcoming Retail Training</vt:lpstr>
      <vt:lpstr>Retail Market Training - Registration</vt:lpstr>
      <vt:lpstr>Upcoming  RMTTF Meeting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Instructions</dc:title>
  <dc:creator>Mckeever, Deborah</dc:creator>
  <cp:lastModifiedBy>Mckeever, Deborah</cp:lastModifiedBy>
  <cp:revision>495</cp:revision>
  <cp:lastPrinted>2016-02-12T19:29:41Z</cp:lastPrinted>
  <dcterms:created xsi:type="dcterms:W3CDTF">2005-04-21T14:28:35Z</dcterms:created>
  <dcterms:modified xsi:type="dcterms:W3CDTF">2021-06-03T21:34:52Z</dcterms:modified>
</cp:coreProperties>
</file>