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2"/>
  </p:sldMasterIdLst>
  <p:notesMasterIdLst>
    <p:notesMasterId r:id="rId7"/>
  </p:notesMasterIdLst>
  <p:handoutMasterIdLst>
    <p:handoutMasterId r:id="rId8"/>
  </p:handoutMasterIdLst>
  <p:sldIdLst>
    <p:sldId id="268" r:id="rId3"/>
    <p:sldId id="267" r:id="rId4"/>
    <p:sldId id="264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60"/>
  </p:normalViewPr>
  <p:slideViewPr>
    <p:cSldViewPr>
      <p:cViewPr varScale="1">
        <p:scale>
          <a:sx n="112" d="100"/>
          <a:sy n="112" d="100"/>
        </p:scale>
        <p:origin x="1253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88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29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965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9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1/5/26/214198-TA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ercot.com/content/wcm/key_documents_lists/214199/2021_TAC_Ballot_20210526_NPRR1075.xls" TargetMode="External"/><Relationship Id="rId5" Type="http://schemas.openxmlformats.org/officeDocument/2006/relationships/hyperlink" Target="http://www.ercot.com/content/wcm/key_documents_lists/214199/2021_TAC_Ballot_20210526_NPRR1074.xls" TargetMode="External"/><Relationship Id="rId4" Type="http://schemas.openxmlformats.org/officeDocument/2006/relationships/hyperlink" Target="http://www.ercot.com/content/wcm/key_documents_lists/214199/2021_TAC_Combined_Ballot_20210526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27308/Emergency_Conditions_List_052821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RevisionRequest@ercot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TAC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9, </a:t>
            </a:r>
            <a:r>
              <a:rPr lang="en-US" dirty="0" smtClean="0"/>
              <a:t>2021</a:t>
            </a:r>
          </a:p>
          <a:p>
            <a:r>
              <a:rPr lang="en-US" dirty="0" smtClean="0"/>
              <a:t>Jim Lee – </a:t>
            </a:r>
            <a:r>
              <a:rPr lang="en-US" dirty="0" err="1" smtClean="0"/>
              <a:t>rms</a:t>
            </a:r>
            <a:r>
              <a:rPr lang="en-US" dirty="0" smtClean="0"/>
              <a:t>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12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 smtClean="0">
                <a:hlinkClick r:id="rId3"/>
              </a:rPr>
              <a:t>May 26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0999" y="838201"/>
            <a:ext cx="8028363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r>
              <a:rPr lang="en-US" sz="2000" b="1" u="sng" dirty="0" smtClean="0"/>
              <a:t>Discussion Highlights:</a:t>
            </a:r>
            <a:endParaRPr lang="en-US" sz="900" b="1" u="sng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Reviewed updates to Emergency Conditions Issues List &amp; provided guidance for Subcommittee updates process</a:t>
            </a:r>
            <a:endParaRPr lang="en-US" sz="16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ERCOT provided update on Listserv solution and will bring Listserv product “in-house”</a:t>
            </a:r>
            <a:endParaRPr lang="en-US" sz="16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b="1" u="sng" dirty="0" smtClean="0"/>
              <a:t>TAC </a:t>
            </a:r>
            <a:r>
              <a:rPr lang="en-US" b="1" u="sng" dirty="0" smtClean="0"/>
              <a:t>Voting Items: </a:t>
            </a:r>
            <a:r>
              <a:rPr lang="en-US" b="1" u="sng" dirty="0" smtClean="0">
                <a:hlinkClick r:id="rId4"/>
              </a:rPr>
              <a:t>Combined Ballot</a:t>
            </a:r>
            <a:endParaRPr lang="en-US" b="1" u="sng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 smtClean="0"/>
              <a:t>Consensus approval</a:t>
            </a:r>
            <a:r>
              <a:rPr lang="en-US" sz="1600" dirty="0"/>
              <a:t>: </a:t>
            </a:r>
            <a:r>
              <a:rPr lang="en-US" sz="1600" dirty="0" smtClean="0"/>
              <a:t>  (* of </a:t>
            </a:r>
            <a:r>
              <a:rPr lang="en-US" sz="1600" dirty="0"/>
              <a:t>interest to RMS)</a:t>
            </a:r>
            <a:endParaRPr lang="en-US" sz="1600" dirty="0" smtClean="0"/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NPRR1064, NPRR1071, NPRR1073, NPRR1062*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LPGRR068, Add BUSLRG and BUSLRGDG Profile Types*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OBDRR029, Revisions to Demand Response Data Definitions and Technical Specifications*</a:t>
            </a:r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PGRR088</a:t>
            </a:r>
            <a:endParaRPr lang="en-US" sz="1600" dirty="0"/>
          </a:p>
          <a:p>
            <a:pPr marL="300038" indent="-300038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1600" dirty="0" smtClean="0"/>
              <a:t>2021 RMS Goals* &amp; 2021 ROS Goals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00" dirty="0" smtClean="0"/>
              <a:t>Separate Ballot Votes taken for </a:t>
            </a:r>
            <a:r>
              <a:rPr lang="en-US" sz="1600" dirty="0" smtClean="0">
                <a:hlinkClick r:id="rId5"/>
              </a:rPr>
              <a:t>NPRR1074</a:t>
            </a:r>
            <a:r>
              <a:rPr lang="en-US" sz="1600" dirty="0" smtClean="0"/>
              <a:t> (Granted Urgency, Passed Unanimously) and </a:t>
            </a:r>
            <a:r>
              <a:rPr lang="en-US" sz="1600" dirty="0" smtClean="0">
                <a:hlinkClick r:id="rId6"/>
              </a:rPr>
              <a:t>NPRR1075</a:t>
            </a:r>
            <a:r>
              <a:rPr lang="en-US" sz="1600" dirty="0" smtClean="0"/>
              <a:t> (Granted Urgency, 2 opposed votes)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28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115887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Emergency Conditions Issues List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10415" y="897185"/>
            <a:ext cx="8028363" cy="5486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800" b="1" u="sng" dirty="0" smtClean="0"/>
              <a:t/>
            </a:r>
            <a:br>
              <a:rPr lang="en-US" sz="800" b="1" u="sng" dirty="0" smtClean="0"/>
            </a:br>
            <a:endParaRPr lang="en-US" sz="2000" b="1" dirty="0" smtClean="0"/>
          </a:p>
          <a:p>
            <a:pPr marL="0" lvl="1" indent="0">
              <a:buNone/>
            </a:pPr>
            <a:r>
              <a:rPr lang="en-US" sz="2000" b="1" dirty="0" smtClean="0">
                <a:hlinkClick r:id="rId3"/>
              </a:rPr>
              <a:t>Emergency Conditions List</a:t>
            </a:r>
            <a:r>
              <a:rPr lang="en-US" sz="2000" b="1" dirty="0" smtClean="0"/>
              <a:t> – as of 5/28/21</a:t>
            </a:r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sz="2000" b="1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579022"/>
              </p:ext>
            </p:extLst>
          </p:nvPr>
        </p:nvGraphicFramePr>
        <p:xfrm>
          <a:off x="610414" y="2057400"/>
          <a:ext cx="7771585" cy="3719201"/>
        </p:xfrm>
        <a:graphic>
          <a:graphicData uri="http://schemas.openxmlformats.org/drawingml/2006/table">
            <a:tbl>
              <a:tblPr/>
              <a:tblGrid>
                <a:gridCol w="7771585">
                  <a:extLst>
                    <a:ext uri="{9D8B030D-6E8A-4147-A177-3AD203B41FA5}">
                      <a16:colId xmlns:a16="http://schemas.microsoft.com/office/drawing/2014/main" val="2126913809"/>
                    </a:ext>
                  </a:extLst>
                </a:gridCol>
              </a:tblGrid>
              <a:tr h="29799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sng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 </a:t>
                      </a:r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modification of Emergency Conditions List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304322"/>
                  </a:ext>
                </a:extLst>
              </a:tr>
              <a:tr h="465611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edits on the List will be taken to Subcommittee for review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7840720"/>
                  </a:ext>
                </a:extLst>
              </a:tr>
              <a:tr h="8682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Subcommittees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 review and incorporate WG and other suggested edits as “Subcommittee Comments” to present to TAC  - Comments should be made in the applicable color-coded column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57675"/>
                  </a:ext>
                </a:extLst>
              </a:tr>
              <a:tr h="8682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TAC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will review Subcommittee comments and incorporate changes into the master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spreadsheet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6191817"/>
                  </a:ext>
                </a:extLst>
              </a:tr>
              <a:tr h="1157600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Independent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edits can be sent to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RevisionRequest@ercot.com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these will be referred to a subcommittee/TAC for review as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applicable</a:t>
                      </a:r>
                    </a:p>
                    <a:p>
                      <a:pPr algn="l" fontAlgn="b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Most recent spreadsheet will be posted on the TAC Landing Page</a:t>
                      </a:r>
                    </a:p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27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6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52192" y="2567149"/>
            <a:ext cx="2145978" cy="2145978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685800" y="8382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582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c5f8eb12-5b27-439d-aaa6-3402af626fa3" value=""/>
  <element uid="c64218ab-b8d1-40b6-a478-cb8be1e10ecc" value=""/>
</sisl>
</file>

<file path=customXml/itemProps1.xml><?xml version="1.0" encoding="utf-8"?>
<ds:datastoreItem xmlns:ds="http://schemas.openxmlformats.org/officeDocument/2006/customXml" ds:itemID="{1C712C5D-CFB0-48EA-98C3-864164357757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15709</TotalTime>
  <Words>234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Retrospect</vt:lpstr>
      <vt:lpstr>TAC Update</vt:lpstr>
      <vt:lpstr>TAC Highlights – May 26</vt:lpstr>
      <vt:lpstr>Emergency Conditions Issues List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update to RMS</dc:title>
  <dc:creator>Jim Lee</dc:creator>
  <cp:keywords/>
  <cp:lastModifiedBy>s262089</cp:lastModifiedBy>
  <cp:revision>194</cp:revision>
  <cp:lastPrinted>2018-11-28T18:48:20Z</cp:lastPrinted>
  <dcterms:created xsi:type="dcterms:W3CDTF">2018-01-08T22:15:17Z</dcterms:created>
  <dcterms:modified xsi:type="dcterms:W3CDTF">2021-06-02T16:32:48Z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66fbd887-84f1-44c6-b614-caad1dd41da1</vt:lpwstr>
  </property>
  <property fmtid="{D5CDD505-2E9C-101B-9397-08002B2CF9AE}" pid="3" name="bjSaver">
    <vt:lpwstr>hVeZjyyepu7wfUb3kwBo4T82bAn9HrXq</vt:lpwstr>
  </property>
  <property fmtid="{D5CDD505-2E9C-101B-9397-08002B2CF9AE}" pid="4" name="bjDocumentSecurityLabel">
    <vt:lpwstr>AEP Public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6" name="bjDocumentLabelXML-0">
    <vt:lpwstr>ww.boldonjames.com/2008/01/sie/internal/label"&gt;&lt;element uid="c5f8eb12-5b27-439d-aaa6-3402af626fa3" value="" /&gt;&lt;element uid="c64218ab-b8d1-40b6-a478-cb8be1e10ecc" value="" /&gt;&lt;/sisl&gt;</vt:lpwstr>
  </property>
  <property fmtid="{D5CDD505-2E9C-101B-9397-08002B2CF9AE}" pid="7" name="Visual Markings Removed">
    <vt:lpwstr>No</vt:lpwstr>
  </property>
</Properties>
</file>