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5" autoAdjust="0"/>
    <p:restoredTop sz="94660"/>
  </p:normalViewPr>
  <p:slideViewPr>
    <p:cSldViewPr snapToGrid="0">
      <p:cViewPr varScale="1">
        <p:scale>
          <a:sx n="80" d="100"/>
          <a:sy n="80" d="100"/>
        </p:scale>
        <p:origin x="-275" y="-7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67A35F-5C6F-4FAB-B320-1F9E770A6DA3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7F745-29C9-4F79-8236-762B0F5A3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293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AA8B2-0B12-49A9-971A-B01ACDCC38E6}" type="datetime1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A1FFC-8867-40E9-B95B-2E0057179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593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CE68-8693-41FE-850C-FE2523A9EC1C}" type="datetime1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A1FFC-8867-40E9-B95B-2E0057179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906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ED700-BBC5-4427-8FD5-8C9CA3953D17}" type="datetime1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A1FFC-8867-40E9-B95B-2E0057179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914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13548-EFDB-4DCA-AAA1-920CF57C93B3}" type="datetime1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A1FFC-8867-40E9-B95B-2E0057179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971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0D824-36B4-4133-A6B6-140B74159A29}" type="datetime1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A1FFC-8867-40E9-B95B-2E0057179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25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186D0-5D81-463A-98DF-D10EC2C5D8CA}" type="datetime1">
              <a:rPr lang="en-US" smtClean="0"/>
              <a:t>6/2/2021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A1FFC-8867-40E9-B95B-2E0057179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876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E660-9364-4E9E-960D-8381B88E805C}" type="datetime1">
              <a:rPr lang="en-US" smtClean="0"/>
              <a:t>6/2/2021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A1FFC-8867-40E9-B95B-2E0057179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803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2AEB7-3531-4EDE-93BE-DA091AAB798F}" type="datetime1">
              <a:rPr lang="en-US" smtClean="0"/>
              <a:t>6/2/2021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A1FFC-8867-40E9-B95B-2E0057179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472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BD64A-3790-4244-A747-BCC6C5CBF45B}" type="datetime1">
              <a:rPr lang="en-US" smtClean="0"/>
              <a:t>6/2/2021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A1FFC-8867-40E9-B95B-2E0057179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011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9F546-B7C1-4EB5-96A0-2663DA6AD095}" type="datetime1">
              <a:rPr lang="en-US" smtClean="0"/>
              <a:t>6/2/2021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A1FFC-8867-40E9-B95B-2E0057179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485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326D-8354-4CA3-94D3-E797F2480A2F}" type="datetime1">
              <a:rPr lang="en-US" smtClean="0"/>
              <a:t>6/2/2021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A1FFC-8867-40E9-B95B-2E0057179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070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E6B51-EF0C-4EDD-8044-3A95B2EA6416}" type="datetime1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A1FFC-8867-40E9-B95B-2E0057179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449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Black Start Working </a:t>
            </a:r>
            <a:r>
              <a:rPr lang="en-US" sz="4800" b="1" dirty="0" smtClean="0"/>
              <a:t>Group Report</a:t>
            </a:r>
            <a:br>
              <a:rPr lang="en-US" sz="4800" b="1" dirty="0" smtClean="0"/>
            </a:br>
            <a:r>
              <a:rPr lang="en-US" sz="4800" b="1" dirty="0" smtClean="0"/>
              <a:t>for ROS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5885" y="4050446"/>
            <a:ext cx="9144000" cy="1655762"/>
          </a:xfrm>
        </p:spPr>
        <p:txBody>
          <a:bodyPr/>
          <a:lstStyle/>
          <a:p>
            <a:r>
              <a:rPr lang="en-US" dirty="0" smtClean="0"/>
              <a:t>Tony Kroskey – Chair</a:t>
            </a:r>
          </a:p>
          <a:p>
            <a:r>
              <a:rPr lang="en-US" dirty="0" smtClean="0"/>
              <a:t>Freddy Garcia </a:t>
            </a:r>
            <a:r>
              <a:rPr lang="en-US" dirty="0" smtClean="0"/>
              <a:t>– Vice Chair</a:t>
            </a:r>
          </a:p>
          <a:p>
            <a:r>
              <a:rPr lang="en-US" dirty="0" smtClean="0"/>
              <a:t>June 3, 2021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76683" y="6314147"/>
            <a:ext cx="2743200" cy="365125"/>
          </a:xfrm>
        </p:spPr>
        <p:txBody>
          <a:bodyPr/>
          <a:lstStyle/>
          <a:p>
            <a:pPr algn="ctr"/>
            <a:fld id="{505A1FFC-8867-40E9-B95B-2E005717913B}" type="slidenum">
              <a:rPr lang="en-US" smtClean="0"/>
              <a:pPr algn="ctr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430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0160"/>
            <a:ext cx="10515600" cy="4804117"/>
          </a:xfrm>
        </p:spPr>
        <p:txBody>
          <a:bodyPr>
            <a:normAutofit/>
          </a:bodyPr>
          <a:lstStyle/>
          <a:p>
            <a:pPr marL="0" marR="0">
              <a:spcBef>
                <a:spcPts val="1200"/>
              </a:spcBef>
              <a:spcAft>
                <a:spcPts val="600"/>
              </a:spcAft>
            </a:pPr>
            <a:r>
              <a:rPr lang="en-US" sz="3200" b="1" dirty="0">
                <a:latin typeface="Times New Roman"/>
                <a:ea typeface="Calibri"/>
              </a:rPr>
              <a:t>BSWG last met on May 18</a:t>
            </a:r>
            <a:r>
              <a:rPr lang="en-US" sz="3200" b="1" baseline="30000" dirty="0">
                <a:latin typeface="Times New Roman"/>
                <a:ea typeface="Calibri"/>
              </a:rPr>
              <a:t>st</a:t>
            </a:r>
            <a:r>
              <a:rPr lang="en-US" sz="3200" b="1" dirty="0">
                <a:latin typeface="Times New Roman"/>
                <a:ea typeface="Calibri"/>
              </a:rPr>
              <a:t>  - 26 participants </a:t>
            </a:r>
            <a:endParaRPr lang="en-US" sz="2000" dirty="0">
              <a:latin typeface="Times New Roman"/>
              <a:ea typeface="Calibri"/>
            </a:endParaRPr>
          </a:p>
          <a:p>
            <a:pPr marL="0" marR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>
                <a:latin typeface="Times New Roman"/>
                <a:ea typeface="Calibri"/>
              </a:rPr>
              <a:t> </a:t>
            </a:r>
            <a:endParaRPr lang="en-US" sz="2000" dirty="0">
              <a:latin typeface="Times New Roman"/>
              <a:ea typeface="Calibri"/>
            </a:endParaRPr>
          </a:p>
          <a:p>
            <a:pPr marL="0" marR="0">
              <a:spcBef>
                <a:spcPts val="600"/>
              </a:spcBef>
              <a:spcAft>
                <a:spcPts val="600"/>
              </a:spcAft>
              <a:tabLst>
                <a:tab pos="457200" algn="l"/>
              </a:tabLst>
            </a:pPr>
            <a:r>
              <a:rPr lang="en-US" sz="3200" b="1" dirty="0">
                <a:latin typeface="Times New Roman"/>
                <a:ea typeface="Calibri"/>
              </a:rPr>
              <a:t>Discussed recent updates to Black Start Plans </a:t>
            </a:r>
            <a:endParaRPr lang="en-US" sz="2000" dirty="0">
              <a:latin typeface="Times New Roman"/>
              <a:ea typeface="Calibri"/>
            </a:endParaRPr>
          </a:p>
          <a:p>
            <a:pPr marL="0" marR="0" indent="0">
              <a:spcBef>
                <a:spcPts val="600"/>
              </a:spcBef>
              <a:spcAft>
                <a:spcPts val="600"/>
              </a:spcAft>
              <a:buNone/>
              <a:tabLst>
                <a:tab pos="457200" algn="l"/>
              </a:tabLst>
            </a:pPr>
            <a:endParaRPr lang="en-US" sz="2000" dirty="0">
              <a:latin typeface="Times New Roman"/>
              <a:ea typeface="Calibri"/>
            </a:endParaRPr>
          </a:p>
          <a:p>
            <a:pPr marL="0" marR="0">
              <a:spcBef>
                <a:spcPts val="600"/>
              </a:spcBef>
              <a:spcAft>
                <a:spcPts val="600"/>
              </a:spcAft>
              <a:tabLst>
                <a:tab pos="457200" algn="l"/>
              </a:tabLst>
            </a:pPr>
            <a:r>
              <a:rPr lang="en-US" sz="3200" b="1" dirty="0">
                <a:latin typeface="Times New Roman"/>
                <a:ea typeface="Calibri"/>
              </a:rPr>
              <a:t>Discussed Emergency Conditions List item #34</a:t>
            </a:r>
            <a:endParaRPr lang="en-US" sz="2000" dirty="0">
              <a:latin typeface="Times New Roman"/>
              <a:ea typeface="Calibri"/>
            </a:endParaRPr>
          </a:p>
          <a:p>
            <a:pPr marR="0" indent="0" algn="just">
              <a:spcBef>
                <a:spcPts val="60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sz="2000" i="1" dirty="0">
                <a:latin typeface="Times New Roman"/>
                <a:ea typeface="Calibri"/>
              </a:rPr>
              <a:t>Review availability of </a:t>
            </a:r>
            <a:r>
              <a:rPr lang="en-US" sz="2000" i="1" dirty="0" err="1">
                <a:latin typeface="Times New Roman"/>
                <a:ea typeface="Calibri"/>
              </a:rPr>
              <a:t>blackstart</a:t>
            </a:r>
            <a:r>
              <a:rPr lang="en-US" sz="2000" i="1" dirty="0">
                <a:latin typeface="Times New Roman"/>
                <a:ea typeface="Calibri"/>
              </a:rPr>
              <a:t> units during February 2021 winter weather event and potential process improvements, including priority for non-curtailment of gas supply, to ensure availability during extreme weather events.</a:t>
            </a:r>
            <a:endParaRPr lang="en-US" sz="2000" dirty="0">
              <a:latin typeface="Times New Roman"/>
              <a:ea typeface="Calibri"/>
            </a:endParaRP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914315" y="6276165"/>
            <a:ext cx="2743200" cy="365125"/>
          </a:xfrm>
        </p:spPr>
        <p:txBody>
          <a:bodyPr/>
          <a:lstStyle/>
          <a:p>
            <a:pPr algn="ctr"/>
            <a:fld id="{505A1FFC-8867-40E9-B95B-2E005717913B}" type="slidenum">
              <a:rPr lang="en-US" smtClean="0"/>
              <a:pPr algn="ctr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317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914315" y="6276165"/>
            <a:ext cx="2743200" cy="365125"/>
          </a:xfrm>
        </p:spPr>
        <p:txBody>
          <a:bodyPr/>
          <a:lstStyle/>
          <a:p>
            <a:pPr algn="ctr"/>
            <a:fld id="{505A1FFC-8867-40E9-B95B-2E005717913B}" type="slidenum">
              <a:rPr lang="en-US" smtClean="0"/>
              <a:pPr algn="ctr"/>
              <a:t>3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318846" y="1213337"/>
            <a:ext cx="8001000" cy="487973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13 Procured Black Start Resources</a:t>
            </a:r>
          </a:p>
          <a:p>
            <a:pPr lvl="1"/>
            <a:r>
              <a:rPr lang="en-US" sz="1800" dirty="0" smtClean="0"/>
              <a:t>Selections conducted every 2 years</a:t>
            </a:r>
          </a:p>
          <a:p>
            <a:pPr lvl="1"/>
            <a:r>
              <a:rPr lang="en-US" sz="1800" dirty="0" smtClean="0"/>
              <a:t>All current BS Resources have a primary fuel of Natural Gas</a:t>
            </a:r>
          </a:p>
          <a:p>
            <a:pPr lvl="1"/>
            <a:r>
              <a:rPr lang="en-US" sz="1800" dirty="0" smtClean="0"/>
              <a:t>28 total Resources including all Primary and Alternates</a:t>
            </a:r>
          </a:p>
          <a:p>
            <a:pPr lvl="1"/>
            <a:r>
              <a:rPr lang="en-US" sz="1800" dirty="0" smtClean="0"/>
              <a:t>Alternate Resources are not currently required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n-US" sz="700" dirty="0" smtClean="0"/>
          </a:p>
          <a:p>
            <a:r>
              <a:rPr lang="en-US" sz="2000" dirty="0" smtClean="0"/>
              <a:t>Black Start Resource Selection Considerations</a:t>
            </a:r>
          </a:p>
          <a:p>
            <a:pPr lvl="1"/>
            <a:r>
              <a:rPr lang="en-US" sz="1800" dirty="0" smtClean="0"/>
              <a:t>Speed and cost of Resource to restore the Black Start restoration path</a:t>
            </a:r>
          </a:p>
          <a:p>
            <a:pPr lvl="1"/>
            <a:r>
              <a:rPr lang="en-US" sz="1800" dirty="0" smtClean="0"/>
              <a:t>Alternate on-site fuel</a:t>
            </a:r>
          </a:p>
          <a:p>
            <a:pPr lvl="1"/>
            <a:r>
              <a:rPr lang="en-US" sz="1800" dirty="0" smtClean="0"/>
              <a:t>Alternate Black Start Resource</a:t>
            </a:r>
          </a:p>
          <a:p>
            <a:pPr lvl="1"/>
            <a:r>
              <a:rPr lang="en-US" sz="1800" dirty="0" smtClean="0"/>
              <a:t>Resource disclosure of any hot or cold weather limitations </a:t>
            </a:r>
          </a:p>
          <a:p>
            <a:pPr lvl="1"/>
            <a:endParaRPr lang="en-US" sz="700" dirty="0" smtClean="0"/>
          </a:p>
          <a:p>
            <a:r>
              <a:rPr lang="en-US" sz="2000" dirty="0" smtClean="0"/>
              <a:t>Alternate Fuel</a:t>
            </a:r>
          </a:p>
          <a:p>
            <a:pPr lvl="1"/>
            <a:r>
              <a:rPr lang="en-US" sz="1800" dirty="0" smtClean="0"/>
              <a:t>Not currently a requirement</a:t>
            </a:r>
          </a:p>
          <a:p>
            <a:pPr lvl="1"/>
            <a:r>
              <a:rPr lang="en-US" sz="1800" dirty="0" smtClean="0"/>
              <a:t>13 of the 28 Resources are Alternate Fuel Capable</a:t>
            </a:r>
          </a:p>
          <a:p>
            <a:pPr lvl="1"/>
            <a:r>
              <a:rPr lang="en-US" sz="1800" dirty="0" smtClean="0"/>
              <a:t>Black Start only alternate fuel not currently in requirements</a:t>
            </a:r>
          </a:p>
          <a:p>
            <a:pPr lvl="1"/>
            <a:r>
              <a:rPr lang="en-US" sz="1800" dirty="0" smtClean="0"/>
              <a:t>Alternate fuel information is confidential pursuant to Protocol 1.3.1.1(y) </a:t>
            </a:r>
          </a:p>
          <a:p>
            <a:pPr lvl="1"/>
            <a:endParaRPr lang="en-US" sz="8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512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Black Start Service</a:t>
            </a:r>
          </a:p>
        </p:txBody>
      </p:sp>
    </p:spTree>
    <p:extLst>
      <p:ext uri="{BB962C8B-B14F-4D97-AF65-F5344CB8AC3E}">
        <p14:creationId xmlns:p14="http://schemas.microsoft.com/office/powerpoint/2010/main" val="3941809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914315" y="6276165"/>
            <a:ext cx="2743200" cy="365125"/>
          </a:xfrm>
        </p:spPr>
        <p:txBody>
          <a:bodyPr/>
          <a:lstStyle/>
          <a:p>
            <a:pPr algn="ctr"/>
            <a:fld id="{505A1FFC-8867-40E9-B95B-2E005717913B}" type="slidenum">
              <a:rPr lang="en-US" smtClean="0"/>
              <a:pPr algn="ctr"/>
              <a:t>4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466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Black Start Resource Outage Summary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155447" y="1099444"/>
            <a:ext cx="9074969" cy="497017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9 of 13 Primary Black Start Resources experienced an Outage at some point during the winter event</a:t>
            </a:r>
          </a:p>
          <a:p>
            <a:r>
              <a:rPr lang="en-US" sz="2400" dirty="0" smtClean="0"/>
              <a:t>21 of 28 Primary &amp; Alternate experienced and Outage at some point during the winter event</a:t>
            </a:r>
          </a:p>
          <a:p>
            <a:r>
              <a:rPr lang="en-US" sz="2400" dirty="0" smtClean="0"/>
              <a:t>5 Primary and Alternate Resources experienced simultaneous outages</a:t>
            </a:r>
          </a:p>
          <a:p>
            <a:pPr lvl="1"/>
            <a:r>
              <a:rPr lang="en-US" sz="2200" dirty="0" smtClean="0"/>
              <a:t>Outages were not all consecutive</a:t>
            </a:r>
          </a:p>
          <a:p>
            <a:pPr lvl="1"/>
            <a:r>
              <a:rPr lang="en-US" sz="2000" dirty="0" smtClean="0"/>
              <a:t>Max simultaneous outage time: 44.33 total hours</a:t>
            </a:r>
          </a:p>
          <a:p>
            <a:pPr lvl="1"/>
            <a:r>
              <a:rPr lang="en-US" sz="2000" dirty="0" smtClean="0"/>
              <a:t>Min </a:t>
            </a:r>
            <a:r>
              <a:rPr lang="en-US" sz="2000" dirty="0"/>
              <a:t>simultaneous </a:t>
            </a:r>
            <a:r>
              <a:rPr lang="en-US" sz="2000" dirty="0" smtClean="0"/>
              <a:t>outage time: 7.68 total hours</a:t>
            </a:r>
          </a:p>
          <a:p>
            <a:r>
              <a:rPr lang="en-US" sz="2400" dirty="0" smtClean="0"/>
              <a:t>Outage Causes</a:t>
            </a:r>
          </a:p>
          <a:p>
            <a:pPr lvl="1"/>
            <a:r>
              <a:rPr lang="en-US" sz="2000" dirty="0" smtClean="0"/>
              <a:t>Fuel Limitation</a:t>
            </a:r>
          </a:p>
          <a:p>
            <a:pPr lvl="1"/>
            <a:r>
              <a:rPr lang="en-US" sz="2000" dirty="0" smtClean="0"/>
              <a:t>Equipment Issues</a:t>
            </a:r>
          </a:p>
          <a:p>
            <a:pPr lvl="1"/>
            <a:r>
              <a:rPr lang="en-US" sz="2000" dirty="0" smtClean="0"/>
              <a:t>Frozen Equipment</a:t>
            </a:r>
          </a:p>
          <a:p>
            <a:pPr lvl="1"/>
            <a:r>
              <a:rPr lang="en-US" sz="2000" dirty="0" smtClean="0"/>
              <a:t>Fuel Equipment Issues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1088" y="4423696"/>
            <a:ext cx="7188185" cy="1645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315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914315" y="6276165"/>
            <a:ext cx="2743200" cy="365125"/>
          </a:xfrm>
        </p:spPr>
        <p:txBody>
          <a:bodyPr/>
          <a:lstStyle/>
          <a:p>
            <a:pPr algn="ctr"/>
            <a:fld id="{505A1FFC-8867-40E9-B95B-2E005717913B}" type="slidenum">
              <a:rPr lang="en-US" smtClean="0"/>
              <a:pPr algn="ctr"/>
              <a:t>5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734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Outage Cause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025769" y="1254370"/>
            <a:ext cx="8534400" cy="4821116"/>
          </a:xfrm>
        </p:spPr>
        <p:txBody>
          <a:bodyPr/>
          <a:lstStyle/>
          <a:p>
            <a:r>
              <a:rPr lang="en-US" dirty="0" smtClean="0"/>
              <a:t>Some Resources experienced multiple outages throughout the event time line with varying causes</a:t>
            </a:r>
          </a:p>
          <a:p>
            <a:pPr lvl="1"/>
            <a:r>
              <a:rPr lang="en-US" dirty="0" smtClean="0"/>
              <a:t>7 Resources: Lack of Fuel</a:t>
            </a:r>
          </a:p>
          <a:p>
            <a:pPr lvl="1"/>
            <a:r>
              <a:rPr lang="en-US" dirty="0" smtClean="0"/>
              <a:t>7 Resources: Frozen Equipment</a:t>
            </a:r>
          </a:p>
          <a:p>
            <a:pPr lvl="1"/>
            <a:r>
              <a:rPr lang="en-US" dirty="0" smtClean="0"/>
              <a:t>7 Resources: General Equipment Issues</a:t>
            </a:r>
          </a:p>
          <a:p>
            <a:pPr lvl="1"/>
            <a:r>
              <a:rPr lang="en-US" dirty="0" smtClean="0"/>
              <a:t>2 Resources: Fuel Switching</a:t>
            </a:r>
          </a:p>
          <a:p>
            <a:pPr lvl="1"/>
            <a:r>
              <a:rPr lang="en-US" dirty="0" smtClean="0"/>
              <a:t>9 Resources: Fuel Equipment Issues</a:t>
            </a:r>
          </a:p>
          <a:p>
            <a:pPr lvl="1"/>
            <a:endParaRPr lang="en-US" dirty="0"/>
          </a:p>
          <a:p>
            <a:r>
              <a:rPr lang="en-US" dirty="0" smtClean="0"/>
              <a:t>Request For Information</a:t>
            </a:r>
          </a:p>
          <a:p>
            <a:pPr lvl="1"/>
            <a:r>
              <a:rPr lang="en-US" dirty="0" smtClean="0"/>
              <a:t>Weatherization mitigation efforts for units that experience weather related outages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081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914315" y="6276165"/>
            <a:ext cx="2743200" cy="365125"/>
          </a:xfrm>
        </p:spPr>
        <p:txBody>
          <a:bodyPr/>
          <a:lstStyle/>
          <a:p>
            <a:pPr algn="ctr"/>
            <a:fld id="{505A1FFC-8867-40E9-B95B-2E005717913B}" type="slidenum">
              <a:rPr lang="en-US" smtClean="0"/>
              <a:pPr algn="ctr"/>
              <a:t>6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734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Improvements proposed at </a:t>
            </a:r>
            <a:r>
              <a:rPr lang="en-US" sz="3200" b="1" dirty="0" smtClean="0"/>
              <a:t>April/May </a:t>
            </a:r>
            <a:r>
              <a:rPr lang="en-US" sz="3200" b="1" dirty="0"/>
              <a:t>BSWG </a:t>
            </a:r>
            <a:r>
              <a:rPr lang="en-US" sz="3200" b="1" dirty="0" smtClean="0"/>
              <a:t>meetings</a:t>
            </a:r>
            <a:endParaRPr lang="en-US" sz="3200" b="1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099270" y="1371600"/>
            <a:ext cx="9636137" cy="4536830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2800" dirty="0" smtClean="0"/>
              <a:t>Required </a:t>
            </a:r>
            <a:r>
              <a:rPr lang="en-US" sz="2800" dirty="0"/>
              <a:t>on-site alternate fuel storage for Black Start Service</a:t>
            </a:r>
          </a:p>
          <a:p>
            <a:pPr lvl="1"/>
            <a:r>
              <a:rPr lang="en-US" sz="2800" dirty="0"/>
              <a:t>Required firm gas contracts that would allow priority for non-curtailment of gas supply</a:t>
            </a:r>
          </a:p>
          <a:p>
            <a:pPr lvl="1"/>
            <a:r>
              <a:rPr lang="en-US" sz="2800" dirty="0"/>
              <a:t>Minimum set of freeze protection for Resource and alternate fuel </a:t>
            </a:r>
            <a:r>
              <a:rPr lang="en-US" sz="2800" dirty="0" smtClean="0"/>
              <a:t>storage</a:t>
            </a:r>
          </a:p>
          <a:p>
            <a:pPr lvl="1"/>
            <a:r>
              <a:rPr lang="en-US" sz="2800" dirty="0" smtClean="0"/>
              <a:t>BS ESR’s maintain continuous % of charge</a:t>
            </a:r>
            <a:endParaRPr lang="en-US" sz="2800" dirty="0"/>
          </a:p>
          <a:p>
            <a:pPr lvl="1"/>
            <a:r>
              <a:rPr lang="en-US" sz="2800" dirty="0"/>
              <a:t>Training for all Black Start Capable </a:t>
            </a:r>
            <a:r>
              <a:rPr lang="en-US" sz="2800" dirty="0" smtClean="0"/>
              <a:t>Resources</a:t>
            </a:r>
          </a:p>
          <a:p>
            <a:pPr lvl="1"/>
            <a:r>
              <a:rPr lang="en-US" sz="2800" dirty="0" smtClean="0">
                <a:solidFill>
                  <a:srgbClr val="FF0000"/>
                </a:solidFill>
              </a:rPr>
              <a:t>Add standby generator to stations/new switching stations part of cranking path/sync corridors(supporting SCADA, sub station batteries, breaker control)</a:t>
            </a:r>
          </a:p>
          <a:p>
            <a:pPr lvl="1"/>
            <a:endParaRPr lang="en-US" sz="2800" dirty="0">
              <a:solidFill>
                <a:srgbClr val="FF0000"/>
              </a:solidFill>
            </a:endParaRPr>
          </a:p>
          <a:p>
            <a:pPr lvl="1"/>
            <a:endParaRPr lang="en-US" sz="2800" dirty="0"/>
          </a:p>
          <a:p>
            <a:pPr lvl="1"/>
            <a:endParaRPr lang="en-US" sz="600" dirty="0"/>
          </a:p>
        </p:txBody>
      </p:sp>
    </p:spTree>
    <p:extLst>
      <p:ext uri="{BB962C8B-B14F-4D97-AF65-F5344CB8AC3E}">
        <p14:creationId xmlns:p14="http://schemas.microsoft.com/office/powerpoint/2010/main" val="977197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914315" y="6276165"/>
            <a:ext cx="2743200" cy="365125"/>
          </a:xfrm>
        </p:spPr>
        <p:txBody>
          <a:bodyPr/>
          <a:lstStyle/>
          <a:p>
            <a:pPr algn="ctr"/>
            <a:fld id="{505A1FFC-8867-40E9-B95B-2E005717913B}" type="slidenum">
              <a:rPr lang="en-US" smtClean="0"/>
              <a:pPr algn="ctr"/>
              <a:t>7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734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BSWG Future meeting dates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099270" y="1371600"/>
            <a:ext cx="9636137" cy="4536830"/>
          </a:xfrm>
        </p:spPr>
        <p:txBody>
          <a:bodyPr>
            <a:normAutofit/>
          </a:bodyPr>
          <a:lstStyle/>
          <a:p>
            <a:pPr marL="0" lv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457200" algn="l"/>
              </a:tabLst>
            </a:pPr>
            <a:endParaRPr lang="en-US" sz="1800" dirty="0">
              <a:solidFill>
                <a:srgbClr val="5B6770"/>
              </a:solidFill>
              <a:latin typeface="Times New Roman"/>
              <a:ea typeface="Calibri"/>
            </a:endParaRPr>
          </a:p>
          <a:p>
            <a:pPr marL="0" lvl="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tabLst>
                <a:tab pos="457200" algn="l"/>
              </a:tabLst>
            </a:pPr>
            <a:r>
              <a:rPr lang="en-US" b="1" dirty="0">
                <a:solidFill>
                  <a:srgbClr val="5B6770"/>
                </a:solidFill>
                <a:latin typeface="Times New Roman"/>
                <a:ea typeface="Calibri"/>
              </a:rPr>
              <a:t>Wednesday September 22, 2021</a:t>
            </a:r>
            <a:endParaRPr lang="en-US" dirty="0">
              <a:solidFill>
                <a:srgbClr val="5B6770"/>
              </a:solidFill>
              <a:latin typeface="Times New Roman"/>
              <a:ea typeface="Calibri"/>
            </a:endParaRPr>
          </a:p>
          <a:p>
            <a:pPr marL="0" lvl="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tabLst>
                <a:tab pos="457200" algn="l"/>
              </a:tabLst>
            </a:pPr>
            <a:r>
              <a:rPr lang="en-US" b="1" dirty="0">
                <a:solidFill>
                  <a:srgbClr val="5B6770"/>
                </a:solidFill>
                <a:latin typeface="Times New Roman"/>
                <a:ea typeface="Calibri"/>
              </a:rPr>
              <a:t>Wednesday December 15, 2021</a:t>
            </a:r>
            <a:endParaRPr lang="en-US" dirty="0">
              <a:solidFill>
                <a:srgbClr val="5B6770"/>
              </a:solidFill>
              <a:latin typeface="Times New Roman"/>
              <a:ea typeface="Calibri"/>
            </a:endParaRPr>
          </a:p>
          <a:p>
            <a:pPr lvl="1"/>
            <a:endParaRPr lang="en-US" sz="2800" dirty="0">
              <a:solidFill>
                <a:srgbClr val="FF0000"/>
              </a:solidFill>
            </a:endParaRPr>
          </a:p>
          <a:p>
            <a:pPr lvl="1"/>
            <a:endParaRPr lang="en-US" sz="2800" dirty="0"/>
          </a:p>
          <a:p>
            <a:pPr lvl="1"/>
            <a:endParaRPr lang="en-US" sz="600" dirty="0"/>
          </a:p>
        </p:txBody>
      </p:sp>
    </p:spTree>
    <p:extLst>
      <p:ext uri="{BB962C8B-B14F-4D97-AF65-F5344CB8AC3E}">
        <p14:creationId xmlns:p14="http://schemas.microsoft.com/office/powerpoint/2010/main" val="2850054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361</Words>
  <Application>Microsoft Office PowerPoint</Application>
  <PresentationFormat>Custom</PresentationFormat>
  <Paragraphs>70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Black Start Working Group Report for ROS</vt:lpstr>
      <vt:lpstr>PowerPoint Presentation</vt:lpstr>
      <vt:lpstr>Black Start Service</vt:lpstr>
      <vt:lpstr>Black Start Resource Outage Summary</vt:lpstr>
      <vt:lpstr>Outage Cause</vt:lpstr>
      <vt:lpstr>Improvements proposed at April/May BSWG meetings</vt:lpstr>
      <vt:lpstr>BSWG Future meeting dates</vt:lpstr>
    </vt:vector>
  </TitlesOfParts>
  <Company>The Electric Reliability Council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Black Start Working Group</dc:title>
  <dc:creator>Garcia, Freddy</dc:creator>
  <cp:lastModifiedBy>Tony Kroskey</cp:lastModifiedBy>
  <cp:revision>12</cp:revision>
  <dcterms:created xsi:type="dcterms:W3CDTF">2019-01-09T15:57:16Z</dcterms:created>
  <dcterms:modified xsi:type="dcterms:W3CDTF">2021-06-02T19:08:40Z</dcterms:modified>
</cp:coreProperties>
</file>