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3"/>
  </p:notesMasterIdLst>
  <p:handoutMasterIdLst>
    <p:handoutMasterId r:id="rId24"/>
  </p:handoutMasterIdLst>
  <p:sldIdLst>
    <p:sldId id="260" r:id="rId6"/>
    <p:sldId id="284" r:id="rId7"/>
    <p:sldId id="261" r:id="rId8"/>
    <p:sldId id="294" r:id="rId9"/>
    <p:sldId id="295" r:id="rId10"/>
    <p:sldId id="296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7" r:id="rId20"/>
    <p:sldId id="298" r:id="rId21"/>
    <p:sldId id="262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295"/>
            <p14:sldId id="29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7462" autoAdjust="0"/>
  </p:normalViewPr>
  <p:slideViewPr>
    <p:cSldViewPr snapToGrid="0" snapToObjects="1">
      <p:cViewPr varScale="1">
        <p:scale>
          <a:sx n="67" d="100"/>
          <a:sy n="67" d="100"/>
        </p:scale>
        <p:origin x="816" y="62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28,071,084  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8,907,804 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31.73%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982,403 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3.50%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06/03/21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Chad Mulholland, NRG</a:t>
              </a:r>
              <a:endParaRPr lang="en-US" sz="2000" dirty="0"/>
            </a:p>
            <a:p>
              <a:r>
                <a:rPr lang="en-US" sz="2000" i="1" dirty="0"/>
                <a:t>Vice Chair: </a:t>
              </a:r>
              <a:r>
                <a:rPr lang="en-US" sz="2000" dirty="0"/>
                <a:t>Jimmy Jackson, CPS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June 03, 2021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74" y="727514"/>
            <a:ext cx="7242676" cy="52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11" y="785610"/>
            <a:ext cx="7315834" cy="51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93" y="761769"/>
            <a:ext cx="7352413" cy="518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89" y="822734"/>
            <a:ext cx="7163421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70" y="732238"/>
            <a:ext cx="7163421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Solar Generation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21" y="757996"/>
            <a:ext cx="7163421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Solar Generation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6" y="753413"/>
            <a:ext cx="7388992" cy="520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BAL-001-TRE-2 FMEs &amp; IMFR</a:t>
            </a:r>
          </a:p>
          <a:p>
            <a:pPr lvl="2"/>
            <a:r>
              <a:rPr lang="en-US" sz="1600" dirty="0"/>
              <a:t>2 FMEs in the month of April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04/08/2021</a:t>
            </a:r>
          </a:p>
          <a:p>
            <a:pPr lvl="1"/>
            <a:r>
              <a:rPr lang="en-US" sz="2000" kern="0" dirty="0"/>
              <a:t>Review of emergency conditions list from ROS</a:t>
            </a:r>
          </a:p>
          <a:p>
            <a:pPr lvl="1"/>
            <a:r>
              <a:rPr lang="en-US" sz="2000" kern="0" dirty="0"/>
              <a:t>February cold weather event follow up discussion</a:t>
            </a:r>
          </a:p>
          <a:p>
            <a:pPr lvl="1"/>
            <a:r>
              <a:rPr lang="en-US" sz="2000" kern="0" dirty="0"/>
              <a:t>Review of Southern Cross Directive 9 White Paper</a:t>
            </a:r>
          </a:p>
          <a:p>
            <a:pPr lvl="1"/>
            <a:r>
              <a:rPr lang="en-US" sz="2000" kern="0" dirty="0"/>
              <a:t>SCR-811 Incorporation of PVGR in GTBD for Summer 2021</a:t>
            </a:r>
          </a:p>
          <a:p>
            <a:pPr lvl="1"/>
            <a:r>
              <a:rPr lang="en-US" sz="2000" kern="0" dirty="0"/>
              <a:t>ERCOT reports</a:t>
            </a:r>
            <a:endParaRPr lang="en-US" sz="1800" kern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There were 2 FMEs in April</a:t>
            </a:r>
          </a:p>
          <a:p>
            <a:pPr lvl="1"/>
            <a:r>
              <a:rPr lang="en-US" sz="2200" dirty="0"/>
              <a:t>4/28/2021 21:03:22</a:t>
            </a:r>
          </a:p>
          <a:p>
            <a:pPr lvl="2"/>
            <a:r>
              <a:rPr lang="en-US" sz="1900" dirty="0"/>
              <a:t>Loss of 529 MW</a:t>
            </a:r>
          </a:p>
          <a:p>
            <a:pPr lvl="2"/>
            <a:r>
              <a:rPr lang="en-US" sz="1900" dirty="0"/>
              <a:t>Interconnection Frequency Response: 1080 MW/0.1 Hz</a:t>
            </a:r>
          </a:p>
          <a:p>
            <a:pPr lvl="2"/>
            <a:r>
              <a:rPr lang="en-US" sz="1900" dirty="0"/>
              <a:t>12 of 66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13 of 66 Evaluated Generation Resources had less than 75% of their expected Sustained Primary Frequency Response.</a:t>
            </a:r>
            <a:endParaRPr lang="en-US" sz="2800" dirty="0"/>
          </a:p>
          <a:p>
            <a:pPr lvl="1"/>
            <a:r>
              <a:rPr lang="en-US" sz="2200" dirty="0"/>
              <a:t>4/30/2021 22:14:50</a:t>
            </a:r>
          </a:p>
          <a:p>
            <a:pPr lvl="2"/>
            <a:r>
              <a:rPr lang="en-US" sz="1900" dirty="0"/>
              <a:t>Loss of load of 780 MW</a:t>
            </a:r>
          </a:p>
          <a:p>
            <a:pPr lvl="2"/>
            <a:r>
              <a:rPr lang="en-US" sz="1900" dirty="0"/>
              <a:t>Interconnection Frequency Response: 867 MW/0.1 Hz</a:t>
            </a:r>
          </a:p>
          <a:p>
            <a:pPr lvl="2"/>
            <a:r>
              <a:rPr lang="en-US" sz="1900" dirty="0"/>
              <a:t>8 of 42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7 of 42 Evaluated Generation Resources had less than 75% of their expected Sustained Primary Frequency Response.</a:t>
            </a:r>
          </a:p>
          <a:p>
            <a:pPr lvl="2"/>
            <a:endParaRPr lang="en-US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136683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36348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471 MW/0.1 Hz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25" y="805014"/>
            <a:ext cx="7070501" cy="51313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911" y="4428636"/>
            <a:ext cx="2152075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March 2021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14" y="731286"/>
            <a:ext cx="7376825" cy="5270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958" y="928249"/>
            <a:ext cx="372497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73" y="726484"/>
            <a:ext cx="7193903" cy="52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11649</TotalTime>
  <Words>288</Words>
  <Application>Microsoft Office PowerPoint</Application>
  <PresentationFormat>On-screen Show (4:3)</PresentationFormat>
  <Paragraphs>61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Mulholland, Chad</cp:lastModifiedBy>
  <cp:revision>642</cp:revision>
  <cp:lastPrinted>2013-01-30T23:16:36Z</cp:lastPrinted>
  <dcterms:created xsi:type="dcterms:W3CDTF">2010-04-12T23:12:02Z</dcterms:created>
  <dcterms:modified xsi:type="dcterms:W3CDTF">2021-06-03T12:41:01Z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