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56" r:id="rId2"/>
    <p:sldId id="261" r:id="rId3"/>
    <p:sldId id="260" r:id="rId4"/>
    <p:sldId id="258" r:id="rId5"/>
    <p:sldId id="259"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9" d="100"/>
          <a:sy n="89" d="100"/>
        </p:scale>
        <p:origin x="4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A13450-4CF3-4745-9550-7541FFD94A2B}" type="datetimeFigureOut">
              <a:rPr lang="en-US" smtClean="0"/>
              <a:t>6/2/2021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32BAD7-6ACB-44F4-B36D-40EA5E0A9754}" type="slidenum">
              <a:rPr lang="en-US" smtClean="0"/>
              <a:t>‹#›</a:t>
            </a:fld>
            <a:endParaRPr lang="en-US" dirty="0"/>
          </a:p>
        </p:txBody>
      </p:sp>
    </p:spTree>
    <p:extLst>
      <p:ext uri="{BB962C8B-B14F-4D97-AF65-F5344CB8AC3E}">
        <p14:creationId xmlns:p14="http://schemas.microsoft.com/office/powerpoint/2010/main" val="1634451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3/22/2021</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4004202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3/22/2021</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516930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3/22/2021</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753778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3/22/2021</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56458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3/22/2021</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24772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3/22/2021</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81291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3/22/2021</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144697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3/22/2021</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670517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3/22/2021</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311961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3/22/2021</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15693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3/22/2021</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226731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3/22/2021</a:t>
            </a:r>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8E3C8A-25C0-43C8-8B90-29268A384E92}" type="slidenum">
              <a:rPr lang="en-US" smtClean="0"/>
              <a:t>‹#›</a:t>
            </a:fld>
            <a:endParaRPr lang="en-US" dirty="0"/>
          </a:p>
        </p:txBody>
      </p:sp>
    </p:spTree>
    <p:extLst>
      <p:ext uri="{BB962C8B-B14F-4D97-AF65-F5344CB8AC3E}">
        <p14:creationId xmlns:p14="http://schemas.microsoft.com/office/powerpoint/2010/main" val="1865201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Planning Working Group Update</a:t>
            </a:r>
            <a:endParaRPr lang="en-US" dirty="0"/>
          </a:p>
        </p:txBody>
      </p:sp>
      <p:sp>
        <p:nvSpPr>
          <p:cNvPr id="3" name="Subtitle 2"/>
          <p:cNvSpPr>
            <a:spLocks noGrp="1"/>
          </p:cNvSpPr>
          <p:nvPr>
            <p:ph type="subTitle" idx="1"/>
          </p:nvPr>
        </p:nvSpPr>
        <p:spPr/>
        <p:txBody>
          <a:bodyPr/>
          <a:lstStyle/>
          <a:p>
            <a:r>
              <a:rPr lang="en-US" dirty="0" smtClean="0"/>
              <a:t>To</a:t>
            </a:r>
          </a:p>
          <a:p>
            <a:r>
              <a:rPr lang="en-US" dirty="0" smtClean="0"/>
              <a:t>Reliability and Operations Subcommittee</a:t>
            </a:r>
          </a:p>
          <a:p>
            <a:r>
              <a:rPr lang="en-US" dirty="0" smtClean="0"/>
              <a:t>June 3, 2021</a:t>
            </a:r>
            <a:endParaRPr lang="en-US" dirty="0"/>
          </a:p>
        </p:txBody>
      </p:sp>
    </p:spTree>
    <p:extLst>
      <p:ext uri="{BB962C8B-B14F-4D97-AF65-F5344CB8AC3E}">
        <p14:creationId xmlns:p14="http://schemas.microsoft.com/office/powerpoint/2010/main" val="1319244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9583"/>
            <a:ext cx="10515600" cy="1325563"/>
          </a:xfrm>
        </p:spPr>
        <p:txBody>
          <a:bodyPr/>
          <a:lstStyle/>
          <a:p>
            <a:r>
              <a:rPr lang="en-US" dirty="0" smtClean="0"/>
              <a:t>TAC Emergency List Review</a:t>
            </a:r>
            <a:endParaRPr lang="en-US" dirty="0"/>
          </a:p>
        </p:txBody>
      </p:sp>
      <p:sp>
        <p:nvSpPr>
          <p:cNvPr id="4" name="Date Placeholder 3"/>
          <p:cNvSpPr>
            <a:spLocks noGrp="1"/>
          </p:cNvSpPr>
          <p:nvPr>
            <p:ph type="dt" sz="half" idx="10"/>
          </p:nvPr>
        </p:nvSpPr>
        <p:spPr/>
        <p:txBody>
          <a:bodyPr/>
          <a:lstStyle/>
          <a:p>
            <a:r>
              <a:rPr lang="en-US" dirty="0" smtClean="0"/>
              <a:t>4/23/2021</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7607783"/>
              </p:ext>
            </p:extLst>
          </p:nvPr>
        </p:nvGraphicFramePr>
        <p:xfrm>
          <a:off x="420132" y="1178008"/>
          <a:ext cx="10466404" cy="4892516"/>
        </p:xfrm>
        <a:graphic>
          <a:graphicData uri="http://schemas.openxmlformats.org/drawingml/2006/table">
            <a:tbl>
              <a:tblPr>
                <a:tableStyleId>{5C22544A-7EE6-4342-B048-85BDC9FD1C3A}</a:tableStyleId>
              </a:tblPr>
              <a:tblGrid>
                <a:gridCol w="493849"/>
                <a:gridCol w="731190"/>
                <a:gridCol w="5500379"/>
                <a:gridCol w="1299710"/>
                <a:gridCol w="2441276"/>
              </a:tblGrid>
              <a:tr h="448272">
                <a:tc>
                  <a:txBody>
                    <a:bodyPr/>
                    <a:lstStyle/>
                    <a:p>
                      <a:pPr algn="ctr" fontAlgn="t"/>
                      <a:r>
                        <a:rPr lang="en-US" sz="1100" u="none" strike="noStrike" dirty="0">
                          <a:effectLst/>
                        </a:rPr>
                        <a:t>Item Number</a:t>
                      </a:r>
                      <a:endParaRPr lang="en-US"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smtClean="0">
                          <a:effectLst/>
                        </a:rPr>
                        <a:t>Owner</a:t>
                      </a:r>
                      <a:endParaRPr lang="en-US" sz="11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Item Description</a:t>
                      </a:r>
                      <a:endParaRPr lang="en-US"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b="1" i="0" u="none" strike="noStrike" dirty="0" smtClean="0">
                          <a:solidFill>
                            <a:srgbClr val="000000"/>
                          </a:solidFill>
                          <a:effectLst/>
                          <a:latin typeface="Calibri" panose="020F0502020204030204" pitchFamily="34" charset="0"/>
                        </a:rPr>
                        <a:t>Priority</a:t>
                      </a:r>
                      <a:endParaRPr lang="en-US"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b="1" i="0" u="none" strike="noStrike" dirty="0" smtClean="0">
                          <a:solidFill>
                            <a:srgbClr val="000000"/>
                          </a:solidFill>
                          <a:effectLst/>
                          <a:latin typeface="Calibri" panose="020F0502020204030204" pitchFamily="34" charset="0"/>
                        </a:rPr>
                        <a:t>Action Taken/Planned</a:t>
                      </a:r>
                      <a:endParaRPr lang="en-US" sz="1100" b="1" i="0" u="none" strike="noStrike" dirty="0">
                        <a:solidFill>
                          <a:srgbClr val="000000"/>
                        </a:solidFill>
                        <a:effectLst/>
                        <a:latin typeface="Calibri" panose="020F0502020204030204" pitchFamily="34" charset="0"/>
                      </a:endParaRPr>
                    </a:p>
                  </a:txBody>
                  <a:tcPr marL="0" marR="0" marT="0" marB="0" anchor="ctr"/>
                </a:tc>
              </a:tr>
              <a:tr h="499182">
                <a:tc>
                  <a:txBody>
                    <a:bodyPr/>
                    <a:lstStyle/>
                    <a:p>
                      <a:pPr algn="ctr" fontAlgn="t"/>
                      <a:r>
                        <a:rPr lang="en-US" sz="1100" u="none" strike="noStrike" dirty="0">
                          <a:effectLst/>
                        </a:rPr>
                        <a:t>29</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a:effectLst/>
                        </a:rPr>
                        <a:t>ROS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Load Impact to GTCs: Determine the impact of load shed on generation curtailments for generation tied to a GTC.</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b="0" i="0" u="none" strike="noStrike" dirty="0" smtClean="0">
                          <a:solidFill>
                            <a:srgbClr val="000000"/>
                          </a:solidFill>
                          <a:effectLst/>
                          <a:latin typeface="Calibri" panose="020F0502020204030204" pitchFamily="34" charset="0"/>
                        </a:rPr>
                        <a:t>Med</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marL="228600" indent="-228600" algn="l" fontAlgn="t">
                        <a:buAutoNum type="arabicPeriod"/>
                      </a:pPr>
                      <a:r>
                        <a:rPr lang="en-US" sz="1100" b="0" i="0" u="none" strike="noStrike" dirty="0" smtClean="0">
                          <a:solidFill>
                            <a:srgbClr val="000000"/>
                          </a:solidFill>
                          <a:effectLst/>
                          <a:latin typeface="Calibri" panose="020F0502020204030204" pitchFamily="34" charset="0"/>
                        </a:rPr>
                        <a:t>Coordinate with developments</a:t>
                      </a:r>
                      <a:r>
                        <a:rPr lang="en-US" sz="1100" b="0" i="0" u="none" strike="noStrike" baseline="0" dirty="0" smtClean="0">
                          <a:solidFill>
                            <a:srgbClr val="000000"/>
                          </a:solidFill>
                          <a:effectLst/>
                          <a:latin typeface="Calibri" panose="020F0502020204030204" pitchFamily="34" charset="0"/>
                        </a:rPr>
                        <a:t> in critical load definitions.</a:t>
                      </a:r>
                    </a:p>
                    <a:p>
                      <a:pPr marL="228600" indent="-228600" algn="l" fontAlgn="t">
                        <a:buAutoNum type="arabicPeriod"/>
                      </a:pPr>
                      <a:r>
                        <a:rPr lang="en-US" sz="1100" b="0" i="0" u="none" strike="noStrike" baseline="0" dirty="0" smtClean="0">
                          <a:solidFill>
                            <a:srgbClr val="000000"/>
                          </a:solidFill>
                          <a:effectLst/>
                          <a:latin typeface="Calibri" panose="020F0502020204030204" pitchFamily="34" charset="0"/>
                        </a:rPr>
                        <a:t>Review in </a:t>
                      </a:r>
                      <a:r>
                        <a:rPr lang="en-US" sz="1100" b="0" i="0" u="none" strike="noStrike" baseline="0" dirty="0" smtClean="0">
                          <a:solidFill>
                            <a:srgbClr val="000000"/>
                          </a:solidFill>
                          <a:effectLst/>
                          <a:latin typeface="Calibri" panose="020F0502020204030204" pitchFamily="34" charset="0"/>
                        </a:rPr>
                        <a:t>conjunction </a:t>
                      </a:r>
                      <a:r>
                        <a:rPr lang="en-US" sz="1100" b="0" i="0" u="none" strike="noStrike" baseline="0" dirty="0" smtClean="0">
                          <a:solidFill>
                            <a:srgbClr val="000000"/>
                          </a:solidFill>
                          <a:effectLst/>
                          <a:latin typeface="Calibri" panose="020F0502020204030204" pitchFamily="34" charset="0"/>
                        </a:rPr>
                        <a:t>with item 51</a:t>
                      </a:r>
                      <a:endParaRPr lang="en-US" sz="1100" b="0" i="0" u="none" strike="noStrike" dirty="0">
                        <a:solidFill>
                          <a:srgbClr val="000000"/>
                        </a:solidFill>
                        <a:effectLst/>
                        <a:latin typeface="Calibri" panose="020F0502020204030204" pitchFamily="34" charset="0"/>
                      </a:endParaRPr>
                    </a:p>
                  </a:txBody>
                  <a:tcPr marL="0" marR="0" marT="0" marB="0" anchor="ctr"/>
                </a:tc>
              </a:tr>
              <a:tr h="448272">
                <a:tc>
                  <a:txBody>
                    <a:bodyPr/>
                    <a:lstStyle/>
                    <a:p>
                      <a:pPr algn="ctr" fontAlgn="t"/>
                      <a:r>
                        <a:rPr lang="en-US" sz="1100" u="none" strike="noStrike" dirty="0">
                          <a:effectLst/>
                        </a:rPr>
                        <a:t>41</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a:effectLst/>
                        </a:rPr>
                        <a:t>ROS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DC Ties: Review performance of DC ties during the event and consideration of how this impacts planning assumptions and other policies related to DC ties.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b="0" i="0" u="none" strike="noStrike" dirty="0" smtClean="0">
                          <a:solidFill>
                            <a:srgbClr val="000000"/>
                          </a:solidFill>
                          <a:effectLst/>
                          <a:latin typeface="Calibri" panose="020F0502020204030204" pitchFamily="34" charset="0"/>
                        </a:rPr>
                        <a:t>Med</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Info</a:t>
                      </a:r>
                      <a:r>
                        <a:rPr lang="en-US" sz="1100" b="0" i="0" u="none" strike="noStrike" baseline="0" dirty="0" smtClean="0">
                          <a:solidFill>
                            <a:srgbClr val="000000"/>
                          </a:solidFill>
                          <a:effectLst/>
                          <a:latin typeface="Calibri" panose="020F0502020204030204" pitchFamily="34" charset="0"/>
                        </a:rPr>
                        <a:t> requested from ERCOT</a:t>
                      </a:r>
                      <a:endParaRPr lang="en-US" sz="1100" b="0" i="0" u="none" strike="noStrike" dirty="0" smtClean="0">
                        <a:solidFill>
                          <a:srgbClr val="000000"/>
                        </a:solidFill>
                        <a:effectLst/>
                        <a:latin typeface="Calibri" panose="020F0502020204030204" pitchFamily="34" charset="0"/>
                      </a:endParaRPr>
                    </a:p>
                    <a:p>
                      <a:pPr algn="ctr" fontAlgn="t"/>
                      <a:endParaRPr lang="en-US" sz="1100" b="0" i="0" u="none" strike="noStrike" dirty="0">
                        <a:solidFill>
                          <a:srgbClr val="000000"/>
                        </a:solidFill>
                        <a:effectLst/>
                        <a:latin typeface="Calibri" panose="020F0502020204030204" pitchFamily="34" charset="0"/>
                      </a:endParaRPr>
                    </a:p>
                  </a:txBody>
                  <a:tcPr marL="0" marR="0" marT="0" marB="0" anchor="ctr"/>
                </a:tc>
              </a:tr>
              <a:tr h="748772">
                <a:tc>
                  <a:txBody>
                    <a:bodyPr/>
                    <a:lstStyle/>
                    <a:p>
                      <a:pPr algn="ctr" fontAlgn="t"/>
                      <a:r>
                        <a:rPr lang="en-US" sz="1100" u="none" strike="noStrike" dirty="0">
                          <a:effectLst/>
                        </a:rPr>
                        <a:t>47</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a:effectLst/>
                        </a:rPr>
                        <a:t>ROS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Transmission Planning Studies: Review existing transmission planning study assumptions and processes and determine if any adjustments are needed to adequately prepare for future extreme weather events including changes in assumptions for demand, generation, dispatch, and system constraints.  </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b="0" i="0" u="none" strike="noStrike" dirty="0" smtClean="0">
                          <a:solidFill>
                            <a:srgbClr val="000000"/>
                          </a:solidFill>
                          <a:effectLst/>
                          <a:latin typeface="Calibri" panose="020F0502020204030204" pitchFamily="34" charset="0"/>
                        </a:rPr>
                        <a:t>High</a:t>
                      </a:r>
                    </a:p>
                  </a:txBody>
                  <a:tcPr marL="0" marR="0" marT="0" marB="0" anchor="ctr"/>
                </a:tc>
                <a:tc>
                  <a:txBody>
                    <a:bodyPr/>
                    <a:lstStyle/>
                    <a:p>
                      <a:pPr marL="228600" indent="-228600" algn="l" fontAlgn="t">
                        <a:buAutoNum type="arabicPeriod"/>
                      </a:pPr>
                      <a:r>
                        <a:rPr lang="en-US" sz="1100" b="0" i="0" u="none" strike="noStrike" dirty="0" smtClean="0">
                          <a:solidFill>
                            <a:srgbClr val="000000"/>
                          </a:solidFill>
                          <a:effectLst/>
                          <a:latin typeface="Calibri" panose="020F0502020204030204" pitchFamily="34" charset="0"/>
                        </a:rPr>
                        <a:t>Case building</a:t>
                      </a:r>
                      <a:r>
                        <a:rPr lang="en-US" sz="1100" b="0" i="0" u="none" strike="noStrike" baseline="0" dirty="0" smtClean="0">
                          <a:solidFill>
                            <a:srgbClr val="000000"/>
                          </a:solidFill>
                          <a:effectLst/>
                          <a:latin typeface="Calibri" panose="020F0502020204030204" pitchFamily="34" charset="0"/>
                        </a:rPr>
                        <a:t> i</a:t>
                      </a:r>
                      <a:r>
                        <a:rPr lang="en-US" sz="1100" b="0" i="0" u="none" strike="noStrike" dirty="0" smtClean="0">
                          <a:solidFill>
                            <a:srgbClr val="000000"/>
                          </a:solidFill>
                          <a:effectLst/>
                          <a:latin typeface="Calibri" panose="020F0502020204030204" pitchFamily="34" charset="0"/>
                        </a:rPr>
                        <a:t>nfo</a:t>
                      </a:r>
                      <a:r>
                        <a:rPr lang="en-US" sz="1100" b="0" i="0" u="none" strike="noStrike" baseline="0" dirty="0" smtClean="0">
                          <a:solidFill>
                            <a:srgbClr val="000000"/>
                          </a:solidFill>
                          <a:effectLst/>
                          <a:latin typeface="Calibri" panose="020F0502020204030204" pitchFamily="34" charset="0"/>
                        </a:rPr>
                        <a:t> requested</a:t>
                      </a:r>
                    </a:p>
                    <a:p>
                      <a:pPr marL="228600" indent="-228600" algn="l" fontAlgn="t">
                        <a:buAutoNum type="arabicPeriod"/>
                      </a:pPr>
                      <a:r>
                        <a:rPr lang="en-US" sz="1100" b="0" i="0" u="none" strike="noStrike" baseline="0" dirty="0" smtClean="0">
                          <a:solidFill>
                            <a:srgbClr val="000000"/>
                          </a:solidFill>
                          <a:effectLst/>
                          <a:latin typeface="Calibri" panose="020F0502020204030204" pitchFamily="34" charset="0"/>
                        </a:rPr>
                        <a:t>Review of Planning Guide Section 3</a:t>
                      </a:r>
                    </a:p>
                    <a:p>
                      <a:pPr marL="228600" indent="-228600" algn="l" fontAlgn="t">
                        <a:buAutoNum type="arabicPeriod"/>
                      </a:pPr>
                      <a:r>
                        <a:rPr lang="en-US" sz="1100" b="0" i="0" u="none" strike="noStrike" baseline="0" dirty="0" smtClean="0">
                          <a:solidFill>
                            <a:srgbClr val="000000"/>
                          </a:solidFill>
                          <a:effectLst/>
                          <a:latin typeface="Calibri" panose="020F0502020204030204" pitchFamily="34" charset="0"/>
                        </a:rPr>
                        <a:t>Investigate need to develop parameters to define extreme events</a:t>
                      </a:r>
                    </a:p>
                  </a:txBody>
                  <a:tcPr marL="0" marR="0" marT="0" marB="0" anchor="ctr"/>
                </a:tc>
              </a:tr>
              <a:tr h="448272">
                <a:tc>
                  <a:txBody>
                    <a:bodyPr/>
                    <a:lstStyle/>
                    <a:p>
                      <a:pPr algn="ctr" fontAlgn="t"/>
                      <a:r>
                        <a:rPr lang="en-US" sz="1100" u="none" strike="noStrike" dirty="0">
                          <a:effectLst/>
                        </a:rPr>
                        <a:t>49</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a:effectLst/>
                        </a:rPr>
                        <a:t>ROS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Energy Emergency Alert: Review EEA rules and assess if any changes are warranted.</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b="0" i="0" u="none" strike="noStrike" dirty="0" smtClean="0">
                          <a:solidFill>
                            <a:srgbClr val="000000"/>
                          </a:solidFill>
                          <a:effectLst/>
                          <a:latin typeface="Calibri" panose="020F0502020204030204" pitchFamily="34" charset="0"/>
                        </a:rPr>
                        <a:t>Med</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b="0" i="0" u="none" strike="noStrike" dirty="0" smtClean="0">
                          <a:solidFill>
                            <a:srgbClr val="000000"/>
                          </a:solidFill>
                          <a:effectLst/>
                          <a:latin typeface="Calibri" panose="020F0502020204030204" pitchFamily="34" charset="0"/>
                        </a:rPr>
                        <a:t>OWG expected</a:t>
                      </a:r>
                      <a:r>
                        <a:rPr lang="en-US" sz="1100" b="0" i="0" u="none" strike="noStrike" baseline="0" dirty="0" smtClean="0">
                          <a:solidFill>
                            <a:srgbClr val="000000"/>
                          </a:solidFill>
                          <a:effectLst/>
                          <a:latin typeface="Calibri" panose="020F0502020204030204" pitchFamily="34" charset="0"/>
                        </a:rPr>
                        <a:t> to lead.</a:t>
                      </a:r>
                      <a:endParaRPr lang="en-US" sz="1100" b="0" i="0" u="none" strike="noStrike" dirty="0">
                        <a:solidFill>
                          <a:srgbClr val="000000"/>
                        </a:solidFill>
                        <a:effectLst/>
                        <a:latin typeface="Calibri" panose="020F0502020204030204" pitchFamily="34" charset="0"/>
                      </a:endParaRPr>
                    </a:p>
                  </a:txBody>
                  <a:tcPr marL="0" marR="0" marT="0" marB="0" anchor="ctr"/>
                </a:tc>
              </a:tr>
              <a:tr h="499182">
                <a:tc>
                  <a:txBody>
                    <a:bodyPr/>
                    <a:lstStyle/>
                    <a:p>
                      <a:pPr algn="ctr" fontAlgn="t"/>
                      <a:r>
                        <a:rPr lang="en-US" sz="1100" u="none" strike="noStrike" dirty="0">
                          <a:effectLst/>
                        </a:rPr>
                        <a:t>51</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a:effectLst/>
                        </a:rPr>
                        <a:t>ROS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Review GTC Management Process during EEA3: Analyze how much generation was curtailed behind GTCs during EEA3 and assess if changes are warranted around GTC management during emergency conditions.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Med</a:t>
                      </a: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Info</a:t>
                      </a:r>
                      <a:r>
                        <a:rPr lang="en-US" sz="1100" b="0" i="0" u="none" strike="noStrike" baseline="0" dirty="0" smtClean="0">
                          <a:solidFill>
                            <a:srgbClr val="000000"/>
                          </a:solidFill>
                          <a:effectLst/>
                          <a:latin typeface="Calibri" panose="020F0502020204030204" pitchFamily="34" charset="0"/>
                        </a:rPr>
                        <a:t> requested from ERCOT</a:t>
                      </a:r>
                      <a:endParaRPr lang="en-US" sz="1100" b="0" i="0" u="none" strike="noStrike" dirty="0" smtClean="0">
                        <a:solidFill>
                          <a:srgbClr val="000000"/>
                        </a:solidFill>
                        <a:effectLst/>
                        <a:latin typeface="Calibri" panose="020F0502020204030204" pitchFamily="34" charset="0"/>
                      </a:endParaRPr>
                    </a:p>
                  </a:txBody>
                  <a:tcPr marL="0" marR="0" marT="0" marB="0" anchor="ctr"/>
                </a:tc>
              </a:tr>
              <a:tr h="448272">
                <a:tc>
                  <a:txBody>
                    <a:bodyPr/>
                    <a:lstStyle/>
                    <a:p>
                      <a:pPr algn="ctr" fontAlgn="t"/>
                      <a:r>
                        <a:rPr lang="en-US" sz="1100" u="none" strike="noStrike" dirty="0">
                          <a:effectLst/>
                        </a:rPr>
                        <a:t>93</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smtClean="0">
                          <a:effectLst/>
                        </a:rPr>
                        <a:t>ROS/WMS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Are adjustments to the load forecasting methodology, scenario analysis and trend analysis needed in light of this event?</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High</a:t>
                      </a:r>
                    </a:p>
                  </a:txBody>
                  <a:tcPr marL="0" marR="0" marT="0"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Requesting information on developing ERCOT-wide</a:t>
                      </a:r>
                      <a:r>
                        <a:rPr lang="en-US" sz="1100" b="0" i="0" u="none" strike="noStrike" baseline="0" dirty="0" smtClean="0">
                          <a:solidFill>
                            <a:srgbClr val="000000"/>
                          </a:solidFill>
                          <a:effectLst/>
                          <a:latin typeface="Calibri" panose="020F0502020204030204" pitchFamily="34" charset="0"/>
                        </a:rPr>
                        <a:t> load forecast for planning.</a:t>
                      </a:r>
                      <a:endParaRPr lang="en-US" sz="1100" b="0" i="0" u="none" strike="noStrike" dirty="0" smtClean="0">
                        <a:solidFill>
                          <a:srgbClr val="000000"/>
                        </a:solidFill>
                        <a:effectLst/>
                        <a:latin typeface="Calibri" panose="020F0502020204030204" pitchFamily="34" charset="0"/>
                      </a:endParaRPr>
                    </a:p>
                  </a:txBody>
                  <a:tcPr marL="0" marR="0" marT="0" marB="0" anchor="ctr"/>
                </a:tc>
              </a:tr>
              <a:tr h="448272">
                <a:tc>
                  <a:txBody>
                    <a:bodyPr/>
                    <a:lstStyle/>
                    <a:p>
                      <a:pPr algn="ctr" fontAlgn="t"/>
                      <a:r>
                        <a:rPr lang="en-US" sz="1100" u="none" strike="noStrike" dirty="0">
                          <a:effectLst/>
                        </a:rPr>
                        <a:t>94</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smtClean="0">
                          <a:effectLst/>
                        </a:rPr>
                        <a:t>ROS/WMS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How should we revise extreme winter cases for planning assessments?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b="0" i="0" u="none" strike="noStrike" dirty="0" smtClean="0">
                          <a:solidFill>
                            <a:srgbClr val="000000"/>
                          </a:solidFill>
                          <a:effectLst/>
                          <a:latin typeface="Calibri" panose="020F0502020204030204" pitchFamily="34" charset="0"/>
                        </a:rPr>
                        <a:t>High</a:t>
                      </a:r>
                    </a:p>
                  </a:txBody>
                  <a:tcPr marL="0" marR="0" marT="0" marB="0" anchor="ctr"/>
                </a:tc>
                <a:tc>
                  <a:txBody>
                    <a:bodyPr/>
                    <a:lstStyle/>
                    <a:p>
                      <a:pPr algn="ctr" fontAlgn="t"/>
                      <a:r>
                        <a:rPr lang="en-US" sz="1100" b="0" i="0" u="none" strike="noStrike" dirty="0" smtClean="0">
                          <a:solidFill>
                            <a:srgbClr val="000000"/>
                          </a:solidFill>
                          <a:effectLst/>
                          <a:latin typeface="Calibri" panose="020F0502020204030204" pitchFamily="34" charset="0"/>
                        </a:rPr>
                        <a:t>See comments</a:t>
                      </a:r>
                      <a:r>
                        <a:rPr lang="en-US" sz="1100" b="0" i="0" u="none" strike="noStrike" baseline="0" dirty="0" smtClean="0">
                          <a:solidFill>
                            <a:srgbClr val="000000"/>
                          </a:solidFill>
                          <a:effectLst/>
                          <a:latin typeface="Calibri" panose="020F0502020204030204" pitchFamily="34" charset="0"/>
                        </a:rPr>
                        <a:t> on 47.</a:t>
                      </a:r>
                      <a:endParaRPr lang="en-US" sz="1100" b="0" i="0" u="none" strike="noStrike" dirty="0" smtClean="0">
                        <a:solidFill>
                          <a:srgbClr val="000000"/>
                        </a:solidFill>
                        <a:effectLst/>
                        <a:latin typeface="Calibri" panose="020F0502020204030204" pitchFamily="34" charset="0"/>
                      </a:endParaRPr>
                    </a:p>
                  </a:txBody>
                  <a:tcPr marL="0" marR="0" marT="0" marB="0" anchor="ctr"/>
                </a:tc>
              </a:tr>
              <a:tr h="448272">
                <a:tc>
                  <a:txBody>
                    <a:bodyPr/>
                    <a:lstStyle/>
                    <a:p>
                      <a:pPr algn="ctr" fontAlgn="t"/>
                      <a:r>
                        <a:rPr lang="en-US" sz="1100" u="none" strike="noStrike" dirty="0">
                          <a:effectLst/>
                        </a:rPr>
                        <a:t>105</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smtClean="0">
                          <a:effectLst/>
                        </a:rPr>
                        <a:t>ERCOT</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How did SODG perform?</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Med</a:t>
                      </a: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100" b="0" i="0" u="none" strike="noStrike" dirty="0" smtClean="0">
                        <a:solidFill>
                          <a:srgbClr val="000000"/>
                        </a:solidFill>
                        <a:effectLst/>
                        <a:latin typeface="Calibri" panose="020F0502020204030204" pitchFamily="34" charset="0"/>
                      </a:endParaRPr>
                    </a:p>
                  </a:txBody>
                  <a:tcPr marL="0" marR="0" marT="0" marB="0" anchor="ctr"/>
                </a:tc>
              </a:tr>
              <a:tr h="448272">
                <a:tc>
                  <a:txBody>
                    <a:bodyPr/>
                    <a:lstStyle/>
                    <a:p>
                      <a:pPr algn="ctr" fontAlgn="t"/>
                      <a:r>
                        <a:rPr lang="en-US" sz="1100" u="none" strike="noStrike" dirty="0">
                          <a:effectLst/>
                        </a:rPr>
                        <a:t>106</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smtClean="0">
                          <a:effectLst/>
                        </a:rPr>
                        <a:t>ROS/WMS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How did DC ties perform during the event? Are there any impacts to planning assumptions and other DC tie policies as a result of this event?</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Info</a:t>
                      </a:r>
                      <a:r>
                        <a:rPr lang="en-US" sz="1100" b="0" i="0" u="none" strike="noStrike" baseline="0" dirty="0" smtClean="0">
                          <a:solidFill>
                            <a:srgbClr val="000000"/>
                          </a:solidFill>
                          <a:effectLst/>
                          <a:latin typeface="Calibri" panose="020F0502020204030204" pitchFamily="34" charset="0"/>
                        </a:rPr>
                        <a:t> Requested from ERCOT</a:t>
                      </a:r>
                      <a:endParaRPr lang="en-US" sz="1100" b="0" i="0" u="none" strike="noStrike" dirty="0" smtClean="0">
                        <a:solidFill>
                          <a:srgbClr val="000000"/>
                        </a:solidFill>
                        <a:effectLst/>
                        <a:latin typeface="Calibri" panose="020F0502020204030204" pitchFamily="34" charset="0"/>
                      </a:endParaRP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Info</a:t>
                      </a:r>
                      <a:r>
                        <a:rPr lang="en-US" sz="1100" b="0" i="0" u="none" strike="noStrike" baseline="0" dirty="0" smtClean="0">
                          <a:solidFill>
                            <a:srgbClr val="000000"/>
                          </a:solidFill>
                          <a:effectLst/>
                          <a:latin typeface="Calibri" panose="020F0502020204030204" pitchFamily="34" charset="0"/>
                        </a:rPr>
                        <a:t> Requested from ERCOT</a:t>
                      </a:r>
                      <a:endParaRPr lang="en-US" sz="1100" b="0" i="0" u="none" strike="noStrike" dirty="0" smtClean="0">
                        <a:solidFill>
                          <a:srgbClr val="000000"/>
                        </a:solidFill>
                        <a:effectLst/>
                        <a:latin typeface="Calibri" panose="020F0502020204030204" pitchFamily="34" charset="0"/>
                      </a:endParaRPr>
                    </a:p>
                    <a:p>
                      <a:pPr marL="0" marR="0" lvl="0" indent="0" algn="ctr" defTabSz="914400" rtl="0" eaLnBrk="1" fontAlgn="t" latinLnBrk="0" hangingPunct="1">
                        <a:lnSpc>
                          <a:spcPct val="100000"/>
                        </a:lnSpc>
                        <a:spcBef>
                          <a:spcPts val="0"/>
                        </a:spcBef>
                        <a:spcAft>
                          <a:spcPts val="0"/>
                        </a:spcAft>
                        <a:buClrTx/>
                        <a:buSzTx/>
                        <a:buFontTx/>
                        <a:buNone/>
                        <a:tabLst/>
                        <a:defRPr/>
                      </a:pPr>
                      <a:endParaRPr lang="en-US" sz="1100" b="0" i="0" u="none" strike="noStrike" dirty="0" smtClean="0">
                        <a:solidFill>
                          <a:srgbClr val="000000"/>
                        </a:solidFill>
                        <a:effectLst/>
                        <a:latin typeface="Calibri" panose="020F0502020204030204" pitchFamily="34" charset="0"/>
                      </a:endParaRPr>
                    </a:p>
                  </a:txBody>
                  <a:tcPr marL="0" marR="0" marT="0" marB="0" anchor="ctr"/>
                </a:tc>
              </a:tr>
            </a:tbl>
          </a:graphicData>
        </a:graphic>
      </p:graphicFrame>
    </p:spTree>
    <p:extLst>
      <p:ext uri="{BB962C8B-B14F-4D97-AF65-F5344CB8AC3E}">
        <p14:creationId xmlns:p14="http://schemas.microsoft.com/office/powerpoint/2010/main" val="3439111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TAC Emergency List Review</a:t>
            </a:r>
            <a:endParaRPr lang="en-US" dirty="0"/>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3042933213"/>
              </p:ext>
            </p:extLst>
          </p:nvPr>
        </p:nvGraphicFramePr>
        <p:xfrm>
          <a:off x="838200" y="2329132"/>
          <a:ext cx="9559096" cy="3497354"/>
        </p:xfrm>
        <a:graphic>
          <a:graphicData uri="http://schemas.openxmlformats.org/drawingml/2006/table">
            <a:tbl>
              <a:tblPr>
                <a:tableStyleId>{5C22544A-7EE6-4342-B048-85BDC9FD1C3A}</a:tableStyleId>
              </a:tblPr>
              <a:tblGrid>
                <a:gridCol w="586739"/>
                <a:gridCol w="746760"/>
                <a:gridCol w="6028013"/>
                <a:gridCol w="2197584"/>
              </a:tblGrid>
              <a:tr h="387312">
                <a:tc>
                  <a:txBody>
                    <a:bodyPr/>
                    <a:lstStyle/>
                    <a:p>
                      <a:pPr algn="ctr" fontAlgn="t"/>
                      <a:r>
                        <a:rPr lang="en-US" sz="1100" u="none" strike="noStrike" dirty="0">
                          <a:effectLst/>
                        </a:rPr>
                        <a:t>Item Number</a:t>
                      </a:r>
                      <a:endParaRPr lang="en-US"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a:effectLst/>
                        </a:rPr>
                        <a:t>Originating Entity</a:t>
                      </a:r>
                      <a:endParaRPr lang="en-US" sz="11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Item Description</a:t>
                      </a:r>
                      <a:endParaRPr lang="en-US"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b="1" i="0" u="none" strike="noStrike" dirty="0" smtClean="0">
                          <a:solidFill>
                            <a:srgbClr val="000000"/>
                          </a:solidFill>
                          <a:effectLst/>
                          <a:latin typeface="Calibri" panose="020F0502020204030204" pitchFamily="34" charset="0"/>
                        </a:rPr>
                        <a:t>PLWG Notes</a:t>
                      </a:r>
                      <a:endParaRPr lang="en-US" sz="1100" b="1" i="0" u="none" strike="noStrike" dirty="0">
                        <a:solidFill>
                          <a:srgbClr val="000000"/>
                        </a:solidFill>
                        <a:effectLst/>
                        <a:latin typeface="Calibri" panose="020F0502020204030204" pitchFamily="34" charset="0"/>
                      </a:endParaRPr>
                    </a:p>
                  </a:txBody>
                  <a:tcPr marL="0" marR="0" marT="0" marB="0" anchor="ctr"/>
                </a:tc>
              </a:tr>
              <a:tr h="604079">
                <a:tc>
                  <a:txBody>
                    <a:bodyPr/>
                    <a:lstStyle/>
                    <a:p>
                      <a:pPr algn="ctr" fontAlgn="t"/>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a:effectLst/>
                        </a:rPr>
                        <a:t>Eric Easton (CNP)</a:t>
                      </a:r>
                      <a:endParaRPr lang="en-US" sz="1100" b="1" i="0" u="none" strike="noStrike" dirty="0">
                        <a:solidFill>
                          <a:srgbClr val="FF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Assessment of dynamic stability had the </a:t>
                      </a:r>
                      <a:r>
                        <a:rPr lang="en-US" sz="1100" u="none" strike="noStrike" dirty="0" smtClean="0">
                          <a:effectLst/>
                        </a:rPr>
                        <a:t>under frequency </a:t>
                      </a:r>
                      <a:r>
                        <a:rPr lang="en-US" sz="1100" u="none" strike="noStrike" dirty="0">
                          <a:effectLst/>
                        </a:rPr>
                        <a:t>relays asserted during the winter storm event. Given the amount of </a:t>
                      </a:r>
                      <a:r>
                        <a:rPr lang="en-US" sz="1100" u="none" strike="noStrike" dirty="0" smtClean="0">
                          <a:effectLst/>
                        </a:rPr>
                        <a:t>non-under frequency </a:t>
                      </a:r>
                      <a:r>
                        <a:rPr lang="en-US" sz="1100" u="none" strike="noStrike" dirty="0">
                          <a:effectLst/>
                        </a:rPr>
                        <a:t>load shed, the percentage of </a:t>
                      </a:r>
                      <a:r>
                        <a:rPr lang="en-US" sz="1100" u="none" strike="noStrike" dirty="0" smtClean="0">
                          <a:effectLst/>
                        </a:rPr>
                        <a:t>under frequency </a:t>
                      </a:r>
                      <a:r>
                        <a:rPr lang="en-US" sz="1100" u="none" strike="noStrike" dirty="0">
                          <a:effectLst/>
                        </a:rPr>
                        <a:t>load in-service had increased. If the increased percentage of </a:t>
                      </a:r>
                      <a:r>
                        <a:rPr lang="en-US" sz="1100" u="none" strike="noStrike" dirty="0" smtClean="0">
                          <a:effectLst/>
                        </a:rPr>
                        <a:t>under frequency </a:t>
                      </a:r>
                      <a:r>
                        <a:rPr lang="en-US" sz="1100" u="none" strike="noStrike" dirty="0">
                          <a:effectLst/>
                        </a:rPr>
                        <a:t>load had been shed would generation remain stable?</a:t>
                      </a:r>
                      <a:endParaRPr lang="en-US" sz="1100" b="1" i="0" u="none" strike="noStrike" dirty="0">
                        <a:solidFill>
                          <a:srgbClr val="FF0000"/>
                        </a:solidFill>
                        <a:effectLst/>
                        <a:latin typeface="Calibri" panose="020F0502020204030204" pitchFamily="34" charset="0"/>
                      </a:endParaRP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Monitor and incorporate outcomes into planning requirements</a:t>
                      </a:r>
                    </a:p>
                  </a:txBody>
                  <a:tcPr marL="0" marR="0" marT="0" marB="0" anchor="ctr"/>
                </a:tc>
              </a:tr>
              <a:tr h="471417">
                <a:tc>
                  <a:txBody>
                    <a:bodyPr/>
                    <a:lstStyle/>
                    <a:p>
                      <a:pPr algn="ctr" fontAlgn="t"/>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a:effectLst/>
                        </a:rPr>
                        <a:t>Eric Easton (CNP)</a:t>
                      </a:r>
                      <a:endParaRPr lang="en-US" sz="1100" b="1" i="0" u="none" strike="noStrike" dirty="0">
                        <a:solidFill>
                          <a:srgbClr val="FF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Review the use of dynamic load shed ratios which more closely align with the specific event and changes in load density by comparing the static load shed table to the dynamic (actual) load ratio shares during the winter event.</a:t>
                      </a:r>
                      <a:endParaRPr lang="en-US" sz="1100" b="1" i="0" u="none" strike="noStrike" dirty="0">
                        <a:solidFill>
                          <a:srgbClr val="FF0000"/>
                        </a:solidFill>
                        <a:effectLst/>
                        <a:latin typeface="Calibri" panose="020F0502020204030204" pitchFamily="34" charset="0"/>
                      </a:endParaRP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Monitor and incorporate outcomes into planning requirements</a:t>
                      </a:r>
                    </a:p>
                  </a:txBody>
                  <a:tcPr marL="0" marR="0" marT="0" marB="0" anchor="ctr"/>
                </a:tc>
              </a:tr>
              <a:tr h="774624">
                <a:tc>
                  <a:txBody>
                    <a:bodyPr/>
                    <a:lstStyle/>
                    <a:p>
                      <a:pPr algn="ctr" fontAlgn="t"/>
                      <a:r>
                        <a:rPr lang="en-US" sz="1100" u="none" strike="noStrike" dirty="0">
                          <a:effectLst/>
                        </a:rPr>
                        <a:t>43</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a:effectLst/>
                        </a:rPr>
                        <a:t>ROS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Reliability Studies for Proposed Resource Retirements: Review existing reliability must run (RMR) and must-run alternative (MRA) study and processes and determine if any changes to study parameters are needed, including winter peak and planned and forced outage scenarios and generation resource dispatch.  Consider extension of RMR process to units proposed for seasonal mothball.   </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Monitor and incorporate outcomes into planning requirements</a:t>
                      </a:r>
                    </a:p>
                    <a:p>
                      <a:pPr algn="ctr" fontAlgn="t"/>
                      <a:endParaRPr lang="en-US" sz="1100" b="0" i="0" u="none" strike="noStrike" dirty="0">
                        <a:solidFill>
                          <a:srgbClr val="000000"/>
                        </a:solidFill>
                        <a:effectLst/>
                        <a:latin typeface="Calibri" panose="020F0502020204030204" pitchFamily="34" charset="0"/>
                      </a:endParaRPr>
                    </a:p>
                  </a:txBody>
                  <a:tcPr marL="0" marR="0" marT="0" marB="0" anchor="ctr"/>
                </a:tc>
              </a:tr>
              <a:tr h="580969">
                <a:tc>
                  <a:txBody>
                    <a:bodyPr/>
                    <a:lstStyle/>
                    <a:p>
                      <a:pPr algn="ctr" fontAlgn="t"/>
                      <a:r>
                        <a:rPr lang="en-US" sz="1100" u="none" strike="noStrike" dirty="0">
                          <a:effectLst/>
                        </a:rPr>
                        <a:t>92</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a:effectLst/>
                        </a:rPr>
                        <a:t>WMS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Should the Reliability Must Run (RMR) processes be extended to units proposed for seasonal mothball? Are the RMR and Must Run Alternative study and processes sufficient or are changes to study parameters, such as winter peak-, planned/forced outage-, or resource dispatch-scenarios, needed?</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Monitor and incorporate outcomes into planning requirements</a:t>
                      </a:r>
                    </a:p>
                    <a:p>
                      <a:pPr algn="ctr" fontAlgn="t"/>
                      <a:endParaRPr lang="en-US" sz="1100" b="0" i="0" u="none" strike="noStrike" dirty="0">
                        <a:solidFill>
                          <a:srgbClr val="000000"/>
                        </a:solidFill>
                        <a:effectLst/>
                        <a:latin typeface="Calibri" panose="020F0502020204030204" pitchFamily="34" charset="0"/>
                      </a:endParaRPr>
                    </a:p>
                  </a:txBody>
                  <a:tcPr marL="0" marR="0" marT="0" marB="0" anchor="ctr"/>
                </a:tc>
              </a:tr>
              <a:tr h="580969">
                <a:tc>
                  <a:txBody>
                    <a:bodyPr/>
                    <a:lstStyle/>
                    <a:p>
                      <a:pPr algn="ctr" fontAlgn="t"/>
                      <a:r>
                        <a:rPr lang="en-US" sz="1100" u="none" strike="noStrike" dirty="0">
                          <a:effectLst/>
                        </a:rPr>
                        <a:t>77</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1100" u="none" strike="noStrike" dirty="0">
                          <a:effectLst/>
                        </a:rPr>
                        <a:t>WMS</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t"/>
                      <a:r>
                        <a:rPr lang="en-US" sz="1100" u="none" strike="noStrike" dirty="0">
                          <a:effectLst/>
                        </a:rPr>
                        <a:t>Should there be a set reliability requirement?</a:t>
                      </a:r>
                      <a:endParaRPr lang="en-US" sz="1100" b="0" i="0" u="none" strike="noStrike" dirty="0">
                        <a:solidFill>
                          <a:srgbClr val="000000"/>
                        </a:solidFill>
                        <a:effectLst/>
                        <a:latin typeface="Calibri" panose="020F0502020204030204" pitchFamily="34" charset="0"/>
                      </a:endParaRP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Need</a:t>
                      </a:r>
                      <a:r>
                        <a:rPr lang="en-US" sz="1100" b="0" i="0" u="none" strike="noStrike" baseline="0" dirty="0" smtClean="0">
                          <a:solidFill>
                            <a:srgbClr val="000000"/>
                          </a:solidFill>
                          <a:effectLst/>
                          <a:latin typeface="Calibri" panose="020F0502020204030204" pitchFamily="34" charset="0"/>
                        </a:rPr>
                        <a:t> more information</a:t>
                      </a:r>
                      <a:endParaRPr lang="en-US" sz="1100" b="0" i="0" u="none" strike="noStrike" dirty="0">
                        <a:solidFill>
                          <a:srgbClr val="000000"/>
                        </a:solidFill>
                        <a:effectLst/>
                        <a:latin typeface="Calibri" panose="020F0502020204030204" pitchFamily="34" charset="0"/>
                      </a:endParaRPr>
                    </a:p>
                  </a:txBody>
                  <a:tcPr marL="0" marR="0" marT="0" marB="0" anchor="ctr"/>
                </a:tc>
              </a:tr>
            </a:tbl>
          </a:graphicData>
        </a:graphic>
      </p:graphicFrame>
      <p:sp>
        <p:nvSpPr>
          <p:cNvPr id="3" name="Content Placeholder 2"/>
          <p:cNvSpPr>
            <a:spLocks noGrp="1"/>
          </p:cNvSpPr>
          <p:nvPr>
            <p:ph sz="half" idx="2"/>
          </p:nvPr>
        </p:nvSpPr>
        <p:spPr>
          <a:xfrm>
            <a:off x="838200" y="1654550"/>
            <a:ext cx="10361762" cy="1021092"/>
          </a:xfrm>
        </p:spPr>
        <p:txBody>
          <a:bodyPr/>
          <a:lstStyle/>
          <a:p>
            <a:r>
              <a:rPr lang="en-US" dirty="0" smtClean="0"/>
              <a:t>Items reported at last meeting now assigned to other groups</a:t>
            </a:r>
            <a:endParaRPr lang="en-US" dirty="0"/>
          </a:p>
        </p:txBody>
      </p:sp>
      <p:sp>
        <p:nvSpPr>
          <p:cNvPr id="4" name="Date Placeholder 3"/>
          <p:cNvSpPr>
            <a:spLocks noGrp="1"/>
          </p:cNvSpPr>
          <p:nvPr>
            <p:ph type="dt" sz="half" idx="10"/>
          </p:nvPr>
        </p:nvSpPr>
        <p:spPr/>
        <p:txBody>
          <a:bodyPr/>
          <a:lstStyle/>
          <a:p>
            <a:r>
              <a:rPr lang="en-US" dirty="0" smtClean="0"/>
              <a:t>4/23/2021</a:t>
            </a:r>
            <a:endParaRPr lang="en-US" dirty="0"/>
          </a:p>
        </p:txBody>
      </p:sp>
    </p:spTree>
    <p:extLst>
      <p:ext uri="{BB962C8B-B14F-4D97-AF65-F5344CB8AC3E}">
        <p14:creationId xmlns:p14="http://schemas.microsoft.com/office/powerpoint/2010/main" val="1308108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Business</a:t>
            </a:r>
            <a:endParaRPr lang="en-US" dirty="0"/>
          </a:p>
        </p:txBody>
      </p:sp>
      <p:sp>
        <p:nvSpPr>
          <p:cNvPr id="3" name="Content Placeholder 2"/>
          <p:cNvSpPr>
            <a:spLocks noGrp="1"/>
          </p:cNvSpPr>
          <p:nvPr>
            <p:ph idx="1"/>
          </p:nvPr>
        </p:nvSpPr>
        <p:spPr/>
        <p:txBody>
          <a:bodyPr>
            <a:normAutofit lnSpcReduction="10000"/>
          </a:bodyPr>
          <a:lstStyle/>
          <a:p>
            <a:r>
              <a:rPr lang="en-US" dirty="0" smtClean="0"/>
              <a:t>Discussion of P6 Overlapping Single Contingencies</a:t>
            </a:r>
          </a:p>
          <a:p>
            <a:pPr lvl="1"/>
            <a:r>
              <a:rPr lang="en-US" dirty="0" smtClean="0"/>
              <a:t>LCRA TSC reviewed Draft PGRR</a:t>
            </a:r>
          </a:p>
          <a:p>
            <a:pPr lvl="1"/>
            <a:r>
              <a:rPr lang="en-US" dirty="0" smtClean="0"/>
              <a:t>LCRA TSC received comments and will consider them for next draft.</a:t>
            </a:r>
          </a:p>
          <a:p>
            <a:pPr lvl="1"/>
            <a:r>
              <a:rPr lang="en-US" dirty="0" smtClean="0"/>
              <a:t>Discussion centered around:</a:t>
            </a:r>
          </a:p>
          <a:p>
            <a:pPr lvl="2"/>
            <a:r>
              <a:rPr lang="en-US" dirty="0" smtClean="0"/>
              <a:t>Inclusion of double-circuit contingencies as a single contingency</a:t>
            </a:r>
            <a:endParaRPr lang="en-US" dirty="0"/>
          </a:p>
          <a:p>
            <a:pPr lvl="2"/>
            <a:r>
              <a:rPr lang="en-US" dirty="0" smtClean="0"/>
              <a:t>Implementation date.</a:t>
            </a:r>
          </a:p>
          <a:p>
            <a:r>
              <a:rPr lang="en-US" dirty="0" smtClean="0"/>
              <a:t>PGRR 090 – Additional Flexibility for Updates to Net Max Sustainable Rating (no discussion this month)</a:t>
            </a:r>
          </a:p>
          <a:p>
            <a:r>
              <a:rPr lang="en-US" dirty="0" smtClean="0"/>
              <a:t>KTC 15-6 RMR and MRA Services for Battery Energy Storage</a:t>
            </a:r>
          </a:p>
          <a:p>
            <a:pPr lvl="1"/>
            <a:r>
              <a:rPr lang="en-US" dirty="0" smtClean="0"/>
              <a:t>Current protocols do not include BES for RMR and MRA designation.</a:t>
            </a:r>
          </a:p>
          <a:p>
            <a:pPr lvl="1"/>
            <a:r>
              <a:rPr lang="en-US" dirty="0" smtClean="0"/>
              <a:t>ERCOT to have additional input at next meeting.</a:t>
            </a:r>
          </a:p>
        </p:txBody>
      </p:sp>
      <p:sp>
        <p:nvSpPr>
          <p:cNvPr id="4" name="Date Placeholder 3"/>
          <p:cNvSpPr>
            <a:spLocks noGrp="1"/>
          </p:cNvSpPr>
          <p:nvPr>
            <p:ph type="dt" sz="half" idx="10"/>
          </p:nvPr>
        </p:nvSpPr>
        <p:spPr/>
        <p:txBody>
          <a:bodyPr/>
          <a:lstStyle/>
          <a:p>
            <a:r>
              <a:rPr lang="en-US" dirty="0" smtClean="0"/>
              <a:t>4/23/2021</a:t>
            </a:r>
            <a:endParaRPr lang="en-US" dirty="0"/>
          </a:p>
        </p:txBody>
      </p:sp>
    </p:spTree>
    <p:extLst>
      <p:ext uri="{BB962C8B-B14F-4D97-AF65-F5344CB8AC3E}">
        <p14:creationId xmlns:p14="http://schemas.microsoft.com/office/powerpoint/2010/main" val="2001787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PLWG/OWG/CMWG </a:t>
            </a:r>
            <a:r>
              <a:rPr lang="en-US" dirty="0" smtClean="0"/>
              <a:t>meeting</a:t>
            </a:r>
            <a:endParaRPr lang="en-US" dirty="0"/>
          </a:p>
        </p:txBody>
      </p:sp>
      <p:sp>
        <p:nvSpPr>
          <p:cNvPr id="3" name="Content Placeholder 2"/>
          <p:cNvSpPr>
            <a:spLocks noGrp="1"/>
          </p:cNvSpPr>
          <p:nvPr>
            <p:ph idx="1"/>
          </p:nvPr>
        </p:nvSpPr>
        <p:spPr/>
        <p:txBody>
          <a:bodyPr/>
          <a:lstStyle/>
          <a:p>
            <a:r>
              <a:rPr lang="en-US" dirty="0" smtClean="0"/>
              <a:t>May 17</a:t>
            </a:r>
          </a:p>
          <a:p>
            <a:r>
              <a:rPr lang="en-US" dirty="0" smtClean="0"/>
              <a:t>NPRR </a:t>
            </a:r>
            <a:r>
              <a:rPr lang="en-US" dirty="0"/>
              <a:t>1056 - Market Impact Generic Transmission Constraint (GTC) Notification</a:t>
            </a:r>
          </a:p>
          <a:p>
            <a:pPr lvl="1"/>
            <a:r>
              <a:rPr lang="en-US" dirty="0" smtClean="0"/>
              <a:t>No consensus to move forward.</a:t>
            </a:r>
          </a:p>
          <a:p>
            <a:pPr lvl="1"/>
            <a:r>
              <a:rPr lang="en-US" dirty="0" smtClean="0"/>
              <a:t>ERCOT stressed the need to retain integrity of ECEII.</a:t>
            </a:r>
            <a:endParaRPr lang="en-US" dirty="0"/>
          </a:p>
          <a:p>
            <a:r>
              <a:rPr lang="en-US" dirty="0"/>
              <a:t>NPRR 1070 - Planning Criteria for GTC Exit </a:t>
            </a:r>
          </a:p>
          <a:p>
            <a:pPr lvl="1"/>
            <a:r>
              <a:rPr lang="en-US" dirty="0"/>
              <a:t>Consensus to remain </a:t>
            </a:r>
            <a:r>
              <a:rPr lang="en-US" dirty="0" smtClean="0"/>
              <a:t>tabled</a:t>
            </a:r>
          </a:p>
          <a:p>
            <a:pPr lvl="1"/>
            <a:r>
              <a:rPr lang="en-US" dirty="0" smtClean="0"/>
              <a:t>Need to review in light of legislative outcomes</a:t>
            </a:r>
            <a:endParaRPr lang="en-US" dirty="0"/>
          </a:p>
        </p:txBody>
      </p:sp>
      <p:sp>
        <p:nvSpPr>
          <p:cNvPr id="4" name="Date Placeholder 3"/>
          <p:cNvSpPr>
            <a:spLocks noGrp="1"/>
          </p:cNvSpPr>
          <p:nvPr>
            <p:ph type="dt" sz="half" idx="10"/>
          </p:nvPr>
        </p:nvSpPr>
        <p:spPr/>
        <p:txBody>
          <a:bodyPr/>
          <a:lstStyle/>
          <a:p>
            <a:r>
              <a:rPr lang="en-US" dirty="0" smtClean="0"/>
              <a:t>4/23/2021</a:t>
            </a:r>
            <a:endParaRPr lang="en-US" dirty="0"/>
          </a:p>
        </p:txBody>
      </p:sp>
    </p:spTree>
    <p:extLst>
      <p:ext uri="{BB962C8B-B14F-4D97-AF65-F5344CB8AC3E}">
        <p14:creationId xmlns:p14="http://schemas.microsoft.com/office/powerpoint/2010/main" val="833872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Questions?</a:t>
            </a:r>
            <a:endParaRPr lang="en-US" dirty="0"/>
          </a:p>
        </p:txBody>
      </p:sp>
      <p:sp>
        <p:nvSpPr>
          <p:cNvPr id="4" name="Date Placeholder 3"/>
          <p:cNvSpPr>
            <a:spLocks noGrp="1"/>
          </p:cNvSpPr>
          <p:nvPr>
            <p:ph type="dt" sz="half" idx="10"/>
          </p:nvPr>
        </p:nvSpPr>
        <p:spPr/>
        <p:txBody>
          <a:bodyPr/>
          <a:lstStyle/>
          <a:p>
            <a:r>
              <a:rPr lang="en-US" dirty="0" smtClean="0"/>
              <a:t>3/22/2021</a:t>
            </a:r>
            <a:endParaRPr lang="en-US" dirty="0"/>
          </a:p>
        </p:txBody>
      </p:sp>
    </p:spTree>
    <p:extLst>
      <p:ext uri="{BB962C8B-B14F-4D97-AF65-F5344CB8AC3E}">
        <p14:creationId xmlns:p14="http://schemas.microsoft.com/office/powerpoint/2010/main" val="3317570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TotalTime>
  <Words>748</Words>
  <Application>Microsoft Office PowerPoint</Application>
  <PresentationFormat>Widescreen</PresentationFormat>
  <Paragraphs>106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Planning Working Group Update</vt:lpstr>
      <vt:lpstr>TAC Emergency List Review</vt:lpstr>
      <vt:lpstr>TAC Emergency List Review</vt:lpstr>
      <vt:lpstr>Other Business</vt:lpstr>
      <vt:lpstr>PLWG/OWG/CMWG meeting</vt:lpstr>
      <vt:lpstr>Questions?</vt:lpstr>
    </vt:vector>
  </TitlesOfParts>
  <Company>Pedernales Electric Cooperative,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Working Group Update</dc:title>
  <dc:creator>Dewitt, Charles</dc:creator>
  <cp:lastModifiedBy>Dewitt, Charles</cp:lastModifiedBy>
  <cp:revision>21</cp:revision>
  <dcterms:created xsi:type="dcterms:W3CDTF">2021-03-22T15:18:30Z</dcterms:created>
  <dcterms:modified xsi:type="dcterms:W3CDTF">2021-06-02T21:43:18Z</dcterms:modified>
</cp:coreProperties>
</file>