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0"/>
  </p:notesMasterIdLst>
  <p:sldIdLst>
    <p:sldId id="256" r:id="rId2"/>
    <p:sldId id="274" r:id="rId3"/>
    <p:sldId id="279" r:id="rId4"/>
    <p:sldId id="281" r:id="rId5"/>
    <p:sldId id="276" r:id="rId6"/>
    <p:sldId id="277" r:id="rId7"/>
    <p:sldId id="28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Murali Sithuraj</a:t>
            </a:r>
          </a:p>
          <a:p>
            <a:r>
              <a:rPr lang="en-US" dirty="0"/>
              <a:t>June 2, 2021</a:t>
            </a:r>
          </a:p>
          <a:p>
            <a:r>
              <a:rPr lang="en-US" dirty="0"/>
              <a:t>From May 17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Emergency Conditions Issues List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481942"/>
            <a:ext cx="7704667" cy="3889091"/>
          </a:xfrm>
        </p:spPr>
        <p:txBody>
          <a:bodyPr>
            <a:normAutofit/>
          </a:bodyPr>
          <a:lstStyle/>
          <a:p>
            <a:r>
              <a:rPr lang="en-US" dirty="0"/>
              <a:t>Follow-up on Ancillary Services discussion from PDCWG</a:t>
            </a:r>
          </a:p>
          <a:p>
            <a:pPr lvl="1"/>
            <a:r>
              <a:rPr lang="en-US" dirty="0"/>
              <a:t>PDCWG would like to know what product changes WMWG would recommend</a:t>
            </a:r>
          </a:p>
          <a:p>
            <a:pPr lvl="1"/>
            <a:r>
              <a:rPr lang="en-US" dirty="0"/>
              <a:t>ERCOT is assessing the performance of A/S providers during the event</a:t>
            </a:r>
          </a:p>
          <a:p>
            <a:pPr lvl="1"/>
            <a:r>
              <a:rPr lang="en-US" dirty="0"/>
              <a:t>Will plan on a joint meeting in July to review the results</a:t>
            </a:r>
          </a:p>
          <a:p>
            <a:pPr lvl="1"/>
            <a:r>
              <a:rPr lang="en-US" dirty="0"/>
              <a:t>Volunteers have agreed to work on the issues off line</a:t>
            </a:r>
          </a:p>
          <a:p>
            <a:r>
              <a:rPr lang="en-US" dirty="0"/>
              <a:t>Opportunities on Ancillary Services include</a:t>
            </a:r>
          </a:p>
          <a:p>
            <a:pPr lvl="1"/>
            <a:r>
              <a:rPr lang="en-US" dirty="0"/>
              <a:t>Changing FFR design to get better participation in this service</a:t>
            </a:r>
          </a:p>
          <a:p>
            <a:pPr lvl="1"/>
            <a:r>
              <a:rPr lang="en-US" dirty="0"/>
              <a:t>Change the EE procedures around RRS deployments and recall</a:t>
            </a:r>
          </a:p>
          <a:p>
            <a:pPr lvl="1"/>
            <a:r>
              <a:rPr lang="en-US" dirty="0"/>
              <a:t>Review Non-spin and ECRS</a:t>
            </a:r>
          </a:p>
        </p:txBody>
      </p:sp>
    </p:spTree>
    <p:extLst>
      <p:ext uri="{BB962C8B-B14F-4D97-AF65-F5344CB8AC3E}">
        <p14:creationId xmlns:p14="http://schemas.microsoft.com/office/powerpoint/2010/main" val="3664071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Emergency Conditions Issues List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481942"/>
            <a:ext cx="7704667" cy="388909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Issue 99 - Review converge of ORDC &amp; PRC during the event</a:t>
            </a:r>
          </a:p>
          <a:p>
            <a:pPr lvl="1"/>
            <a:r>
              <a:rPr lang="en-US" dirty="0"/>
              <a:t>No further comments.</a:t>
            </a:r>
          </a:p>
          <a:p>
            <a:pPr lvl="1"/>
            <a:r>
              <a:rPr lang="en-US" dirty="0"/>
              <a:t>Only recommendation - Load curtailment should be accounted in ORDC calculation – This is a separate item waiting on PUCT direction </a:t>
            </a:r>
          </a:p>
          <a:p>
            <a:pPr lvl="1"/>
            <a:r>
              <a:rPr lang="en-US" dirty="0"/>
              <a:t>Item can remain open while the longer term issues are being reviewed for possible impacts</a:t>
            </a:r>
          </a:p>
          <a:p>
            <a:r>
              <a:rPr lang="en-US" dirty="0"/>
              <a:t>Issue 100 - How did batteries providing FFR perform? </a:t>
            </a:r>
          </a:p>
          <a:p>
            <a:pPr lvl="1"/>
            <a:r>
              <a:rPr lang="en-US" dirty="0"/>
              <a:t>ERCOT presented on the output of ESR’s during the event compared to the expected output.</a:t>
            </a:r>
          </a:p>
          <a:p>
            <a:pPr lvl="2"/>
            <a:r>
              <a:rPr lang="en-US" dirty="0"/>
              <a:t>Preliminary observation shows</a:t>
            </a:r>
          </a:p>
          <a:p>
            <a:pPr lvl="3"/>
            <a:r>
              <a:rPr lang="en-US" dirty="0"/>
              <a:t>ESR-Gen were not at expected level most of the intervals.</a:t>
            </a:r>
          </a:p>
          <a:p>
            <a:pPr lvl="3"/>
            <a:r>
              <a:rPr lang="en-US" dirty="0"/>
              <a:t>ESR-CLR provided more response most of the intervals - meaning charging higher than expected during the low frequency event.</a:t>
            </a:r>
          </a:p>
          <a:p>
            <a:pPr lvl="2"/>
            <a:r>
              <a:rPr lang="en-US" dirty="0"/>
              <a:t>ERCOT will review these differences with the QSE’s</a:t>
            </a:r>
          </a:p>
          <a:p>
            <a:pPr lvl="2"/>
            <a:r>
              <a:rPr lang="en-US" dirty="0"/>
              <a:t>Discussed the charging restrictions during emergencies – unless directed by ERCOT</a:t>
            </a:r>
          </a:p>
          <a:p>
            <a:r>
              <a:rPr lang="en-US" dirty="0"/>
              <a:t>Noted that telemetry issues factored into both items 99 and 100</a:t>
            </a:r>
          </a:p>
          <a:p>
            <a:pPr lvl="1"/>
            <a:r>
              <a:rPr lang="en-US" dirty="0"/>
              <a:t>Item #6 covers telemetry –CPS Energy volunteered for this item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768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E1A2-D101-4305-8FE2-17F9E8D92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 811 and Intra Hour Solar Forecast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7CB52-32D4-4345-97A3-7C81A2355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presented that the software changes associated with SCR811 will go live May 27 with the constant set to zero.</a:t>
            </a:r>
          </a:p>
          <a:p>
            <a:r>
              <a:rPr lang="en-US" dirty="0"/>
              <a:t>SCR811 will incorporate a intra-hour solar forecast based ramp into Generation To Be Dispatched (GTBD) to give Security Constrained Economic Dispatch (SCED) a indication of how the solar units may ramp.</a:t>
            </a:r>
          </a:p>
          <a:p>
            <a:r>
              <a:rPr lang="en-US" dirty="0"/>
              <a:t>The constant will be set to non zero values beginning June 1. </a:t>
            </a:r>
          </a:p>
          <a:p>
            <a:r>
              <a:rPr lang="en-US" dirty="0"/>
              <a:t>ERCOT sent a market notice concerning increased regulation amounts on June 1 -3</a:t>
            </a:r>
          </a:p>
          <a:p>
            <a:r>
              <a:rPr lang="en-US" dirty="0"/>
              <a:t>After that, the regulation quantities will go to the post 811 values published in the AS methodology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13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Remaining Near-Term items from the Emergency Conditions Issues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#7 - DER Registration</a:t>
            </a:r>
          </a:p>
          <a:p>
            <a:pPr lvl="1"/>
            <a:r>
              <a:rPr lang="en-US" dirty="0"/>
              <a:t>ERCOT, Clayton Stice, will submit an NPRR concerning increased telemetry requirements</a:t>
            </a:r>
          </a:p>
          <a:p>
            <a:pPr lvl="2"/>
            <a:r>
              <a:rPr lang="en-US" dirty="0"/>
              <a:t>Noted that DER is not defined in ERCOT</a:t>
            </a:r>
          </a:p>
          <a:p>
            <a:pPr lvl="2"/>
            <a:r>
              <a:rPr lang="en-US" dirty="0"/>
              <a:t>NPRR1077 will be taken up following the normal process</a:t>
            </a:r>
          </a:p>
          <a:p>
            <a:r>
              <a:rPr lang="en-US" dirty="0"/>
              <a:t>#49 - Energy Emergency Alert: Review EEA rules and assess if any changes are warranted</a:t>
            </a:r>
          </a:p>
          <a:p>
            <a:pPr lvl="1"/>
            <a:r>
              <a:rPr lang="en-US" dirty="0"/>
              <a:t>Will work with OWG on this item </a:t>
            </a:r>
          </a:p>
          <a:p>
            <a:r>
              <a:rPr lang="en-US" dirty="0"/>
              <a:t>#35 - Procedures during Natural Gas Supply Emergency</a:t>
            </a:r>
          </a:p>
          <a:p>
            <a:pPr lvl="1"/>
            <a:r>
              <a:rPr lang="en-US" dirty="0"/>
              <a:t>Interested parties should follow the work of the GEWG</a:t>
            </a:r>
          </a:p>
          <a:p>
            <a:pPr lvl="1"/>
            <a:r>
              <a:rPr lang="en-US" dirty="0"/>
              <a:t>I will report progress to WMWG</a:t>
            </a:r>
          </a:p>
        </p:txBody>
      </p:sp>
    </p:spTree>
    <p:extLst>
      <p:ext uri="{BB962C8B-B14F-4D97-AF65-F5344CB8AC3E}">
        <p14:creationId xmlns:p14="http://schemas.microsoft.com/office/powerpoint/2010/main" val="2259918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9B7A-B11F-4C6D-9D35-434849937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Joint Meeting on GTC NPRR’s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F9F6D-270C-4787-832E-3097504F3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NPRR1056 Market Impact Generic Transmission Constraint (GTC) Notification</a:t>
            </a:r>
          </a:p>
          <a:p>
            <a:pPr lvl="1"/>
            <a:r>
              <a:rPr lang="en-US" dirty="0"/>
              <a:t>ERCOT request the specific information that market wants released be listed</a:t>
            </a:r>
          </a:p>
          <a:p>
            <a:pPr lvl="1"/>
            <a:r>
              <a:rPr lang="en-US" dirty="0"/>
              <a:t>NPRR author will issue comments to address the ERCOT comments</a:t>
            </a:r>
          </a:p>
          <a:p>
            <a:r>
              <a:rPr lang="en-US" dirty="0"/>
              <a:t>NPRR1070 Planning Criteria for GTC Exit Solutions </a:t>
            </a:r>
          </a:p>
          <a:p>
            <a:pPr lvl="1"/>
            <a:r>
              <a:rPr lang="en-US" dirty="0"/>
              <a:t>Needs further discussion</a:t>
            </a:r>
          </a:p>
          <a:p>
            <a:r>
              <a:rPr lang="en-US" dirty="0"/>
              <a:t>These NPRR’s should remain tabled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42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E40B4-C61E-46C0-8EB9-A30548F0D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Assignments/volunteers on the Emergency Issues List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3B91322-C046-407C-A473-572F27A12E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3198695"/>
          <a:ext cx="7772399" cy="2187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6626">
                  <a:extLst>
                    <a:ext uri="{9D8B030D-6E8A-4147-A177-3AD203B41FA5}">
                      <a16:colId xmlns:a16="http://schemas.microsoft.com/office/drawing/2014/main" val="3118990663"/>
                    </a:ext>
                  </a:extLst>
                </a:gridCol>
                <a:gridCol w="2628714">
                  <a:extLst>
                    <a:ext uri="{9D8B030D-6E8A-4147-A177-3AD203B41FA5}">
                      <a16:colId xmlns:a16="http://schemas.microsoft.com/office/drawing/2014/main" val="4284889412"/>
                    </a:ext>
                  </a:extLst>
                </a:gridCol>
                <a:gridCol w="2186382">
                  <a:extLst>
                    <a:ext uri="{9D8B030D-6E8A-4147-A177-3AD203B41FA5}">
                      <a16:colId xmlns:a16="http://schemas.microsoft.com/office/drawing/2014/main" val="3402149513"/>
                    </a:ext>
                  </a:extLst>
                </a:gridCol>
                <a:gridCol w="2350677">
                  <a:extLst>
                    <a:ext uri="{9D8B030D-6E8A-4147-A177-3AD203B41FA5}">
                      <a16:colId xmlns:a16="http://schemas.microsoft.com/office/drawing/2014/main" val="4155259147"/>
                    </a:ext>
                  </a:extLst>
                </a:gridCol>
              </a:tblGrid>
              <a:tr h="189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sng" strike="noStrike">
                          <a:effectLst/>
                        </a:rPr>
                        <a:t>Item # 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Title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Groups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Assigned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4659146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6      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Resource Telemetry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PDC/OWG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Jimmy Jackson/CPS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933273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30     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Frequency Relay Points/Load Shed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PDC/SPWG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Percy Galliguez/Brazos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41827585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44     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Review existing 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PDC/WMWG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Emily Black-Huynh &amp; Kevin Bunch/EDF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82679598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45     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Analyze frequency leading to EEA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PDC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Bracy Nesbit/LCRA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54142239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90     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Same topic as #44?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11546714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91     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Role for FFR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PDC/WMWG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Marty Downey/? &amp; Ian Haley/Vistra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1158481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100    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ESRs providing FFR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PDC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Marty Downey/? &amp; Ian Haley/Vistra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9960597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10X   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ESR qualification for AS &amp; duration impacts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Marty Downey/? &amp; Ian Haley/Vistra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09432429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10Y   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Assess dynamic stability &amp; UFRs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Stewart Rake/Luminant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00804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389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WMWG June 21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4866</TotalTime>
  <Words>651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Wood Type</vt:lpstr>
      <vt:lpstr>Wholesale Market Working Group Report to WMS</vt:lpstr>
      <vt:lpstr>Emergency Conditions Issues List</vt:lpstr>
      <vt:lpstr>Emergency Conditions Issues List</vt:lpstr>
      <vt:lpstr>SCR 811 and Intra Hour Solar Forecast </vt:lpstr>
      <vt:lpstr>Remaining Near-Term items from the Emergency Conditions Issues List</vt:lpstr>
      <vt:lpstr>Joint Meeting on GTC NPRR’s</vt:lpstr>
      <vt:lpstr>Assignments/volunteers on the Emergency Issues List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268</cp:revision>
  <dcterms:created xsi:type="dcterms:W3CDTF">2019-02-22T15:15:24Z</dcterms:created>
  <dcterms:modified xsi:type="dcterms:W3CDTF">2021-05-28T01:58:50Z</dcterms:modified>
</cp:coreProperties>
</file>