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6"/>
  </p:notesMasterIdLst>
  <p:handoutMasterIdLst>
    <p:handoutMasterId r:id="rId17"/>
  </p:handoutMasterIdLst>
  <p:sldIdLst>
    <p:sldId id="260" r:id="rId6"/>
    <p:sldId id="276" r:id="rId7"/>
    <p:sldId id="277" r:id="rId8"/>
    <p:sldId id="257" r:id="rId9"/>
    <p:sldId id="278" r:id="rId10"/>
    <p:sldId id="283" r:id="rId11"/>
    <p:sldId id="279" r:id="rId12"/>
    <p:sldId id="284" r:id="rId13"/>
    <p:sldId id="280" r:id="rId14"/>
    <p:sldId id="281" r:id="rId15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1" autoAdjust="0"/>
    <p:restoredTop sz="94660"/>
  </p:normalViewPr>
  <p:slideViewPr>
    <p:cSldViewPr showGuides="1">
      <p:cViewPr varScale="1">
        <p:scale>
          <a:sx n="125" d="100"/>
          <a:sy n="125" d="100"/>
        </p:scale>
        <p:origin x="1194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51135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5209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1806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7257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3182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1143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4492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2744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0434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July 2021 WMS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July 2021 WMS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July 2021 WMS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105561"/>
            <a:ext cx="5646034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2021 February UFE Review</a:t>
            </a:r>
            <a:endParaRPr lang="en-US" sz="2400" b="1" dirty="0"/>
          </a:p>
          <a:p>
            <a:endParaRPr lang="en-US" sz="2000" b="1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Randy Roberts</a:t>
            </a:r>
            <a:endParaRPr lang="en-US" dirty="0"/>
          </a:p>
          <a:p>
            <a:r>
              <a:rPr lang="en-US" dirty="0" smtClean="0"/>
              <a:t>July 2021 WMS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sz="2000" dirty="0" smtClean="0"/>
              <a:t>Distribution Load and UFE Percentage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4876800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endParaRPr lang="en-US" sz="2000" dirty="0" smtClean="0"/>
          </a:p>
          <a:p>
            <a:pPr>
              <a:lnSpc>
                <a:spcPct val="150000"/>
              </a:lnSpc>
            </a:pPr>
            <a:endParaRPr lang="en-US" sz="2000" dirty="0"/>
          </a:p>
          <a:p>
            <a:pPr>
              <a:lnSpc>
                <a:spcPct val="150000"/>
              </a:lnSpc>
            </a:pPr>
            <a:endParaRPr lang="en-US" sz="2000" dirty="0" smtClean="0"/>
          </a:p>
          <a:p>
            <a:pPr>
              <a:lnSpc>
                <a:spcPct val="150000"/>
              </a:lnSpc>
            </a:pPr>
            <a:endParaRPr lang="en-US" sz="2000" dirty="0"/>
          </a:p>
          <a:p>
            <a:pPr>
              <a:lnSpc>
                <a:spcPct val="150000"/>
              </a:lnSpc>
            </a:pPr>
            <a:endParaRPr lang="en-US" sz="2000" dirty="0" smtClean="0"/>
          </a:p>
          <a:p>
            <a:pPr marL="0" indent="0">
              <a:lnSpc>
                <a:spcPct val="150000"/>
              </a:lnSpc>
              <a:buNone/>
            </a:pPr>
            <a:endParaRPr lang="en-US" sz="2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July 2021 WMS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930341"/>
            <a:ext cx="8675577" cy="5318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1583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sz="2000" dirty="0" smtClean="0"/>
              <a:t>February 2021 Daily Average % UFE  - Initial &amp; Final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4876800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endParaRPr lang="en-US" sz="2000" dirty="0" smtClean="0"/>
          </a:p>
          <a:p>
            <a:pPr>
              <a:lnSpc>
                <a:spcPct val="150000"/>
              </a:lnSpc>
            </a:pPr>
            <a:endParaRPr lang="en-US" sz="2000" dirty="0"/>
          </a:p>
          <a:p>
            <a:pPr>
              <a:lnSpc>
                <a:spcPct val="150000"/>
              </a:lnSpc>
            </a:pPr>
            <a:endParaRPr lang="en-US" sz="2000" dirty="0" smtClean="0"/>
          </a:p>
          <a:p>
            <a:pPr>
              <a:lnSpc>
                <a:spcPct val="150000"/>
              </a:lnSpc>
            </a:pPr>
            <a:endParaRPr lang="en-US" sz="2000" dirty="0"/>
          </a:p>
          <a:p>
            <a:pPr>
              <a:lnSpc>
                <a:spcPct val="150000"/>
              </a:lnSpc>
            </a:pPr>
            <a:endParaRPr lang="en-US" sz="2000" dirty="0" smtClean="0"/>
          </a:p>
          <a:p>
            <a:pPr marL="0" indent="0">
              <a:lnSpc>
                <a:spcPct val="150000"/>
              </a:lnSpc>
              <a:buNone/>
            </a:pPr>
            <a:endParaRPr lang="en-US" sz="2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July 2021 WMS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838201"/>
            <a:ext cx="8528788" cy="541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9453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sz="2000" dirty="0" smtClean="0"/>
              <a:t>Daily Average % UFE &amp; TLF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4876800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endParaRPr lang="en-US" sz="2000" dirty="0" smtClean="0"/>
          </a:p>
          <a:p>
            <a:pPr>
              <a:lnSpc>
                <a:spcPct val="150000"/>
              </a:lnSpc>
            </a:pPr>
            <a:endParaRPr lang="en-US" sz="2000" dirty="0"/>
          </a:p>
          <a:p>
            <a:pPr>
              <a:lnSpc>
                <a:spcPct val="150000"/>
              </a:lnSpc>
            </a:pPr>
            <a:endParaRPr lang="en-US" sz="2000" dirty="0" smtClean="0"/>
          </a:p>
          <a:p>
            <a:pPr>
              <a:lnSpc>
                <a:spcPct val="150000"/>
              </a:lnSpc>
            </a:pPr>
            <a:endParaRPr lang="en-US" sz="2000" dirty="0"/>
          </a:p>
          <a:p>
            <a:pPr>
              <a:lnSpc>
                <a:spcPct val="150000"/>
              </a:lnSpc>
            </a:pPr>
            <a:endParaRPr lang="en-US" sz="2000" dirty="0" smtClean="0"/>
          </a:p>
          <a:p>
            <a:pPr marL="0" indent="0">
              <a:lnSpc>
                <a:spcPct val="150000"/>
              </a:lnSpc>
              <a:buNone/>
            </a:pPr>
            <a:endParaRPr lang="en-US" sz="2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July 2021 WMS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838201"/>
            <a:ext cx="8528788" cy="541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7422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sz="1800" dirty="0" smtClean="0"/>
              <a:t>Potential Improvements to UFE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487680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sz="2000" dirty="0" smtClean="0">
                <a:solidFill>
                  <a:schemeClr val="accent1"/>
                </a:solidFill>
              </a:rPr>
              <a:t>Improvement for “all” settlements</a:t>
            </a:r>
            <a:endParaRPr lang="en-US" sz="2000" dirty="0"/>
          </a:p>
          <a:p>
            <a:pPr>
              <a:spcBef>
                <a:spcPts val="0"/>
              </a:spcBef>
            </a:pPr>
            <a:r>
              <a:rPr lang="en-US" sz="2000" dirty="0" smtClean="0"/>
              <a:t>Use of EMS-calculated transmission losses vs. calculated seasonal base case losses in settlements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 smtClean="0">
                <a:solidFill>
                  <a:schemeClr val="accent1"/>
                </a:solidFill>
              </a:rPr>
              <a:t>Improvement for “initial” settlement</a:t>
            </a:r>
          </a:p>
          <a:p>
            <a:pPr>
              <a:spcBef>
                <a:spcPts val="0"/>
              </a:spcBef>
            </a:pPr>
            <a:r>
              <a:rPr lang="en-US" sz="2000" dirty="0" smtClean="0"/>
              <a:t>Continued transition </a:t>
            </a:r>
            <a:r>
              <a:rPr lang="en-US" sz="2000" dirty="0"/>
              <a:t>of “BUSIDRRQ” to standard “AMS</a:t>
            </a:r>
            <a:r>
              <a:rPr lang="en-US" sz="2000" dirty="0" smtClean="0"/>
              <a:t>” profile type codes (and LPGRR068 profile type codes once available)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 smtClean="0">
                <a:solidFill>
                  <a:schemeClr val="accent1"/>
                </a:solidFill>
              </a:rPr>
              <a:t>Improvement for “initial” settlement during wide-spread outage</a:t>
            </a:r>
            <a:endParaRPr lang="en-US" sz="1600" dirty="0" smtClean="0">
              <a:solidFill>
                <a:schemeClr val="accent1"/>
              </a:solidFill>
            </a:endParaRPr>
          </a:p>
          <a:p>
            <a:pPr>
              <a:spcBef>
                <a:spcPts val="0"/>
              </a:spcBef>
            </a:pPr>
            <a:r>
              <a:rPr lang="en-US" sz="2000" dirty="0" smtClean="0"/>
              <a:t>ERCOT system modification to “turn off estimation” during wide-spread outage events (possibly by weather zone)</a:t>
            </a:r>
          </a:p>
          <a:p>
            <a:pPr>
              <a:spcBef>
                <a:spcPts val="0"/>
              </a:spcBef>
            </a:pPr>
            <a:r>
              <a:rPr lang="en-US" sz="2000" dirty="0" smtClean="0"/>
              <a:t>TDSP system modifications to better address wide-spread outages as related to AMS meter data</a:t>
            </a:r>
          </a:p>
          <a:p>
            <a:pPr marL="0" indent="0">
              <a:spcBef>
                <a:spcPts val="0"/>
              </a:spcBef>
              <a:buNone/>
            </a:pPr>
            <a:endParaRPr lang="en-US" sz="2000" dirty="0"/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 smtClean="0"/>
              <a:t>Above two items captured at the Retail Emergency Conditions Task Force</a:t>
            </a:r>
            <a:endParaRPr lang="en-US" sz="1600" dirty="0"/>
          </a:p>
          <a:p>
            <a:pPr>
              <a:spcBef>
                <a:spcPts val="0"/>
              </a:spcBef>
            </a:pPr>
            <a:endParaRPr lang="en-US" sz="2000" dirty="0"/>
          </a:p>
          <a:p>
            <a:pPr marL="0" indent="0">
              <a:lnSpc>
                <a:spcPct val="150000"/>
              </a:lnSpc>
              <a:buNone/>
            </a:pPr>
            <a:endParaRPr lang="en-US" sz="2000" dirty="0" smtClean="0"/>
          </a:p>
          <a:p>
            <a:pPr>
              <a:lnSpc>
                <a:spcPct val="150000"/>
              </a:lnSpc>
            </a:pPr>
            <a:endParaRPr lang="en-US" sz="2000" dirty="0"/>
          </a:p>
          <a:p>
            <a:pPr>
              <a:lnSpc>
                <a:spcPct val="150000"/>
              </a:lnSpc>
            </a:pPr>
            <a:endParaRPr lang="en-US" sz="2000" dirty="0" smtClean="0"/>
          </a:p>
          <a:p>
            <a:pPr>
              <a:lnSpc>
                <a:spcPct val="150000"/>
              </a:lnSpc>
            </a:pPr>
            <a:endParaRPr lang="en-US" sz="2000" dirty="0"/>
          </a:p>
          <a:p>
            <a:pPr>
              <a:lnSpc>
                <a:spcPct val="150000"/>
              </a:lnSpc>
            </a:pPr>
            <a:endParaRPr lang="en-US" sz="2000" dirty="0" smtClean="0"/>
          </a:p>
          <a:p>
            <a:pPr marL="0" indent="0">
              <a:lnSpc>
                <a:spcPct val="150000"/>
              </a:lnSpc>
              <a:buNone/>
            </a:pPr>
            <a:endParaRPr lang="en-US" sz="2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July 2021 WMS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sz="2000" dirty="0" smtClean="0"/>
              <a:t>UFE Allocation Review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534400" cy="48768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000" dirty="0" smtClean="0"/>
              <a:t>There are three UFE allocation categories</a:t>
            </a:r>
          </a:p>
          <a:p>
            <a:pPr lvl="1"/>
            <a:r>
              <a:rPr lang="en-US" sz="1600" dirty="0" smtClean="0"/>
              <a:t>NIDR Premises (&lt; 1% of ERCOT load)</a:t>
            </a:r>
          </a:p>
          <a:p>
            <a:pPr lvl="1"/>
            <a:r>
              <a:rPr lang="en-US" sz="1600" dirty="0" smtClean="0"/>
              <a:t>Distribution IDR Premises (almost every AMS Premise is in this category)</a:t>
            </a:r>
          </a:p>
          <a:p>
            <a:pPr lvl="1"/>
            <a:r>
              <a:rPr lang="en-US" sz="1600" dirty="0" smtClean="0"/>
              <a:t>Transmission IDR Premises (transmission connected BUSIDRRQ or AMS)</a:t>
            </a:r>
          </a:p>
          <a:p>
            <a:pPr>
              <a:lnSpc>
                <a:spcPct val="150000"/>
              </a:lnSpc>
            </a:pPr>
            <a:r>
              <a:rPr lang="en-US" sz="2000" dirty="0" smtClean="0"/>
              <a:t>Allocation is Load-Weighted (not a straight load ratio share)</a:t>
            </a:r>
          </a:p>
          <a:p>
            <a:pPr lvl="1"/>
            <a:r>
              <a:rPr lang="en-US" sz="1600" dirty="0" smtClean="0"/>
              <a:t>NIDR Factor = 1</a:t>
            </a:r>
          </a:p>
          <a:p>
            <a:pPr lvl="1"/>
            <a:r>
              <a:rPr lang="en-US" sz="1600" dirty="0" smtClean="0"/>
              <a:t>Distribution IDR Factor = 0.5</a:t>
            </a:r>
          </a:p>
          <a:p>
            <a:pPr lvl="1"/>
            <a:r>
              <a:rPr lang="en-US" sz="1600" dirty="0" smtClean="0"/>
              <a:t>Transmission IDR Factor = 0.1</a:t>
            </a:r>
          </a:p>
          <a:p>
            <a:r>
              <a:rPr lang="en-US" sz="2000" dirty="0" smtClean="0"/>
              <a:t>After UFE category summation and UFE factor is applied, each category’s load ratio share is calculated to determine how much UFE will be allocated to each category</a:t>
            </a:r>
          </a:p>
          <a:p>
            <a:r>
              <a:rPr lang="en-US" sz="2000" dirty="0" smtClean="0"/>
              <a:t>Final step allocates UFE to each load segment on a load ratio share basis</a:t>
            </a:r>
          </a:p>
          <a:p>
            <a:pPr lvl="1"/>
            <a:r>
              <a:rPr lang="en-US" sz="1600" dirty="0" smtClean="0"/>
              <a:t>Load segment volume/category total volume * category UFE</a:t>
            </a:r>
          </a:p>
          <a:p>
            <a:pPr lvl="1"/>
            <a:endParaRPr lang="en-US" sz="1600" dirty="0"/>
          </a:p>
          <a:p>
            <a:pPr>
              <a:lnSpc>
                <a:spcPct val="150000"/>
              </a:lnSpc>
            </a:pPr>
            <a:endParaRPr lang="en-US" sz="2000" dirty="0" smtClean="0"/>
          </a:p>
          <a:p>
            <a:pPr>
              <a:lnSpc>
                <a:spcPct val="150000"/>
              </a:lnSpc>
            </a:pPr>
            <a:endParaRPr lang="en-US" sz="2000" dirty="0"/>
          </a:p>
          <a:p>
            <a:pPr>
              <a:lnSpc>
                <a:spcPct val="150000"/>
              </a:lnSpc>
            </a:pPr>
            <a:endParaRPr lang="en-US" sz="2000" dirty="0" smtClean="0"/>
          </a:p>
          <a:p>
            <a:pPr marL="0" indent="0">
              <a:lnSpc>
                <a:spcPct val="150000"/>
              </a:lnSpc>
              <a:buNone/>
            </a:pPr>
            <a:endParaRPr lang="en-US" sz="2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July 2021 WMS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95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sz="1800" dirty="0" smtClean="0"/>
              <a:t>UFE Category Load Volume/UFE Percentage Shift During February Event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534400" cy="4876800"/>
          </a:xfrm>
        </p:spPr>
        <p:txBody>
          <a:bodyPr/>
          <a:lstStyle/>
          <a:p>
            <a:endParaRPr lang="en-US" sz="2000" dirty="0" smtClean="0"/>
          </a:p>
          <a:p>
            <a:r>
              <a:rPr lang="en-US" sz="2000" dirty="0" smtClean="0"/>
              <a:t>The next four charts are included to show why there was an increase in the UFE percentage allocated to distribution IDR load volumes</a:t>
            </a:r>
            <a:endParaRPr lang="en-US" sz="1600" dirty="0" smtClean="0"/>
          </a:p>
          <a:p>
            <a:pPr marL="457200" lvl="1" indent="0">
              <a:buNone/>
            </a:pPr>
            <a:endParaRPr lang="en-US" sz="1600" dirty="0"/>
          </a:p>
          <a:p>
            <a:pPr>
              <a:lnSpc>
                <a:spcPct val="150000"/>
              </a:lnSpc>
            </a:pPr>
            <a:endParaRPr lang="en-US" sz="2000" dirty="0" smtClean="0"/>
          </a:p>
          <a:p>
            <a:pPr>
              <a:lnSpc>
                <a:spcPct val="150000"/>
              </a:lnSpc>
            </a:pPr>
            <a:endParaRPr lang="en-US" sz="2000" dirty="0"/>
          </a:p>
          <a:p>
            <a:pPr>
              <a:lnSpc>
                <a:spcPct val="150000"/>
              </a:lnSpc>
            </a:pPr>
            <a:endParaRPr lang="en-US" sz="2000" dirty="0" smtClean="0"/>
          </a:p>
          <a:p>
            <a:pPr marL="0" indent="0">
              <a:lnSpc>
                <a:spcPct val="150000"/>
              </a:lnSpc>
              <a:buNone/>
            </a:pPr>
            <a:endParaRPr lang="en-US" sz="2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July 2021 WMS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7244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sz="2000" dirty="0" smtClean="0"/>
              <a:t>UFE Category Load Volumes </a:t>
            </a:r>
            <a:r>
              <a:rPr lang="en-US" sz="1600" dirty="0" smtClean="0"/>
              <a:t>(prior to UFE)</a:t>
            </a:r>
            <a:endParaRPr lang="en-US" sz="16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4876800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endParaRPr lang="en-US" sz="2000" dirty="0" smtClean="0"/>
          </a:p>
          <a:p>
            <a:pPr>
              <a:lnSpc>
                <a:spcPct val="150000"/>
              </a:lnSpc>
            </a:pPr>
            <a:endParaRPr lang="en-US" sz="2000" dirty="0"/>
          </a:p>
          <a:p>
            <a:pPr>
              <a:lnSpc>
                <a:spcPct val="150000"/>
              </a:lnSpc>
            </a:pPr>
            <a:endParaRPr lang="en-US" sz="2000" dirty="0" smtClean="0"/>
          </a:p>
          <a:p>
            <a:pPr>
              <a:lnSpc>
                <a:spcPct val="150000"/>
              </a:lnSpc>
            </a:pPr>
            <a:endParaRPr lang="en-US" sz="2000" dirty="0"/>
          </a:p>
          <a:p>
            <a:pPr>
              <a:lnSpc>
                <a:spcPct val="150000"/>
              </a:lnSpc>
            </a:pPr>
            <a:endParaRPr lang="en-US" sz="2000" dirty="0" smtClean="0"/>
          </a:p>
          <a:p>
            <a:pPr marL="0" indent="0">
              <a:lnSpc>
                <a:spcPct val="150000"/>
              </a:lnSpc>
              <a:buNone/>
            </a:pPr>
            <a:endParaRPr lang="en-US" sz="2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July 2021 WMS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838200"/>
            <a:ext cx="8528788" cy="5410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9688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sz="2000" dirty="0" smtClean="0"/>
              <a:t>NIDR Load and UFE Percentage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4876800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endParaRPr lang="en-US" sz="2000" dirty="0" smtClean="0"/>
          </a:p>
          <a:p>
            <a:pPr>
              <a:lnSpc>
                <a:spcPct val="150000"/>
              </a:lnSpc>
            </a:pPr>
            <a:endParaRPr lang="en-US" sz="2000" dirty="0"/>
          </a:p>
          <a:p>
            <a:pPr>
              <a:lnSpc>
                <a:spcPct val="150000"/>
              </a:lnSpc>
            </a:pPr>
            <a:endParaRPr lang="en-US" sz="2000" dirty="0" smtClean="0"/>
          </a:p>
          <a:p>
            <a:pPr>
              <a:lnSpc>
                <a:spcPct val="150000"/>
              </a:lnSpc>
            </a:pPr>
            <a:endParaRPr lang="en-US" sz="2000" dirty="0"/>
          </a:p>
          <a:p>
            <a:pPr>
              <a:lnSpc>
                <a:spcPct val="150000"/>
              </a:lnSpc>
            </a:pPr>
            <a:endParaRPr lang="en-US" sz="2000" dirty="0" smtClean="0"/>
          </a:p>
          <a:p>
            <a:pPr marL="0" indent="0">
              <a:lnSpc>
                <a:spcPct val="150000"/>
              </a:lnSpc>
              <a:buNone/>
            </a:pPr>
            <a:endParaRPr lang="en-US" sz="2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July 2021 WMS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914400"/>
            <a:ext cx="8528788" cy="5333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8195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sz="2000" dirty="0" smtClean="0"/>
              <a:t>Transmission IDR Load and UFE Percentage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4876800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endParaRPr lang="en-US" sz="2000" dirty="0" smtClean="0"/>
          </a:p>
          <a:p>
            <a:pPr>
              <a:lnSpc>
                <a:spcPct val="150000"/>
              </a:lnSpc>
            </a:pPr>
            <a:endParaRPr lang="en-US" sz="2000" dirty="0"/>
          </a:p>
          <a:p>
            <a:pPr>
              <a:lnSpc>
                <a:spcPct val="150000"/>
              </a:lnSpc>
            </a:pPr>
            <a:endParaRPr lang="en-US" sz="2000" dirty="0" smtClean="0"/>
          </a:p>
          <a:p>
            <a:pPr>
              <a:lnSpc>
                <a:spcPct val="150000"/>
              </a:lnSpc>
            </a:pPr>
            <a:endParaRPr lang="en-US" sz="2000" dirty="0"/>
          </a:p>
          <a:p>
            <a:pPr>
              <a:lnSpc>
                <a:spcPct val="150000"/>
              </a:lnSpc>
            </a:pPr>
            <a:endParaRPr lang="en-US" sz="2000" dirty="0" smtClean="0"/>
          </a:p>
          <a:p>
            <a:pPr marL="0" indent="0">
              <a:lnSpc>
                <a:spcPct val="150000"/>
              </a:lnSpc>
              <a:buNone/>
            </a:pPr>
            <a:endParaRPr lang="en-US" sz="2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July 2021 WMS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838201"/>
            <a:ext cx="8528788" cy="5410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386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3544</TotalTime>
  <Words>341</Words>
  <Application>Microsoft Office PowerPoint</Application>
  <PresentationFormat>On-screen Show (4:3)</PresentationFormat>
  <Paragraphs>92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1_Custom Design</vt:lpstr>
      <vt:lpstr>Office Theme</vt:lpstr>
      <vt:lpstr>PowerPoint Presentation</vt:lpstr>
      <vt:lpstr>February 2021 Daily Average % UFE  - Initial &amp; Final</vt:lpstr>
      <vt:lpstr>Daily Average % UFE &amp; TLF</vt:lpstr>
      <vt:lpstr>Potential Improvements to UFE</vt:lpstr>
      <vt:lpstr>UFE Allocation Review</vt:lpstr>
      <vt:lpstr>UFE Category Load Volume/UFE Percentage Shift During February Event</vt:lpstr>
      <vt:lpstr>UFE Category Load Volumes (prior to UFE)</vt:lpstr>
      <vt:lpstr>NIDR Load and UFE Percentage</vt:lpstr>
      <vt:lpstr>Transmission IDR Load and UFE Percentage</vt:lpstr>
      <vt:lpstr>Distribution Load and UFE Percentage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Roberts, Randy</cp:lastModifiedBy>
  <cp:revision>142</cp:revision>
  <cp:lastPrinted>2016-01-21T20:53:15Z</cp:lastPrinted>
  <dcterms:created xsi:type="dcterms:W3CDTF">2016-01-21T15:20:31Z</dcterms:created>
  <dcterms:modified xsi:type="dcterms:W3CDTF">2021-05-28T17:24:03Z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