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 id="2147483885" r:id="rId5"/>
    <p:sldMasterId id="2147483888" r:id="rId6"/>
  </p:sldMasterIdLst>
  <p:notesMasterIdLst>
    <p:notesMasterId r:id="rId15"/>
  </p:notesMasterIdLst>
  <p:sldIdLst>
    <p:sldId id="256" r:id="rId7"/>
    <p:sldId id="257" r:id="rId8"/>
    <p:sldId id="290" r:id="rId9"/>
    <p:sldId id="291" r:id="rId10"/>
    <p:sldId id="292" r:id="rId11"/>
    <p:sldId id="293" r:id="rId12"/>
    <p:sldId id="294"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75" autoAdjust="0"/>
  </p:normalViewPr>
  <p:slideViewPr>
    <p:cSldViewPr snapToGrid="0">
      <p:cViewPr varScale="1">
        <p:scale>
          <a:sx n="80" d="100"/>
          <a:sy n="80" d="100"/>
        </p:scale>
        <p:origin x="68" y="584"/>
      </p:cViewPr>
      <p:guideLst/>
    </p:cSldViewPr>
  </p:slideViewPr>
  <p:outlineViewPr>
    <p:cViewPr>
      <p:scale>
        <a:sx n="33" d="100"/>
        <a:sy n="33" d="100"/>
      </p:scale>
      <p:origin x="0" y="-18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D4CCC-D63D-4A27-9030-0768DFA57A1A}" type="datetimeFigureOut">
              <a:rPr lang="en-US" smtClean="0"/>
              <a:t>5/28/2021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A20C7-77E0-40E9-B5CA-2A3719941DC2}" type="slidenum">
              <a:rPr lang="en-US" smtClean="0"/>
              <a:t>‹#›</a:t>
            </a:fld>
            <a:endParaRPr lang="en-US"/>
          </a:p>
        </p:txBody>
      </p:sp>
    </p:spTree>
    <p:extLst>
      <p:ext uri="{BB962C8B-B14F-4D97-AF65-F5344CB8AC3E}">
        <p14:creationId xmlns:p14="http://schemas.microsoft.com/office/powerpoint/2010/main" val="366200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80340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57219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93346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86953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5/28/2021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5/28/2021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5/28/2021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5/28/2021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5/28/2021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5/28/2021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5/28/2021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defTabSz="914400"/>
            <a:r>
              <a:rPr lang="en-US" sz="1000" b="1" dirty="0" smtClean="0">
                <a:solidFill>
                  <a:srgbClr val="5B6770"/>
                </a:solidFill>
              </a:rPr>
              <a:t>PUBLIC</a:t>
            </a:r>
            <a:endParaRPr lang="en-US" sz="1000" b="1" dirty="0">
              <a:solidFill>
                <a:srgbClr val="5B6770"/>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fld id="{1D93BD3E-1E9A-4970-A6F7-E7AC52762E0C}"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184735946"/>
      </p:ext>
    </p:extLst>
  </p:cSld>
  <p:clrMap bg1="lt1" tx1="dk1" bg2="lt2" tx2="dk2" accent1="accent1" accent2="accent2" accent3="accent3" accent4="accent4" accent5="accent5" accent6="accent6" hlink="hlink" folHlink="folHlink"/>
  <p:sldLayoutIdLst>
    <p:sldLayoutId id="2147483886" r:id="rId1"/>
    <p:sldLayoutId id="2147483887"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defTabSz="914400"/>
            <a:r>
              <a:rPr lang="en-US" sz="1000" b="1" dirty="0" smtClean="0">
                <a:solidFill>
                  <a:srgbClr val="5B6770"/>
                </a:solidFill>
              </a:rPr>
              <a:t>PUBLIC</a:t>
            </a:r>
            <a:endParaRPr lang="en-US" sz="1000" b="1" dirty="0">
              <a:solidFill>
                <a:srgbClr val="5B6770"/>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fld id="{1D93BD3E-1E9A-4970-A6F7-E7AC52762E0C}"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367926768"/>
      </p:ext>
    </p:extLst>
  </p:cSld>
  <p:clrMap bg1="lt1" tx1="dk1" bg2="lt2" tx2="dk2" accent1="accent1" accent2="accent2" accent3="accent3" accent4="accent4" accent5="accent5" accent6="accent6" hlink="hlink" folHlink="folHlink"/>
  <p:sldLayoutIdLst>
    <p:sldLayoutId id="2147483889" r:id="rId1"/>
    <p:sldLayoutId id="214748389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DSWG Report</a:t>
            </a:r>
          </a:p>
        </p:txBody>
      </p:sp>
      <p:sp>
        <p:nvSpPr>
          <p:cNvPr id="3" name="Subtitle 2">
            <a:extLst>
              <a:ext uri="{FF2B5EF4-FFF2-40B4-BE49-F238E27FC236}">
                <a16:creationId xmlns=""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Christian </a:t>
            </a:r>
            <a:r>
              <a:rPr lang="en-US" dirty="0" err="1"/>
              <a:t>powell</a:t>
            </a:r>
            <a:endParaRPr lang="en-US" dirty="0"/>
          </a:p>
          <a:p>
            <a:pPr algn="r"/>
            <a:r>
              <a:rPr lang="en-US" dirty="0"/>
              <a:t>WMS Meeting – </a:t>
            </a:r>
            <a:r>
              <a:rPr lang="en-US" dirty="0" err="1" smtClean="0"/>
              <a:t>JuNE</a:t>
            </a:r>
            <a:r>
              <a:rPr lang="en-US" dirty="0" smtClean="0"/>
              <a:t> </a:t>
            </a:r>
            <a:r>
              <a:rPr lang="en-US" dirty="0"/>
              <a:t>2021 </a:t>
            </a:r>
          </a:p>
        </p:txBody>
      </p:sp>
    </p:spTree>
    <p:extLst>
      <p:ext uri="{BB962C8B-B14F-4D97-AF65-F5344CB8AC3E}">
        <p14:creationId xmlns:p14="http://schemas.microsoft.com/office/powerpoint/2010/main" val="187277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200" y="1838325"/>
            <a:ext cx="10515600" cy="4333875"/>
          </a:xfrm>
        </p:spPr>
        <p:txBody>
          <a:bodyPr>
            <a:normAutofit/>
          </a:bodyPr>
          <a:lstStyle/>
          <a:p>
            <a:pPr>
              <a:buFont typeface="Wingdings" panose="05000000000000000000" pitchFamily="2" charset="2"/>
              <a:buChar char="Ø"/>
            </a:pPr>
            <a:r>
              <a:rPr lang="en-US" sz="2800" dirty="0"/>
              <a:t> Previous meeting – </a:t>
            </a:r>
            <a:r>
              <a:rPr lang="en-US" sz="2800" dirty="0" smtClean="0"/>
              <a:t>May 28</a:t>
            </a:r>
            <a:endParaRPr lang="en-US" sz="2800" dirty="0"/>
          </a:p>
          <a:p>
            <a:pPr>
              <a:buFont typeface="Wingdings" panose="05000000000000000000" pitchFamily="2" charset="2"/>
              <a:buChar char="Ø"/>
            </a:pPr>
            <a:r>
              <a:rPr lang="en-US" sz="2800" dirty="0" smtClean="0"/>
              <a:t> </a:t>
            </a:r>
            <a:r>
              <a:rPr lang="en-US" sz="2800" dirty="0" smtClean="0"/>
              <a:t>Discuss changes to ERS since Summer 2020</a:t>
            </a:r>
          </a:p>
          <a:p>
            <a:pPr lvl="1">
              <a:buFont typeface="Wingdings" panose="05000000000000000000" pitchFamily="2" charset="2"/>
              <a:buChar char="Ø"/>
            </a:pPr>
            <a:r>
              <a:rPr lang="en-US" sz="2600" dirty="0" smtClean="0"/>
              <a:t>NPRR998 – ERS Notification</a:t>
            </a:r>
          </a:p>
          <a:p>
            <a:pPr lvl="1">
              <a:buFont typeface="Wingdings" panose="05000000000000000000" pitchFamily="2" charset="2"/>
              <a:buChar char="Ø"/>
            </a:pPr>
            <a:r>
              <a:rPr lang="en-US" sz="2600" dirty="0" smtClean="0"/>
              <a:t>NPRR1060 – ERS Testing Requirements Improvements</a:t>
            </a:r>
          </a:p>
          <a:p>
            <a:pPr>
              <a:buFont typeface="Wingdings" panose="05000000000000000000" pitchFamily="2" charset="2"/>
              <a:buChar char="Ø"/>
            </a:pPr>
            <a:r>
              <a:rPr lang="en-US" sz="2800" dirty="0" smtClean="0"/>
              <a:t>WMS </a:t>
            </a:r>
            <a:r>
              <a:rPr lang="en-US" sz="2800" dirty="0"/>
              <a:t>Update: </a:t>
            </a:r>
            <a:r>
              <a:rPr lang="en-US" sz="2800" dirty="0" smtClean="0"/>
              <a:t>Winter Storm Emergency Conditions List</a:t>
            </a:r>
            <a:endParaRPr lang="en-US" sz="2800" dirty="0"/>
          </a:p>
          <a:p>
            <a:pPr lvl="1">
              <a:buFont typeface="Wingdings" panose="05000000000000000000" pitchFamily="2" charset="2"/>
              <a:buChar char="Ø"/>
            </a:pPr>
            <a:r>
              <a:rPr lang="en-US" sz="2600" dirty="0"/>
              <a:t> </a:t>
            </a:r>
            <a:r>
              <a:rPr lang="en-US" sz="2600" dirty="0" smtClean="0"/>
              <a:t>Feb. Storm </a:t>
            </a:r>
            <a:r>
              <a:rPr lang="en-US" sz="2600" dirty="0" smtClean="0"/>
              <a:t>Demand </a:t>
            </a:r>
            <a:r>
              <a:rPr lang="en-US" sz="2600" dirty="0" smtClean="0"/>
              <a:t>Response ERCOT </a:t>
            </a:r>
            <a:r>
              <a:rPr lang="en-US" sz="2600" dirty="0" smtClean="0"/>
              <a:t>Presentation (Part II)</a:t>
            </a:r>
            <a:endParaRPr lang="en-US" sz="2600" dirty="0"/>
          </a:p>
          <a:p>
            <a:pPr lvl="1">
              <a:buFont typeface="Wingdings" panose="05000000000000000000" pitchFamily="2" charset="2"/>
              <a:buChar char="Ø"/>
            </a:pPr>
            <a:r>
              <a:rPr lang="en-US" sz="2600" dirty="0" smtClean="0"/>
              <a:t> Reviewed Conditions List Items for DSWG</a:t>
            </a:r>
            <a:endParaRPr lang="en-US" sz="2800" dirty="0"/>
          </a:p>
          <a:p>
            <a:endParaRPr lang="en-US" sz="2200" dirty="0"/>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February Storm Items – </a:t>
            </a:r>
            <a:br>
              <a:rPr lang="en-US" dirty="0"/>
            </a:br>
            <a:r>
              <a:rPr lang="en-US" dirty="0"/>
              <a:t>DR Info (Part II)</a:t>
            </a:r>
          </a:p>
        </p:txBody>
      </p:sp>
      <p:sp>
        <p:nvSpPr>
          <p:cNvPr id="4" name="Content Placeholder 2"/>
          <p:cNvSpPr>
            <a:spLocks noGrp="1"/>
          </p:cNvSpPr>
          <p:nvPr>
            <p:ph idx="1"/>
          </p:nvPr>
        </p:nvSpPr>
        <p:spPr>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NOIE Load response</a:t>
            </a:r>
          </a:p>
          <a:p>
            <a:r>
              <a:rPr lang="en-US" sz="1800" dirty="0"/>
              <a:t>Load reductions for NIDR, NMLIGHT, NMFLAT ESIIDs</a:t>
            </a:r>
          </a:p>
          <a:p>
            <a:pPr lvl="1"/>
            <a:r>
              <a:rPr lang="en-US" sz="1800" dirty="0"/>
              <a:t>NIDR outages extrapolated from matching TDSP, weather zone, profile type</a:t>
            </a:r>
          </a:p>
          <a:p>
            <a:pPr lvl="1"/>
            <a:r>
              <a:rPr lang="en-US" sz="1800" dirty="0"/>
              <a:t>Non-metered outages extrapolated from matching TDSP, weather zone, Residential with AMS</a:t>
            </a:r>
          </a:p>
          <a:p>
            <a:r>
              <a:rPr lang="en-US" sz="1800" dirty="0"/>
              <a:t>Response from ESIIDs</a:t>
            </a:r>
          </a:p>
          <a:p>
            <a:pPr lvl="1"/>
            <a:r>
              <a:rPr lang="en-US" sz="1800" dirty="0"/>
              <a:t>Deployed for ERS</a:t>
            </a:r>
          </a:p>
          <a:p>
            <a:pPr lvl="1"/>
            <a:r>
              <a:rPr lang="en-US" sz="1800" dirty="0"/>
              <a:t>Deployed as Load Resources providing RRS</a:t>
            </a:r>
          </a:p>
          <a:p>
            <a:pPr lvl="1"/>
            <a:r>
              <a:rPr lang="en-US" sz="1800" dirty="0"/>
              <a:t>Price Response (including 4CP responders)</a:t>
            </a:r>
          </a:p>
          <a:p>
            <a:r>
              <a:rPr lang="en-US" sz="1800" dirty="0"/>
              <a:t>Additional Subgroup break outs</a:t>
            </a:r>
          </a:p>
          <a:p>
            <a:pPr lvl="1"/>
            <a:r>
              <a:rPr lang="en-US" sz="1800" dirty="0"/>
              <a:t>Various combinations </a:t>
            </a:r>
          </a:p>
          <a:p>
            <a:pPr lvl="1"/>
            <a:r>
              <a:rPr lang="en-US" sz="1800" dirty="0"/>
              <a:t> Weather Zones</a:t>
            </a:r>
          </a:p>
          <a:p>
            <a:pPr lvl="1"/>
            <a:r>
              <a:rPr lang="en-US" sz="1800" dirty="0"/>
              <a:t>TDSP (competitive)</a:t>
            </a:r>
            <a:endParaRPr lang="en-US" sz="2000" dirty="0"/>
          </a:p>
          <a:p>
            <a:pPr marL="0" indent="0">
              <a:buNone/>
            </a:pPr>
            <a:endParaRPr lang="en-US" sz="1800" dirty="0"/>
          </a:p>
          <a:p>
            <a:r>
              <a:rPr lang="en-US" sz="1800" dirty="0"/>
              <a:t>Settlement Only Generators/Puns (analysis not started)</a:t>
            </a:r>
          </a:p>
          <a:p>
            <a:pPr marL="0" indent="0">
              <a:buNone/>
            </a:pPr>
            <a:endParaRPr lang="en-US" sz="1800" dirty="0" smtClean="0"/>
          </a:p>
        </p:txBody>
      </p:sp>
    </p:spTree>
    <p:extLst>
      <p:ext uri="{BB962C8B-B14F-4D97-AF65-F5344CB8AC3E}">
        <p14:creationId xmlns:p14="http://schemas.microsoft.com/office/powerpoint/2010/main" val="1728351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981201" y="843455"/>
            <a:ext cx="7069659" cy="5154385"/>
          </a:xfrm>
          <a:prstGeom prst="rect">
            <a:avLst/>
          </a:prstGeom>
        </p:spPr>
      </p:pic>
      <p:sp>
        <p:nvSpPr>
          <p:cNvPr id="2" name="Title 1"/>
          <p:cNvSpPr>
            <a:spLocks noGrp="1"/>
          </p:cNvSpPr>
          <p:nvPr>
            <p:ph type="title"/>
          </p:nvPr>
        </p:nvSpPr>
        <p:spPr/>
        <p:txBody>
          <a:bodyPr/>
          <a:lstStyle/>
          <a:p>
            <a:r>
              <a:rPr lang="en-US" dirty="0" smtClean="0"/>
              <a:t>Load Reductions (Competitive/NOIE)</a:t>
            </a:r>
            <a:br>
              <a:rPr lang="en-US" dirty="0" smtClean="0"/>
            </a:br>
            <a:r>
              <a:rPr lang="en-US" dirty="0"/>
              <a:t>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pic>
        <p:nvPicPr>
          <p:cNvPr id="6" name="Picture 5"/>
          <p:cNvPicPr>
            <a:picLocks noChangeAspect="1"/>
          </p:cNvPicPr>
          <p:nvPr/>
        </p:nvPicPr>
        <p:blipFill>
          <a:blip r:embed="rId3"/>
          <a:stretch>
            <a:fillRect/>
          </a:stretch>
        </p:blipFill>
        <p:spPr>
          <a:xfrm>
            <a:off x="7277626" y="838200"/>
            <a:ext cx="2933175" cy="2862000"/>
          </a:xfrm>
          <a:prstGeom prst="rect">
            <a:avLst/>
          </a:prstGeom>
          <a:solidFill>
            <a:schemeClr val="bg1"/>
          </a:solidFill>
        </p:spPr>
      </p:pic>
      <p:sp>
        <p:nvSpPr>
          <p:cNvPr id="3" name="TextBox 2"/>
          <p:cNvSpPr txBox="1"/>
          <p:nvPr/>
        </p:nvSpPr>
        <p:spPr>
          <a:xfrm>
            <a:off x="3505200" y="6096000"/>
            <a:ext cx="5097870" cy="338554"/>
          </a:xfrm>
          <a:prstGeom prst="rect">
            <a:avLst/>
          </a:prstGeom>
          <a:noFill/>
          <a:ln>
            <a:solidFill>
              <a:schemeClr val="tx1"/>
            </a:solidFill>
          </a:ln>
        </p:spPr>
        <p:txBody>
          <a:bodyPr wrap="none" rtlCol="0">
            <a:spAutoFit/>
          </a:bodyPr>
          <a:lstStyle/>
          <a:p>
            <a:pPr defTabSz="914400"/>
            <a:r>
              <a:rPr lang="en-US" sz="1600" dirty="0">
                <a:solidFill>
                  <a:prstClr val="black"/>
                </a:solidFill>
              </a:rPr>
              <a:t>Includes NIDR and Non-Metered Reduction Estimates</a:t>
            </a:r>
          </a:p>
        </p:txBody>
      </p:sp>
    </p:spTree>
    <p:extLst>
      <p:ext uri="{BB962C8B-B14F-4D97-AF65-F5344CB8AC3E}">
        <p14:creationId xmlns:p14="http://schemas.microsoft.com/office/powerpoint/2010/main" val="1422035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981202" y="838201"/>
            <a:ext cx="7238999" cy="5159639"/>
          </a:xfrm>
          <a:prstGeom prst="rect">
            <a:avLst/>
          </a:prstGeom>
        </p:spPr>
      </p:pic>
      <p:sp>
        <p:nvSpPr>
          <p:cNvPr id="2" name="Title 1"/>
          <p:cNvSpPr>
            <a:spLocks noGrp="1"/>
          </p:cNvSpPr>
          <p:nvPr>
            <p:ph type="title"/>
          </p:nvPr>
        </p:nvSpPr>
        <p:spPr/>
        <p:txBody>
          <a:bodyPr/>
          <a:lstStyle/>
          <a:p>
            <a:r>
              <a:rPr lang="en-US" dirty="0"/>
              <a:t>Load Reductions (Competitive/NOIE)</a:t>
            </a:r>
            <a:r>
              <a:rPr lang="en-US" dirty="0" smtClean="0"/>
              <a:t/>
            </a:r>
            <a:br>
              <a:rPr lang="en-US" dirty="0" smtClean="0"/>
            </a:br>
            <a:r>
              <a:rPr lang="en-US" dirty="0"/>
              <a:t>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8" name="TextBox 7"/>
          <p:cNvSpPr txBox="1"/>
          <p:nvPr/>
        </p:nvSpPr>
        <p:spPr>
          <a:xfrm>
            <a:off x="3505200" y="6096000"/>
            <a:ext cx="5097870" cy="338554"/>
          </a:xfrm>
          <a:prstGeom prst="rect">
            <a:avLst/>
          </a:prstGeom>
          <a:noFill/>
          <a:ln>
            <a:solidFill>
              <a:schemeClr val="tx1"/>
            </a:solidFill>
          </a:ln>
        </p:spPr>
        <p:txBody>
          <a:bodyPr wrap="none" rtlCol="0">
            <a:spAutoFit/>
          </a:bodyPr>
          <a:lstStyle/>
          <a:p>
            <a:pPr defTabSz="914400"/>
            <a:r>
              <a:rPr lang="en-US" sz="1600" dirty="0">
                <a:solidFill>
                  <a:prstClr val="black"/>
                </a:solidFill>
              </a:rPr>
              <a:t>Includes NIDR and Non-Metered Reduction Estimates</a:t>
            </a:r>
          </a:p>
        </p:txBody>
      </p:sp>
    </p:spTree>
    <p:extLst>
      <p:ext uri="{BB962C8B-B14F-4D97-AF65-F5344CB8AC3E}">
        <p14:creationId xmlns:p14="http://schemas.microsoft.com/office/powerpoint/2010/main" val="565022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14044"/>
          </a:xfrm>
        </p:spPr>
        <p:txBody>
          <a:bodyPr/>
          <a:lstStyle/>
          <a:p>
            <a:r>
              <a:rPr lang="en-US" dirty="0" smtClean="0"/>
              <a:t>Emergency Conditions List</a:t>
            </a:r>
            <a:endParaRPr lang="en-US" dirty="0"/>
          </a:p>
        </p:txBody>
      </p:sp>
      <p:sp>
        <p:nvSpPr>
          <p:cNvPr id="5" name="Content Placeholder 4"/>
          <p:cNvSpPr>
            <a:spLocks noGrp="1"/>
          </p:cNvSpPr>
          <p:nvPr>
            <p:ph idx="1"/>
          </p:nvPr>
        </p:nvSpPr>
        <p:spPr>
          <a:xfrm>
            <a:off x="1097280" y="1749286"/>
            <a:ext cx="10376452" cy="4564049"/>
          </a:xfrm>
        </p:spPr>
        <p:txBody>
          <a:bodyPr>
            <a:normAutofit fontScale="55000" lnSpcReduction="20000"/>
          </a:bodyPr>
          <a:lstStyle/>
          <a:p>
            <a:r>
              <a:rPr lang="en-US" dirty="0" smtClean="0"/>
              <a:t>Item No. 48 - ERCOT presented data at 4/16 and 5/28 meetings for deployment results for ERS and LR. ERCOT has established a lessons learned list and plans to submit an NPRR on these items. ERCOT will bring items and/or NPRR to June DSWG.</a:t>
            </a:r>
          </a:p>
          <a:p>
            <a:r>
              <a:rPr lang="en-US" dirty="0" smtClean="0"/>
              <a:t>Item No. </a:t>
            </a:r>
            <a:r>
              <a:rPr lang="en-US" dirty="0"/>
              <a:t>50 -</a:t>
            </a:r>
            <a:r>
              <a:rPr lang="en-US" dirty="0" smtClean="0"/>
              <a:t> </a:t>
            </a:r>
            <a:r>
              <a:rPr lang="en-US" dirty="0"/>
              <a:t>ERCOT presented data at 4/16 and 5/28 </a:t>
            </a:r>
            <a:r>
              <a:rPr lang="en-US" dirty="0" smtClean="0"/>
              <a:t>meetings for </a:t>
            </a:r>
            <a:r>
              <a:rPr lang="en-US" dirty="0"/>
              <a:t>DR results (including REP and NOIE) during February event. </a:t>
            </a:r>
            <a:r>
              <a:rPr lang="en-US" dirty="0" smtClean="0"/>
              <a:t> LR </a:t>
            </a:r>
            <a:r>
              <a:rPr lang="en-US" dirty="0"/>
              <a:t>providing RRS program education </a:t>
            </a:r>
            <a:r>
              <a:rPr lang="en-US" dirty="0" smtClean="0"/>
              <a:t>session will be provided at June DSWG </a:t>
            </a:r>
            <a:r>
              <a:rPr lang="en-US" dirty="0"/>
              <a:t>for how program actually works, is </a:t>
            </a:r>
            <a:r>
              <a:rPr lang="en-US" dirty="0" smtClean="0"/>
              <a:t>dispatched</a:t>
            </a:r>
            <a:r>
              <a:rPr lang="en-US" dirty="0"/>
              <a:t>, and is settled. </a:t>
            </a:r>
            <a:endParaRPr lang="en-US" dirty="0" smtClean="0"/>
          </a:p>
          <a:p>
            <a:r>
              <a:rPr lang="en-US" dirty="0" smtClean="0"/>
              <a:t>Item No. </a:t>
            </a:r>
            <a:r>
              <a:rPr lang="en-US" dirty="0"/>
              <a:t>62 -</a:t>
            </a:r>
            <a:r>
              <a:rPr lang="en-US" dirty="0" smtClean="0"/>
              <a:t> Load Resources: ERCOT </a:t>
            </a:r>
            <a:r>
              <a:rPr lang="en-US" dirty="0"/>
              <a:t>is working on this item </a:t>
            </a:r>
            <a:r>
              <a:rPr lang="en-US" dirty="0" smtClean="0"/>
              <a:t>internally and may submit an NPRR </a:t>
            </a:r>
            <a:r>
              <a:rPr lang="en-US" dirty="0"/>
              <a:t>related to critical </a:t>
            </a:r>
            <a:r>
              <a:rPr lang="en-US" dirty="0" smtClean="0"/>
              <a:t>load or load essential for the generation fuel supply chain prohibition from LR </a:t>
            </a:r>
            <a:r>
              <a:rPr lang="en-US" dirty="0"/>
              <a:t>before </a:t>
            </a:r>
            <a:r>
              <a:rPr lang="en-US" dirty="0" smtClean="0"/>
              <a:t>the June </a:t>
            </a:r>
            <a:r>
              <a:rPr lang="en-US" dirty="0"/>
              <a:t>DSWG </a:t>
            </a:r>
            <a:r>
              <a:rPr lang="en-US" dirty="0" smtClean="0"/>
              <a:t>meeting. ERS: Will </a:t>
            </a:r>
            <a:r>
              <a:rPr lang="en-US" dirty="0"/>
              <a:t>be addressed separately through </a:t>
            </a:r>
            <a:r>
              <a:rPr lang="en-US" dirty="0" smtClean="0"/>
              <a:t>OBDRR. </a:t>
            </a:r>
            <a:r>
              <a:rPr lang="en-US" dirty="0"/>
              <a:t>Point </a:t>
            </a:r>
            <a:r>
              <a:rPr lang="en-US" dirty="0" smtClean="0"/>
              <a:t>person </a:t>
            </a:r>
            <a:r>
              <a:rPr lang="en-US" dirty="0"/>
              <a:t>from DSWG </a:t>
            </a:r>
            <a:r>
              <a:rPr lang="en-US" dirty="0" smtClean="0"/>
              <a:t>is Ian Haley (</a:t>
            </a:r>
            <a:r>
              <a:rPr lang="en-US" dirty="0" err="1" smtClean="0"/>
              <a:t>Luminant</a:t>
            </a:r>
            <a:r>
              <a:rPr lang="en-US" dirty="0" smtClean="0"/>
              <a:t>). </a:t>
            </a:r>
          </a:p>
          <a:p>
            <a:r>
              <a:rPr lang="en-US" dirty="0" smtClean="0"/>
              <a:t>Item No. 64 - Awaiting further direction from WMS or the PUC. </a:t>
            </a:r>
          </a:p>
          <a:p>
            <a:r>
              <a:rPr lang="en-US" dirty="0" smtClean="0"/>
              <a:t>Item No. 74 - Investigating adding this as a June DSWG Agenda Item.</a:t>
            </a:r>
          </a:p>
          <a:p>
            <a:r>
              <a:rPr lang="en-US" dirty="0" smtClean="0"/>
              <a:t>Item No. </a:t>
            </a:r>
            <a:r>
              <a:rPr lang="en-US" dirty="0"/>
              <a:t>96 - DR performance has been presented. AS imbalance charge issue to be worked on with in conjunction with WMWG and SAWG. Point persons from DSWG are </a:t>
            </a:r>
            <a:r>
              <a:rPr lang="en-US" dirty="0" smtClean="0"/>
              <a:t>Mike Hourihan (CPOWER) </a:t>
            </a:r>
            <a:r>
              <a:rPr lang="en-US" dirty="0"/>
              <a:t>and </a:t>
            </a:r>
            <a:r>
              <a:rPr lang="en-US" dirty="0" smtClean="0"/>
              <a:t>Holly O'Neill (MP2).</a:t>
            </a:r>
          </a:p>
          <a:p>
            <a:r>
              <a:rPr lang="en-US" dirty="0" smtClean="0"/>
              <a:t>Item No. 97 - See item 62.</a:t>
            </a:r>
          </a:p>
          <a:p>
            <a:r>
              <a:rPr lang="en-US" dirty="0" smtClean="0"/>
              <a:t>Item No. 98 - Generally believe more DER would help. ERCOT is still processing RFI data on SODG and will revisit as data warrants. </a:t>
            </a:r>
            <a:r>
              <a:rPr lang="en-US" dirty="0"/>
              <a:t>Point </a:t>
            </a:r>
            <a:r>
              <a:rPr lang="en-US" dirty="0" smtClean="0"/>
              <a:t>person </a:t>
            </a:r>
            <a:r>
              <a:rPr lang="en-US" dirty="0"/>
              <a:t>from DSWG </a:t>
            </a:r>
            <a:r>
              <a:rPr lang="en-US" dirty="0" smtClean="0"/>
              <a:t>is Christian Powell (PEC).</a:t>
            </a:r>
          </a:p>
          <a:p>
            <a:r>
              <a:rPr lang="en-US" dirty="0"/>
              <a:t>Item </a:t>
            </a:r>
            <a:r>
              <a:rPr lang="en-US" dirty="0" smtClean="0"/>
              <a:t>No. </a:t>
            </a:r>
            <a:r>
              <a:rPr lang="en-US" dirty="0"/>
              <a:t>101 -</a:t>
            </a:r>
            <a:r>
              <a:rPr lang="en-US" dirty="0" smtClean="0"/>
              <a:t> Completed and presented to May WMS.</a:t>
            </a:r>
          </a:p>
          <a:p>
            <a:r>
              <a:rPr lang="en-US" dirty="0" smtClean="0"/>
              <a:t>Item No. </a:t>
            </a:r>
            <a:r>
              <a:rPr lang="en-US" dirty="0"/>
              <a:t>102 </a:t>
            </a:r>
            <a:r>
              <a:rPr lang="en-US" dirty="0" smtClean="0"/>
              <a:t>- </a:t>
            </a:r>
            <a:r>
              <a:rPr lang="en-US" dirty="0"/>
              <a:t>Completed and presented to May WMS.</a:t>
            </a:r>
          </a:p>
          <a:p>
            <a:r>
              <a:rPr lang="en-US" dirty="0" smtClean="0"/>
              <a:t>Item No. 103 - June DSWG Agenda Item.</a:t>
            </a:r>
          </a:p>
          <a:p>
            <a:r>
              <a:rPr lang="en-US" dirty="0" smtClean="0"/>
              <a:t>Item No. 104 - Generally believe more response, including ERS, would have helped, but so would more generation. This question beyond DSWG, but as data tells the story will report back to WMS. </a:t>
            </a:r>
          </a:p>
          <a:p>
            <a:r>
              <a:rPr lang="en-US" dirty="0" smtClean="0"/>
              <a:t>Other: Is </a:t>
            </a:r>
            <a:r>
              <a:rPr lang="en-US" dirty="0" err="1"/>
              <a:t>predeployment</a:t>
            </a:r>
            <a:r>
              <a:rPr lang="en-US" dirty="0"/>
              <a:t> acceptable for </a:t>
            </a:r>
            <a:r>
              <a:rPr lang="en-US" dirty="0" smtClean="0"/>
              <a:t>LR, similar to ERS? Bill Barnes (NRG)</a:t>
            </a:r>
            <a:endParaRPr lang="en-US" dirty="0"/>
          </a:p>
        </p:txBody>
      </p:sp>
    </p:spTree>
    <p:extLst>
      <p:ext uri="{BB962C8B-B14F-4D97-AF65-F5344CB8AC3E}">
        <p14:creationId xmlns:p14="http://schemas.microsoft.com/office/powerpoint/2010/main" val="1626212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97280" y="286604"/>
            <a:ext cx="10058400" cy="91404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mtClean="0"/>
              <a:t>Emergency Conditions List</a:t>
            </a:r>
            <a:endParaRPr lang="en-US" dirty="0"/>
          </a:p>
        </p:txBody>
      </p:sp>
      <p:sp>
        <p:nvSpPr>
          <p:cNvPr id="3" name="Content Placeholder 4"/>
          <p:cNvSpPr txBox="1">
            <a:spLocks/>
          </p:cNvSpPr>
          <p:nvPr/>
        </p:nvSpPr>
        <p:spPr>
          <a:xfrm>
            <a:off x="906449" y="1097279"/>
            <a:ext cx="10408257" cy="5208105"/>
          </a:xfrm>
          <a:prstGeom prst="rect">
            <a:avLst/>
          </a:prstGeom>
        </p:spPr>
        <p:txBody>
          <a:bodyPr>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u="sng" dirty="0" smtClean="0"/>
              <a:t>Item 48 </a:t>
            </a:r>
            <a:r>
              <a:rPr lang="en-US" dirty="0" smtClean="0"/>
              <a:t>- ERCOT presented data at 4/16 and 5/28 meetings for deployment results for ERS and LR. ERCOT has established a lessons learned list and plans to submit an NPRR on these items. ERCOT will bring items and/or NPRR to June DSWG.</a:t>
            </a:r>
          </a:p>
          <a:p>
            <a:r>
              <a:rPr lang="en-US" b="1" u="sng" dirty="0" smtClean="0"/>
              <a:t>Item 50 </a:t>
            </a:r>
            <a:r>
              <a:rPr lang="en-US" dirty="0" smtClean="0"/>
              <a:t>- ERCOT presented data at 4/16 and 5/28 meetings for DR results (including REP and NOIE) during February event.  LR providing RRS program education session will be provided at June DSWG for how program actually works, is dispatched, and is settled. </a:t>
            </a:r>
          </a:p>
          <a:p>
            <a:r>
              <a:rPr lang="en-US" b="1" u="sng" dirty="0" smtClean="0"/>
              <a:t>Item 62 </a:t>
            </a:r>
            <a:r>
              <a:rPr lang="en-US" dirty="0" smtClean="0"/>
              <a:t>- Load Resources: ERCOT is working on this item internally and may submit an NPRR related to a prohibition on load essential for the generation fuel supply chain from LR. ERS: Will be addressed separately through OBDRR. Point person from DSWG is Ian Haley (</a:t>
            </a:r>
            <a:r>
              <a:rPr lang="en-US" dirty="0" err="1" smtClean="0"/>
              <a:t>Luminant</a:t>
            </a:r>
            <a:r>
              <a:rPr lang="en-US" dirty="0" smtClean="0"/>
              <a:t>). </a:t>
            </a:r>
          </a:p>
          <a:p>
            <a:r>
              <a:rPr lang="en-US" b="1" u="sng" dirty="0" smtClean="0"/>
              <a:t>Item 64 </a:t>
            </a:r>
            <a:r>
              <a:rPr lang="en-US" dirty="0" smtClean="0"/>
              <a:t>- Awaiting further direction from WMS or the PUC. </a:t>
            </a:r>
          </a:p>
          <a:p>
            <a:r>
              <a:rPr lang="en-US" b="1" u="sng" dirty="0" smtClean="0"/>
              <a:t>Item 74 </a:t>
            </a:r>
            <a:r>
              <a:rPr lang="en-US" dirty="0" smtClean="0"/>
              <a:t>- Investigating adding this as a June DSWG Agenda Item.</a:t>
            </a:r>
          </a:p>
          <a:p>
            <a:r>
              <a:rPr lang="en-US" b="1" u="sng" dirty="0" smtClean="0"/>
              <a:t>Item 96 </a:t>
            </a:r>
            <a:r>
              <a:rPr lang="en-US" dirty="0" smtClean="0"/>
              <a:t>- DR performance has been presented. AS imbalance charge issue to be worked on with in conjunction with WMWG and SAWG. Point persons from DSWG are Mike Hourihan (CPOWER) and Holly O'Neill (MP2).</a:t>
            </a:r>
          </a:p>
          <a:p>
            <a:r>
              <a:rPr lang="en-US" b="1" u="sng" dirty="0" smtClean="0"/>
              <a:t>Item 97 </a:t>
            </a:r>
            <a:r>
              <a:rPr lang="en-US" dirty="0" smtClean="0"/>
              <a:t>- See item 62.</a:t>
            </a:r>
          </a:p>
          <a:p>
            <a:r>
              <a:rPr lang="en-US" b="1" u="sng" dirty="0" smtClean="0"/>
              <a:t>Item 98 </a:t>
            </a:r>
            <a:r>
              <a:rPr lang="en-US" dirty="0" smtClean="0"/>
              <a:t>- Generally believe more DER would help. ERCOT is still processing RFI data on SODG and will revisit as data warrants. Point person from DSWG is Christian Powell (PEC).</a:t>
            </a:r>
          </a:p>
          <a:p>
            <a:r>
              <a:rPr lang="en-US" b="1" u="sng" dirty="0" smtClean="0"/>
              <a:t>Item 101 </a:t>
            </a:r>
            <a:r>
              <a:rPr lang="en-US" dirty="0" smtClean="0"/>
              <a:t>- Completed and presented to May WMS.</a:t>
            </a:r>
          </a:p>
          <a:p>
            <a:r>
              <a:rPr lang="en-US" b="1" u="sng" dirty="0" smtClean="0"/>
              <a:t>Item 102 </a:t>
            </a:r>
            <a:r>
              <a:rPr lang="en-US" dirty="0" smtClean="0"/>
              <a:t>- Completed and presented to May WMS.</a:t>
            </a:r>
          </a:p>
          <a:p>
            <a:r>
              <a:rPr lang="en-US" b="1" u="sng" dirty="0" smtClean="0"/>
              <a:t>Item 103 </a:t>
            </a:r>
            <a:r>
              <a:rPr lang="en-US" dirty="0" smtClean="0"/>
              <a:t>- June DSWG Agenda Item.</a:t>
            </a:r>
          </a:p>
          <a:p>
            <a:r>
              <a:rPr lang="en-US" b="1" u="sng" dirty="0" smtClean="0"/>
              <a:t>Item 104 </a:t>
            </a:r>
            <a:r>
              <a:rPr lang="en-US" dirty="0" smtClean="0"/>
              <a:t>- Generally believe more response, including ERS, would have helped, but so would more generation. This question beyond DSWG, but as data tells the story will report back to WMS. </a:t>
            </a:r>
          </a:p>
          <a:p>
            <a:r>
              <a:rPr lang="en-US" b="1" u="sng" dirty="0" smtClean="0"/>
              <a:t>Other</a:t>
            </a:r>
            <a:r>
              <a:rPr lang="en-US" dirty="0" smtClean="0"/>
              <a:t> - Is </a:t>
            </a:r>
            <a:r>
              <a:rPr lang="en-US" dirty="0" err="1" smtClean="0"/>
              <a:t>predeployment</a:t>
            </a:r>
            <a:r>
              <a:rPr lang="en-US" dirty="0" smtClean="0"/>
              <a:t> acceptable for LR, similar to ERS? Bill Barnes (NRG)</a:t>
            </a:r>
            <a:endParaRPr lang="en-US" dirty="0"/>
          </a:p>
        </p:txBody>
      </p:sp>
    </p:spTree>
    <p:extLst>
      <p:ext uri="{BB962C8B-B14F-4D97-AF65-F5344CB8AC3E}">
        <p14:creationId xmlns:p14="http://schemas.microsoft.com/office/powerpoint/2010/main" val="1081991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FB55DB-9E0B-4B82-A775-EF031F8A92EE}"/>
              </a:ext>
            </a:extLst>
          </p:cNvPr>
          <p:cNvSpPr>
            <a:spLocks noGrp="1"/>
          </p:cNvSpPr>
          <p:nvPr>
            <p:ph type="title"/>
          </p:nvPr>
        </p:nvSpPr>
        <p:spPr/>
        <p:txBody>
          <a:bodyPr/>
          <a:lstStyle/>
          <a:p>
            <a:r>
              <a:rPr lang="en-US" dirty="0"/>
              <a:t>Next Meeting – </a:t>
            </a:r>
            <a:r>
              <a:rPr lang="en-US" dirty="0" smtClean="0"/>
              <a:t>June 25</a:t>
            </a:r>
            <a:endParaRPr lang="en-US" dirty="0"/>
          </a:p>
        </p:txBody>
      </p:sp>
      <p:pic>
        <p:nvPicPr>
          <p:cNvPr id="4" name="Picture 2">
            <a:extLst>
              <a:ext uri="{FF2B5EF4-FFF2-40B4-BE49-F238E27FC236}">
                <a16:creationId xmlns=""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8C2B8A-E3D4-4968-B35C-5CC75D34F430}">
  <ds:schemaRefs>
    <ds:schemaRef ds:uri="http://schemas.microsoft.com/sharepoint/v3/contenttype/forms"/>
  </ds:schemaRefs>
</ds:datastoreItem>
</file>

<file path=customXml/itemProps2.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9730CC-A266-4BA8-9C1E-8492A0A26614}">
  <ds:schemaRef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60b3afc9-a72a-4286-a1f6-3c61aad5d6c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6196</TotalTime>
  <Words>885</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Cambria</vt:lpstr>
      <vt:lpstr>Wingdings</vt:lpstr>
      <vt:lpstr>Retrospect</vt:lpstr>
      <vt:lpstr>Office Theme</vt:lpstr>
      <vt:lpstr>1_Office Theme</vt:lpstr>
      <vt:lpstr>DSWG Report</vt:lpstr>
      <vt:lpstr>Overview</vt:lpstr>
      <vt:lpstr>February Storm Items –  DR Info (Part II)</vt:lpstr>
      <vt:lpstr>Load Reductions (Competitive/NOIE)  </vt:lpstr>
      <vt:lpstr>Load Reductions (Competitive/NOIE)  </vt:lpstr>
      <vt:lpstr>Emergency Conditions List</vt:lpstr>
      <vt:lpstr>PowerPoint Presentation</vt:lpstr>
      <vt:lpstr>Next Meeting – June 25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Holly O'Neill</dc:creator>
  <cp:lastModifiedBy>Christian Powell</cp:lastModifiedBy>
  <cp:revision>73</cp:revision>
  <dcterms:created xsi:type="dcterms:W3CDTF">2021-01-14T19:13:08Z</dcterms:created>
  <dcterms:modified xsi:type="dcterms:W3CDTF">2021-05-28T20:37:02Z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