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44"/>
  </p:notesMasterIdLst>
  <p:handoutMasterIdLst>
    <p:handoutMasterId r:id="rId45"/>
  </p:handoutMasterIdLst>
  <p:sldIdLst>
    <p:sldId id="260" r:id="rId6"/>
    <p:sldId id="461" r:id="rId7"/>
    <p:sldId id="499" r:id="rId8"/>
    <p:sldId id="465" r:id="rId9"/>
    <p:sldId id="437" r:id="rId10"/>
    <p:sldId id="467" r:id="rId11"/>
    <p:sldId id="466" r:id="rId12"/>
    <p:sldId id="468" r:id="rId13"/>
    <p:sldId id="469" r:id="rId14"/>
    <p:sldId id="471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59" r:id="rId42"/>
    <p:sldId id="296" r:id="rId43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4660"/>
  </p:normalViewPr>
  <p:slideViewPr>
    <p:cSldViewPr showGuides="1">
      <p:cViewPr varScale="1">
        <p:scale>
          <a:sx n="91" d="100"/>
          <a:sy n="91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2021 February Winter Event Analysis of Load Reductions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Demand Side Working Group – May 28, 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3" y="838200"/>
            <a:ext cx="7221297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Resources – 4CP Responders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22701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ESI ID-level reductions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14" y="838200"/>
            <a:ext cx="2552311" cy="2667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18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Resources – Outage ESIIDs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22701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ESI ID-level reductions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8200"/>
            <a:ext cx="2510325" cy="26231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39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ERS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Deployed ERS ESIIDs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62246"/>
            <a:ext cx="60789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Load response … excludes ERS Generators and co-located load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740" y="832945"/>
            <a:ext cx="2622379" cy="27402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857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0" y="838200"/>
            <a:ext cx="7214419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ERS Only ESIIDs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60789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Load response … excludes ERS Generators and co-located load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2" y="838199"/>
            <a:ext cx="2625234" cy="27432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14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0" y="838200"/>
            <a:ext cx="7214419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ERS Indexed Pricing ESIIDs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60789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Load response … excludes ERS Generators and co-located load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2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50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8999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ERS 4CP Responders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60789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Load response … excludes ERS Generators and co-located load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66" y="844395"/>
            <a:ext cx="2626548" cy="27445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93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60163"/>
            <a:ext cx="7238999" cy="508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ERS Outage ESI 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60789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Load response … excludes ERS Generators and co-located load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9549"/>
            <a:ext cx="2514599" cy="27096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0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Outage ESIIDs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3" y="838200"/>
            <a:ext cx="7238477" cy="5159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Outage ESIIDs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90" y="838200"/>
            <a:ext cx="2698157" cy="2819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845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r>
              <a:rPr lang="en-US" sz="1800" dirty="0" smtClean="0"/>
              <a:t>NOIE </a:t>
            </a:r>
            <a:r>
              <a:rPr lang="en-US" sz="1800" dirty="0"/>
              <a:t>Load </a:t>
            </a:r>
            <a:r>
              <a:rPr lang="en-US" sz="1800" dirty="0" smtClean="0"/>
              <a:t>response</a:t>
            </a:r>
          </a:p>
          <a:p>
            <a:r>
              <a:rPr lang="en-US" sz="1800" dirty="0" smtClean="0"/>
              <a:t>Load reductions for NIDR, NMLIGHT, NMFLAT ESIIDs</a:t>
            </a:r>
          </a:p>
          <a:p>
            <a:pPr lvl="1"/>
            <a:r>
              <a:rPr lang="en-US" sz="1800" dirty="0" smtClean="0"/>
              <a:t>NIDR outages extrapolated from matching TDSP, weather zone, profile type</a:t>
            </a:r>
          </a:p>
          <a:p>
            <a:pPr lvl="1"/>
            <a:r>
              <a:rPr lang="en-US" sz="1800" dirty="0" smtClean="0"/>
              <a:t>Non-metered outages </a:t>
            </a:r>
            <a:r>
              <a:rPr lang="en-US" sz="1800" dirty="0"/>
              <a:t>extrapolated from matching TDSP, weather zone, </a:t>
            </a:r>
            <a:r>
              <a:rPr lang="en-US" sz="1800" dirty="0" smtClean="0"/>
              <a:t>Residential with AMS</a:t>
            </a:r>
            <a:endParaRPr lang="en-US" sz="1800" dirty="0"/>
          </a:p>
          <a:p>
            <a:r>
              <a:rPr lang="en-US" sz="1800" dirty="0" smtClean="0"/>
              <a:t>Response </a:t>
            </a:r>
            <a:r>
              <a:rPr lang="en-US" sz="1800" dirty="0"/>
              <a:t>from ESIIDs</a:t>
            </a:r>
          </a:p>
          <a:p>
            <a:pPr lvl="1"/>
            <a:r>
              <a:rPr lang="en-US" sz="1800" dirty="0"/>
              <a:t>Deployed for ERS</a:t>
            </a:r>
          </a:p>
          <a:p>
            <a:pPr lvl="1"/>
            <a:r>
              <a:rPr lang="en-US" sz="1800" dirty="0"/>
              <a:t>Deployed as Load Resources providing RRS</a:t>
            </a:r>
          </a:p>
          <a:p>
            <a:pPr lvl="1"/>
            <a:r>
              <a:rPr lang="en-US" sz="1800" dirty="0"/>
              <a:t>Price Response (including 4CP responders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Additional </a:t>
            </a:r>
            <a:r>
              <a:rPr lang="en-US" sz="1800" dirty="0"/>
              <a:t>Subgroup break </a:t>
            </a:r>
            <a:r>
              <a:rPr lang="en-US" sz="1800" dirty="0" smtClean="0"/>
              <a:t>outs</a:t>
            </a:r>
          </a:p>
          <a:p>
            <a:pPr lvl="1"/>
            <a:r>
              <a:rPr lang="en-US" sz="1800" dirty="0" smtClean="0"/>
              <a:t>Various combinations </a:t>
            </a:r>
          </a:p>
          <a:p>
            <a:pPr lvl="1"/>
            <a:r>
              <a:rPr lang="en-US" sz="1800" dirty="0" smtClean="0"/>
              <a:t> Weather Zones</a:t>
            </a:r>
          </a:p>
          <a:p>
            <a:pPr lvl="1"/>
            <a:r>
              <a:rPr lang="en-US" sz="1800" dirty="0" smtClean="0"/>
              <a:t>TDSP (competitive)</a:t>
            </a: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Settlement </a:t>
            </a:r>
            <a:r>
              <a:rPr lang="en-US" sz="1800" dirty="0"/>
              <a:t>Only </a:t>
            </a:r>
            <a:r>
              <a:rPr lang="en-US" sz="1800" dirty="0" smtClean="0"/>
              <a:t>Generators/Puns (analysis not started)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8" y="843115"/>
            <a:ext cx="7233561" cy="5154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 Only ESIIDs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21" y="838200"/>
            <a:ext cx="2771080" cy="2895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1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Zone Load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1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68" y="838200"/>
            <a:ext cx="2698157" cy="2819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74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199"/>
            <a:ext cx="7239000" cy="5159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43" y="838200"/>
            <a:ext cx="2698157" cy="2819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0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FWEST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66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6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NCENT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8200"/>
            <a:ext cx="2586525" cy="27027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76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1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220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66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9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65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20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88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058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ID Attributes 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r>
              <a:rPr lang="en-US" sz="1800" dirty="0" smtClean="0"/>
              <a:t>Profile Type</a:t>
            </a:r>
          </a:p>
          <a:p>
            <a:r>
              <a:rPr lang="en-US" sz="1800" dirty="0" smtClean="0"/>
              <a:t>Weather Zone</a:t>
            </a:r>
          </a:p>
          <a:p>
            <a:r>
              <a:rPr lang="en-US" sz="1800" dirty="0" smtClean="0"/>
              <a:t>TDSP</a:t>
            </a:r>
          </a:p>
          <a:p>
            <a:r>
              <a:rPr lang="en-US" sz="1800" dirty="0" smtClean="0"/>
              <a:t>Load Resource</a:t>
            </a:r>
          </a:p>
          <a:p>
            <a:r>
              <a:rPr lang="en-US" sz="1800" dirty="0" smtClean="0"/>
              <a:t>ERS Site</a:t>
            </a:r>
          </a:p>
          <a:p>
            <a:r>
              <a:rPr lang="en-US" sz="1800" dirty="0" smtClean="0"/>
              <a:t>Outage during event</a:t>
            </a:r>
          </a:p>
          <a:p>
            <a:r>
              <a:rPr lang="en-US" sz="1800" dirty="0" smtClean="0"/>
              <a:t>Indexed pricing (based on 2020 survey)</a:t>
            </a:r>
          </a:p>
          <a:p>
            <a:r>
              <a:rPr lang="en-US" sz="1800" dirty="0" smtClean="0"/>
              <a:t>4CP </a:t>
            </a:r>
            <a:r>
              <a:rPr lang="en-US" sz="1800" dirty="0"/>
              <a:t>responder (based on 2020 </a:t>
            </a:r>
            <a:r>
              <a:rPr lang="en-US" sz="1800" dirty="0" smtClean="0"/>
              <a:t>analysis)</a:t>
            </a:r>
          </a:p>
          <a:p>
            <a:endParaRPr lang="en-US" sz="1800" dirty="0"/>
          </a:p>
          <a:p>
            <a:r>
              <a:rPr lang="en-US" sz="1800" dirty="0" smtClean="0"/>
              <a:t>Analysis of many combinations possible</a:t>
            </a:r>
            <a:endParaRPr lang="en-US" sz="1800" dirty="0"/>
          </a:p>
          <a:p>
            <a:r>
              <a:rPr lang="en-US" sz="1800" dirty="0" smtClean="0"/>
              <a:t>Reporting on several … feedback requested on any additional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TDSPs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AEP Central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8200"/>
            <a:ext cx="2586525" cy="27027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03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5574"/>
            <a:ext cx="7238999" cy="515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AEP North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7669"/>
            <a:ext cx="2586525" cy="27027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72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37670"/>
            <a:ext cx="7238999" cy="5160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Centerpoint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83" y="837669"/>
            <a:ext cx="2625742" cy="27437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40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837668"/>
            <a:ext cx="7238999" cy="5160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Nueces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7404"/>
            <a:ext cx="2586525" cy="27027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78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837404"/>
            <a:ext cx="7238999" cy="516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06" y="837404"/>
            <a:ext cx="2698919" cy="28201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62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837404"/>
            <a:ext cx="7238999" cy="516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TNMP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231" y="832355"/>
            <a:ext cx="2444244" cy="27490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71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Other combinations – </a:t>
            </a:r>
            <a:r>
              <a:rPr lang="en-US" sz="2400" smtClean="0"/>
              <a:t>feedback appreciated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Settlement </a:t>
            </a:r>
            <a:r>
              <a:rPr lang="en-US" sz="2400" dirty="0" smtClean="0"/>
              <a:t>Only Generators/Puns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3454"/>
            <a:ext cx="7069659" cy="515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Reductions (Competitive/NOIE)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25" y="838200"/>
            <a:ext cx="2933175" cy="28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981200" y="6096000"/>
            <a:ext cx="509787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Includes NIDR and Non-Metered Reduction Estimates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6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38200"/>
            <a:ext cx="7238999" cy="5159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Reductions (Competitive/NOIE)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509787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Includes NIDR and Non-Metered Reduction Estimates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67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Deployed Load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38199"/>
            <a:ext cx="7238999" cy="5159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Deployed Load Resources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6227" y="6096000"/>
            <a:ext cx="22701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ESI ID-level reductions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8200"/>
            <a:ext cx="2514600" cy="2627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91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239000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 – Only 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22701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ESI ID-level reductions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67" y="838200"/>
            <a:ext cx="2625234" cy="2743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503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3" y="838200"/>
            <a:ext cx="7228637" cy="515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Resources - Indexed Pricing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096000"/>
            <a:ext cx="22701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ESI ID-level reductions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488" y="838200"/>
            <a:ext cx="2552311" cy="2667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08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30829</TotalTime>
  <Words>363</Words>
  <Application>Microsoft Office PowerPoint</Application>
  <PresentationFormat>On-screen Show (4:3)</PresentationFormat>
  <Paragraphs>123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ESI ID Attributes in Data</vt:lpstr>
      <vt:lpstr>Load Reductions (Competitive/NOIE)  </vt:lpstr>
      <vt:lpstr>Load Reductions (Competitive/NOIE)  </vt:lpstr>
      <vt:lpstr>Deployed Load Resources</vt:lpstr>
      <vt:lpstr>All Deployed Load Resources  </vt:lpstr>
      <vt:lpstr>Load Resource – Only   </vt:lpstr>
      <vt:lpstr>Load Resources - Indexed Pricing  </vt:lpstr>
      <vt:lpstr>Load Resources – 4CP Responders  </vt:lpstr>
      <vt:lpstr>Load Resources – Outage ESIIDs  </vt:lpstr>
      <vt:lpstr>ERS Load</vt:lpstr>
      <vt:lpstr>All Deployed ERS ESIIDs  </vt:lpstr>
      <vt:lpstr>Deployed ERS Only ESIIDs  </vt:lpstr>
      <vt:lpstr>Deployed ERS Indexed Pricing ESIIDs  </vt:lpstr>
      <vt:lpstr>Deployed ERS 4CP Responders  </vt:lpstr>
      <vt:lpstr>Deployed ERS Outage ESI IDs  </vt:lpstr>
      <vt:lpstr>Outage ESIIDs</vt:lpstr>
      <vt:lpstr>All Outage ESIIDs  </vt:lpstr>
      <vt:lpstr>Outage Only ESIIDs  </vt:lpstr>
      <vt:lpstr>Weather Zone Load Reductions</vt:lpstr>
      <vt:lpstr>COAST  </vt:lpstr>
      <vt:lpstr>EAST  </vt:lpstr>
      <vt:lpstr>FWEST  </vt:lpstr>
      <vt:lpstr>NCENT  </vt:lpstr>
      <vt:lpstr>NORTH  </vt:lpstr>
      <vt:lpstr>SCENT  </vt:lpstr>
      <vt:lpstr>SOUTH  </vt:lpstr>
      <vt:lpstr>WEST  </vt:lpstr>
      <vt:lpstr>TDSPs</vt:lpstr>
      <vt:lpstr>AEP Central  </vt:lpstr>
      <vt:lpstr>AEP North  </vt:lpstr>
      <vt:lpstr>Centerpoint  </vt:lpstr>
      <vt:lpstr>Nueces  </vt:lpstr>
      <vt:lpstr>Oncor  </vt:lpstr>
      <vt:lpstr>TNMP  </vt:lpstr>
      <vt:lpstr>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534</cp:revision>
  <cp:lastPrinted>2020-02-20T00:38:16Z</cp:lastPrinted>
  <dcterms:created xsi:type="dcterms:W3CDTF">2016-01-21T15:20:31Z</dcterms:created>
  <dcterms:modified xsi:type="dcterms:W3CDTF">2021-05-28T13:07:01Z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