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76" r:id="rId7"/>
    <p:sldId id="277" r:id="rId8"/>
    <p:sldId id="257" r:id="rId9"/>
    <p:sldId id="278" r:id="rId10"/>
    <p:sldId id="283" r:id="rId11"/>
    <p:sldId id="279" r:id="rId12"/>
    <p:sldId id="284" r:id="rId13"/>
    <p:sldId id="280" r:id="rId14"/>
    <p:sldId id="28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135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20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180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25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18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14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4492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744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43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2021 WMS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July 2021 WMS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2021 WMS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2021 February UFE Review</a:t>
            </a:r>
            <a:endParaRPr lang="en-US" sz="2400" b="1" dirty="0"/>
          </a:p>
          <a:p>
            <a:endParaRPr lang="en-US" sz="2000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Randy Roberts</a:t>
            </a:r>
            <a:endParaRPr lang="en-US" dirty="0"/>
          </a:p>
          <a:p>
            <a:r>
              <a:rPr lang="en-US" dirty="0" smtClean="0"/>
              <a:t>July 2021 WMS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 smtClean="0"/>
              <a:t>Distribution Load and UFE Percentage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2021 WMS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930341"/>
            <a:ext cx="8675577" cy="5318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58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 smtClean="0"/>
              <a:t>February 2021 Daily Average % UFE  - Initial &amp; Final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2021 WMS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838201"/>
            <a:ext cx="8528788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45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 smtClean="0"/>
              <a:t>Daily Average % UFE &amp; TLF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2021 WMS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838201"/>
            <a:ext cx="8528788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42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 smtClean="0"/>
              <a:t>Potential Improvements to UFE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76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Improvement for “all” settlements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 smtClean="0"/>
              <a:t>Use of EMS-calculated transmission losses vs. calculated seasonal base case losses in settlements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Improvement for “initial” settlement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Continued transition </a:t>
            </a:r>
            <a:r>
              <a:rPr lang="en-US" sz="2000" dirty="0"/>
              <a:t>of “BUSIDRRQ” to standard “AMS</a:t>
            </a:r>
            <a:r>
              <a:rPr lang="en-US" sz="2000" dirty="0" smtClean="0"/>
              <a:t>” profile type codes (and LPGRR068 profile type codes once available)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Improvement for “initial” settlement during wide-spread outage</a:t>
            </a:r>
            <a:endParaRPr lang="en-US" sz="1600" dirty="0" smtClean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dirty="0" smtClean="0"/>
              <a:t>ERCOT system modification to “turn off estimation” during wide-spread outage events (possibly by weather zone)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TDSP system modifications to better address wide-spread outages as related to AMS meter data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Above two items captured at the Retail Emergency Conditions Task Force</a:t>
            </a:r>
            <a:endParaRPr lang="en-US" sz="16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2021 WMS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 smtClean="0"/>
              <a:t>UFE Allocation Review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There are three UFE allocation categories</a:t>
            </a:r>
          </a:p>
          <a:p>
            <a:pPr lvl="1"/>
            <a:r>
              <a:rPr lang="en-US" sz="1600" dirty="0" smtClean="0"/>
              <a:t>NIDR Premises (&lt; 1% of ERCOT load)</a:t>
            </a:r>
          </a:p>
          <a:p>
            <a:pPr lvl="1"/>
            <a:r>
              <a:rPr lang="en-US" sz="1600" dirty="0" smtClean="0"/>
              <a:t>Distribution IDR Premises (almost every AMS Premise is in this category)</a:t>
            </a:r>
          </a:p>
          <a:p>
            <a:pPr lvl="1"/>
            <a:r>
              <a:rPr lang="en-US" sz="1600" dirty="0" smtClean="0"/>
              <a:t>Transmission IDR Premises (transmission connected BUSIDRRQ or AMS)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Allocation is Load-Weighted (not a straight load ratio share)</a:t>
            </a:r>
          </a:p>
          <a:p>
            <a:pPr lvl="1"/>
            <a:r>
              <a:rPr lang="en-US" sz="1600" dirty="0" smtClean="0"/>
              <a:t>NIDR Factor = 1</a:t>
            </a:r>
          </a:p>
          <a:p>
            <a:pPr lvl="1"/>
            <a:r>
              <a:rPr lang="en-US" sz="1600" dirty="0" smtClean="0"/>
              <a:t>Distribution IDR Factor = 0.5</a:t>
            </a:r>
          </a:p>
          <a:p>
            <a:pPr lvl="1"/>
            <a:r>
              <a:rPr lang="en-US" sz="1600" dirty="0" smtClean="0"/>
              <a:t>Transmission IDR Factor = 0.1</a:t>
            </a:r>
          </a:p>
          <a:p>
            <a:r>
              <a:rPr lang="en-US" sz="2000" dirty="0" smtClean="0"/>
              <a:t>After UFE category summation and UFE factor is applied, each category’s load ratio share is calculated to determine how much UFE will be allocated to each category</a:t>
            </a:r>
          </a:p>
          <a:p>
            <a:r>
              <a:rPr lang="en-US" sz="2000" dirty="0" smtClean="0"/>
              <a:t>Final step allocates UFE to each load segment on a load ratio share basis</a:t>
            </a:r>
          </a:p>
          <a:p>
            <a:pPr lvl="1"/>
            <a:r>
              <a:rPr lang="en-US" sz="1600" dirty="0" smtClean="0"/>
              <a:t>Load segment volume/category total volume * category UFE</a:t>
            </a:r>
          </a:p>
          <a:p>
            <a:pPr lvl="1"/>
            <a:endParaRPr lang="en-US" sz="16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2021 WMS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 smtClean="0"/>
              <a:t>UFE Category Load Volume/UFE Percentage Shift During February Event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48768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The next four charts are included to show why there was an increase in the UFE percentage allocated to distribution IDR load volumes</a:t>
            </a:r>
            <a:endParaRPr lang="en-US" sz="1600" dirty="0" smtClean="0"/>
          </a:p>
          <a:p>
            <a:pPr marL="457200" lvl="1" indent="0">
              <a:buNone/>
            </a:pPr>
            <a:endParaRPr lang="en-US" sz="16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2021 WMS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24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 smtClean="0"/>
              <a:t>UFE Category Load Volumes </a:t>
            </a:r>
            <a:r>
              <a:rPr lang="en-US" sz="1600" dirty="0" smtClean="0"/>
              <a:t>(prior to UFE)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2021 WMS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838200"/>
            <a:ext cx="8528788" cy="541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68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 smtClean="0"/>
              <a:t>NIDR Load and UFE Percentage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2021 WMS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914400"/>
            <a:ext cx="8528788" cy="5333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19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 smtClean="0"/>
              <a:t>Transmission IDR Load and UFE Percentage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July 2021 WMS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838201"/>
            <a:ext cx="8528788" cy="541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38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3544</TotalTime>
  <Words>341</Words>
  <Application>Microsoft Office PowerPoint</Application>
  <PresentationFormat>On-screen Show (4:3)</PresentationFormat>
  <Paragraphs>92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PowerPoint Presentation</vt:lpstr>
      <vt:lpstr>February 2021 Daily Average % UFE  - Initial &amp; Final</vt:lpstr>
      <vt:lpstr>Daily Average % UFE &amp; TLF</vt:lpstr>
      <vt:lpstr>Potential Improvements to UFE</vt:lpstr>
      <vt:lpstr>UFE Allocation Review</vt:lpstr>
      <vt:lpstr>UFE Category Load Volume/UFE Percentage Shift During February Event</vt:lpstr>
      <vt:lpstr>UFE Category Load Volumes (prior to UFE)</vt:lpstr>
      <vt:lpstr>NIDR Load and UFE Percentage</vt:lpstr>
      <vt:lpstr>Transmission IDR Load and UFE Percentage</vt:lpstr>
      <vt:lpstr>Distribution Load and UFE Percentage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Roberts, Randy</cp:lastModifiedBy>
  <cp:revision>142</cp:revision>
  <cp:lastPrinted>2016-01-21T20:53:15Z</cp:lastPrinted>
  <dcterms:created xsi:type="dcterms:W3CDTF">2016-01-21T15:20:31Z</dcterms:created>
  <dcterms:modified xsi:type="dcterms:W3CDTF">2021-05-28T17:24:03Z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