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9" r:id="rId5"/>
    <p:sldId id="376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36" r:id="rId1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689" autoAdjust="0"/>
  </p:normalViewPr>
  <p:slideViewPr>
    <p:cSldViewPr>
      <p:cViewPr varScale="1">
        <p:scale>
          <a:sx n="104" d="100"/>
          <a:sy n="104" d="100"/>
        </p:scale>
        <p:origin x="9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5" tIns="47107" rIns="94215" bIns="47107" rtlCol="0"/>
          <a:lstStyle>
            <a:lvl1pPr algn="r">
              <a:defRPr sz="1200"/>
            </a:lvl1pPr>
          </a:lstStyle>
          <a:p>
            <a:fld id="{FD72825D-FAD1-44C9-A936-D3B05620559B}" type="datetimeFigureOut">
              <a:rPr lang="en-US" smtClean="0"/>
              <a:t>5/27/2021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5" tIns="47107" rIns="94215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5" tIns="47107" rIns="94215" bIns="4710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15" tIns="47107" rIns="94215" bIns="47107" rtlCol="0" anchor="b"/>
          <a:lstStyle>
            <a:lvl1pPr algn="r">
              <a:defRPr sz="1200"/>
            </a:lvl1pPr>
          </a:lstStyle>
          <a:p>
            <a:fld id="{8173BF9B-2C3B-43FA-A144-61917F5B4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67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3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7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1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8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2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25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3BF9B-2C3B-43FA-A144-61917F5B45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4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3F5E-3ADC-4CE5-8041-4C3A0233CC7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4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5EB4-A191-47EE-BD06-BE5B459ABE80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209-67EC-4E7B-B19A-BDED719BBEB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2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5A2D-61BE-4B96-BB08-2EAD9480EE66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8B2F-41D8-423A-82E4-B6E87B95731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B79E7-7BD7-475C-90B1-81FD037F457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3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B68B-1312-402E-8455-965818B9FAA8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37B4-1CDD-4BEC-AF95-9BAEFEC07B09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59B5-3B98-49EF-9094-E3544B9F128F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66AE-88FD-4D7B-A61B-7F993FE56FAF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9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F9F9-5031-47D2-A525-1C1A79309028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32A0-8885-4CB8-B835-73C3A1F38C0D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6DEE-B277-412F-8503-297730107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lists/168307/Battery_RFI_Template.xls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alendar/2021/5/18/215938-SAW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297C-19A3-4FDB-AF11-D50A8431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Supply Analysis Working Group Report to WMS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CF99A-BC66-4C43-9AA2-5CFBD25E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24" y="2971800"/>
            <a:ext cx="80772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2, 2021 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Caitlin Smith, Chair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Haley, Vice Chair (is in charge today)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 Warnken, Vice Chair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CB5B-DDF3-42C7-A2F0-155F47D0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6DEE-B277-412F-8503-2977301076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2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Regions Capacity Contributions 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DA2E2-2345-4010-9F32-1028732B7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4655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solar units are significantly more geographically diverse than operational units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Noticeable difference in summer capacity contribution between West and Non-West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difference between West and Far West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Downsides to analysis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contribution calculations heavily influenced by the current fleet’s concentration in Far West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look at the possibility of subdividing Non-West rather than West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further look at analysis after new vendor profiles</a:t>
            </a:r>
          </a:p>
          <a:p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53A35-A5BB-48E2-A54D-806B3F80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2" y="2133600"/>
            <a:ext cx="4385788" cy="43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Emergency Conditions List from TAC/WMS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 discussed at May meeting*</a:t>
            </a:r>
          </a:p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Categories of items for SAWG: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Efforts to include risk, extreme weather and impacts of Winter Storm Uri into CDR, SARA and reserve margin reports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Address through ongoing efforts at SAWG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Planning items including load forecast methodology and transmission planning studies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Possible joint meeting with PLWG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Gas item: “How should capacity reports be modified to include gas market coincident and offsetting risks with electric system?”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Plan: Continue to coordination with ERCOT and GEWG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SAWG plan likely limited in scope to adding a reserve margin report scenario with a certain percentage of fuel unavailable over events of certain amounts of time (hours or days)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9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RFI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fields for Batteries, Self-Limiting Facilities (NPRR1026) and DC-coupled Resources (NPRR1029) included in RRGRR023, but not yet available in RIOO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sent RFIs in early February 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connected projects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DGRs that submitted RARF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template can be downloaded at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http://www.ercot.com/content/wcm/lists/168307/Battery_RFI_Template.xlsx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 with planned storage projects that have signed IAs should complete the template and upload to RIOO-IS as an “Other” file type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9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RFI – Results to Date 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3C28-9A63-4661-843A-38F5D9896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81036"/>
            <a:ext cx="7467600" cy="49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RFI – Next Steps: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 information is needed for resource adequacy assessments (so turn those in!)</a:t>
            </a:r>
          </a:p>
          <a:p>
            <a:pPr lvl="1">
              <a:spcBef>
                <a:spcPts val="0"/>
              </a:spcBef>
            </a:pPr>
            <a:r>
              <a:rPr lang="fi-FI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Matevosyan is the ERCOT lead if you have questions. </a:t>
            </a:r>
            <a:r>
              <a:rPr lang="fi-FI" sz="2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</a:t>
            </a:r>
            <a:r>
              <a:rPr lang="fi-FI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.Matevosyan@ercot</a:t>
            </a:r>
            <a:r>
              <a:rPr lang="fi-FI" sz="2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will come back to October SAWG with: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 on RFIs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capacity contribution over peak summer hours 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Generation Trends Update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C14B6-E25E-4241-B45E-4A7E5ECF6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371601"/>
            <a:ext cx="7556833" cy="51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9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Generation Trends Update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D8228-77B6-4BE0-B11B-D00F196B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3147"/>
            <a:ext cx="7315200" cy="51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0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NPRR language for DG in the CDR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here: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http://www.ercot.com/calendar/2021/5/18/215938-SAWG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Peak Load</a:t>
            </a:r>
          </a:p>
          <a:p>
            <a:pPr lvl="3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ERCOT is proposing to add a new variable to the Firm Peak Load calculation that incorporates incremental forecasted peak load reductions from DG solar</a:t>
            </a:r>
          </a:p>
          <a:p>
            <a:pPr lvl="3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– ERCOT is already separating out rooftop solar on the CDR and this would just memorialize it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Capacity Estimate</a:t>
            </a:r>
          </a:p>
          <a:p>
            <a:pPr lvl="3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new variable to report total DG capacity, along with categorization of DG types in the detailed unit capacities tabs (a current practice)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discuss language at June 18</a:t>
            </a:r>
            <a:r>
              <a:rPr lang="en-US" sz="2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SAWG Meeting 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95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Wind/Solar Capacity Contributions: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to develop a separate summer Summary tab for consideration of possible multi-hour reporting. The tab has the following elements: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Displays summer 2022 forecast year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columns representing the current summer highest-risk hours, HE 1600, 1700, 1800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associated hourly peak load forecasts</a:t>
            </a:r>
          </a:p>
          <a:p>
            <a:pPr lvl="2">
              <a:spcBef>
                <a:spcPts val="0"/>
              </a:spcBef>
              <a:tabLst>
                <a:tab pos="3600450" algn="l"/>
              </a:tabLst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separate renewable capacity contribution percentages for each of the three hours using several approaches for comparison purposes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currently just a discussion item and not being proposed at this time to replace or augment the current CDR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SARA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run again for Summer 2021 like for Summer 2020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for updated wind/solar output profiles </a:t>
            </a:r>
          </a:p>
          <a:p>
            <a:pPr lvl="1">
              <a:spcBef>
                <a:spcPts val="0"/>
              </a:spcBef>
              <a:tabLst>
                <a:tab pos="3600450" algn="l"/>
              </a:tabLst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report at June 18</a:t>
            </a:r>
            <a:r>
              <a:rPr lang="en-US" sz="22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SAWG Meeting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2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2E1-0F47-4122-BDF0-FF9AC70A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May SAWG Topics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39E91-3AC4-4F7B-A60D-26E13797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67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3600450" algn="l"/>
              </a:tabLst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Regions Capacity Contributions </a:t>
            </a:r>
          </a:p>
          <a:p>
            <a:pPr marL="0" indent="0">
              <a:spcBef>
                <a:spcPts val="0"/>
              </a:spcBef>
              <a:buNone/>
              <a:tabLst>
                <a:tab pos="3600450" algn="l"/>
              </a:tabLst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1" indent="0">
              <a:spcBef>
                <a:spcPts val="0"/>
              </a:spcBef>
              <a:buNone/>
              <a:tabLst>
                <a:tab pos="1371600" algn="l"/>
              </a:tabLst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7FA1F-DAAF-4808-A399-41063F91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E6DEE-B277-412F-8503-297730107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DAAF5-4D4D-4648-9D08-0A3D4E16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486278"/>
            <a:ext cx="7356387" cy="50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7FB2E800D0445AB60BE4CF6693240" ma:contentTypeVersion="9" ma:contentTypeDescription="Create a new document." ma:contentTypeScope="" ma:versionID="cba75499531ceb3f246cf6adc3a33ce8">
  <xsd:schema xmlns:xsd="http://www.w3.org/2001/XMLSchema" xmlns:xs="http://www.w3.org/2001/XMLSchema" xmlns:p="http://schemas.microsoft.com/office/2006/metadata/properties" xmlns:ns3="ace0c983-095b-4ab2-a133-4fa3e902b0fc" targetNamespace="http://schemas.microsoft.com/office/2006/metadata/properties" ma:root="true" ma:fieldsID="3a86683aa51a3373566f47fbb9006bc8" ns3:_="">
    <xsd:import namespace="ace0c983-095b-4ab2-a133-4fa3e902b0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0c983-095b-4ab2-a133-4fa3e902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E2DDC-B89F-47CA-A5CF-08D365F4B8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0c983-095b-4ab2-a133-4fa3e902b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2F5E0E-2CBD-45B1-B655-24315E7D52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ace0c983-095b-4ab2-a133-4fa3e902b0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2ECC2F-A9D3-446E-81C4-139727DC3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16982</TotalTime>
  <Words>684</Words>
  <Application>Microsoft Office PowerPoint</Application>
  <PresentationFormat>On-screen Show (4:3)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Supply Analysis Working Group Report to WMS</vt:lpstr>
      <vt:lpstr>May SAWG Topics</vt:lpstr>
      <vt:lpstr>May SAWG Topics</vt:lpstr>
      <vt:lpstr>May SAWG Topics</vt:lpstr>
      <vt:lpstr>May SAWG Topics</vt:lpstr>
      <vt:lpstr>May SAWG Topics</vt:lpstr>
      <vt:lpstr>May SAWG Topics</vt:lpstr>
      <vt:lpstr>May SAWG Topics</vt:lpstr>
      <vt:lpstr>May SAWG Topics</vt:lpstr>
      <vt:lpstr>May SAWG Topics</vt:lpstr>
      <vt:lpstr>Emergency Conditions List from TAC/WMS</vt:lpstr>
    </vt:vector>
  </TitlesOfParts>
  <Company>NRG Energy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Reliant Energy</dc:creator>
  <cp:lastModifiedBy>Haley, Ian</cp:lastModifiedBy>
  <cp:revision>325</cp:revision>
  <cp:lastPrinted>2021-05-04T18:42:18Z</cp:lastPrinted>
  <dcterms:created xsi:type="dcterms:W3CDTF">2018-10-08T15:17:08Z</dcterms:created>
  <dcterms:modified xsi:type="dcterms:W3CDTF">2021-05-27T19:53:27Z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0x0101008CD7FB2E800D0445AB60BE4CF6693240</vt:lpwstr>
  </property>
</Properties>
</file>