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3" r:id="rId5"/>
    <p:sldMasterId id="2147483648" r:id="rId6"/>
  </p:sldMasterIdLst>
  <p:notesMasterIdLst>
    <p:notesMasterId r:id="rId11"/>
  </p:notesMasterIdLst>
  <p:handoutMasterIdLst>
    <p:handoutMasterId r:id="rId12"/>
  </p:handoutMasterIdLst>
  <p:sldIdLst>
    <p:sldId id="298" r:id="rId7"/>
    <p:sldId id="294" r:id="rId8"/>
    <p:sldId id="295" r:id="rId9"/>
    <p:sldId id="29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E7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897" autoAdjust="0"/>
  </p:normalViewPr>
  <p:slideViewPr>
    <p:cSldViewPr showGuides="1">
      <p:cViewPr varScale="1">
        <p:scale>
          <a:sx n="60" d="100"/>
          <a:sy n="60" d="100"/>
        </p:scale>
        <p:origin x="60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11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799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01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4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350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504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2018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005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5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96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2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7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4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9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68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8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5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November 2018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puctDirectives/southernCros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88ADC04-FF35-4CD3-B188-AF25DB1D6B54}"/>
              </a:ext>
            </a:extLst>
          </p:cNvPr>
          <p:cNvSpPr txBox="1"/>
          <p:nvPr/>
        </p:nvSpPr>
        <p:spPr>
          <a:xfrm>
            <a:off x="3581400" y="2209800"/>
            <a:ext cx="5486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PUC Project No. 46304 Directive Status Summary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Janice Ayson</a:t>
            </a:r>
          </a:p>
          <a:p>
            <a:pPr algn="ctr"/>
            <a:r>
              <a:rPr lang="en-US" dirty="0"/>
              <a:t>Strategic Advisor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WMS and ROS Meetings</a:t>
            </a:r>
          </a:p>
          <a:p>
            <a:pPr algn="ctr"/>
            <a:r>
              <a:rPr lang="en-US" dirty="0"/>
              <a:t>June 2021</a:t>
            </a:r>
          </a:p>
        </p:txBody>
      </p:sp>
    </p:spTree>
    <p:extLst>
      <p:ext uri="{BB962C8B-B14F-4D97-AF65-F5344CB8AC3E}">
        <p14:creationId xmlns:p14="http://schemas.microsoft.com/office/powerpoint/2010/main" val="2250033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PUC Project No. 46304 Directive Status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122483"/>
              </p:ext>
            </p:extLst>
          </p:nvPr>
        </p:nvGraphicFramePr>
        <p:xfrm>
          <a:off x="381000" y="1447800"/>
          <a:ext cx="8486553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763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Directive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812"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Directive #1 Determine market participation category</a:t>
                      </a: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NPRR857 and NOGRR177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 approved on 10/09/2018. Language grey-boxed until implementation is complete. </a:t>
                      </a: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Target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 implementation start and go-live dates are not yet determined.</a:t>
                      </a: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497837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Directive #1 Determine appropriate market segment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Proposed bylaw segment definition amendment withdrawn at this time.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Expected to reinitiate at a later date.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#2 </a:t>
                      </a:r>
                      <a:r>
                        <a:rPr lang="en-US" sz="1050" dirty="0"/>
                        <a:t>Execution of any necessary coordination agreements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Scheduled target start following DC Tie construction start.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#3 </a:t>
                      </a:r>
                      <a:r>
                        <a:rPr lang="en-US" sz="1050" dirty="0"/>
                        <a:t>Determination regarding ramp rate restrictions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Board approved on 12/08/2020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#4 </a:t>
                      </a:r>
                      <a:r>
                        <a:rPr lang="en-US" sz="1050" dirty="0"/>
                        <a:t>Development of methodology for outage coordination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Board approved on 10/08/2019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#5 </a:t>
                      </a:r>
                      <a:r>
                        <a:rPr lang="en-US" sz="1050" dirty="0"/>
                        <a:t>Determination of planning model assumptions and considerations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Board approved on 04/09/2019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Heptagon 6"/>
          <p:cNvSpPr/>
          <p:nvPr/>
        </p:nvSpPr>
        <p:spPr>
          <a:xfrm>
            <a:off x="8256181" y="2712861"/>
            <a:ext cx="228600" cy="228600"/>
          </a:xfrm>
          <a:prstGeom prst="hept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Heptagon 7"/>
          <p:cNvSpPr/>
          <p:nvPr/>
        </p:nvSpPr>
        <p:spPr>
          <a:xfrm>
            <a:off x="8234502" y="3278033"/>
            <a:ext cx="228600" cy="228600"/>
          </a:xfrm>
          <a:prstGeom prst="hept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2021</a:t>
            </a:r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xmlns="" id="{526F3B9F-BE2C-45A9-970F-E52F8E49C20F}"/>
              </a:ext>
            </a:extLst>
          </p:cNvPr>
          <p:cNvSpPr/>
          <p:nvPr/>
        </p:nvSpPr>
        <p:spPr>
          <a:xfrm>
            <a:off x="8256181" y="3849533"/>
            <a:ext cx="228600" cy="228600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xmlns="" id="{98246F06-D672-4FED-B87B-87A61DA878CF}"/>
              </a:ext>
            </a:extLst>
          </p:cNvPr>
          <p:cNvSpPr/>
          <p:nvPr/>
        </p:nvSpPr>
        <p:spPr>
          <a:xfrm>
            <a:off x="8251435" y="4414705"/>
            <a:ext cx="228600" cy="228600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5" name="Heptagon 14">
            <a:extLst>
              <a:ext uri="{FF2B5EF4-FFF2-40B4-BE49-F238E27FC236}">
                <a16:creationId xmlns:a16="http://schemas.microsoft.com/office/drawing/2014/main" xmlns="" id="{E7D65587-4F62-4EE2-856A-03D6C1AB81F5}"/>
              </a:ext>
            </a:extLst>
          </p:cNvPr>
          <p:cNvSpPr/>
          <p:nvPr/>
        </p:nvSpPr>
        <p:spPr>
          <a:xfrm>
            <a:off x="8256181" y="5085711"/>
            <a:ext cx="228600" cy="228600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6" name="Heptagon 15">
            <a:extLst>
              <a:ext uri="{FF2B5EF4-FFF2-40B4-BE49-F238E27FC236}">
                <a16:creationId xmlns:a16="http://schemas.microsoft.com/office/drawing/2014/main" xmlns="" id="{C69A9840-2550-4D3D-BA01-55304BA0A9E1}"/>
              </a:ext>
            </a:extLst>
          </p:cNvPr>
          <p:cNvSpPr/>
          <p:nvPr/>
        </p:nvSpPr>
        <p:spPr>
          <a:xfrm>
            <a:off x="8234502" y="2077578"/>
            <a:ext cx="228600" cy="228600"/>
          </a:xfrm>
          <a:prstGeom prst="hept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D204D4E-7D10-4462-91AD-DC2F72885613}"/>
              </a:ext>
            </a:extLst>
          </p:cNvPr>
          <p:cNvSpPr/>
          <p:nvPr/>
        </p:nvSpPr>
        <p:spPr>
          <a:xfrm>
            <a:off x="457200" y="934887"/>
            <a:ext cx="8458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Link to Dashboard on ERCOT.com: </a:t>
            </a:r>
            <a:r>
              <a:rPr lang="en-US" sz="1400" dirty="0">
                <a:hlinkClick r:id="rId3"/>
              </a:rPr>
              <a:t>http://www.ercot.com/mktrules/puctDirectives/southernCross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6456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PUC Project No. 46304 Directive Status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412460"/>
              </p:ext>
            </p:extLst>
          </p:nvPr>
        </p:nvGraphicFramePr>
        <p:xfrm>
          <a:off x="381000" y="948849"/>
          <a:ext cx="8486553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239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Directive Determination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#6 </a:t>
                      </a:r>
                      <a:r>
                        <a:rPr lang="en-US" sz="1050" dirty="0"/>
                        <a:t>Determination regarding any needed transmission upgrades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Study complete.  Findings and recommendation tied to Directive #8 Voltage Support.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No Revision Request(s) are anticipated.  Whitepaper planned to run in parallel with Directive #8 Voltage Support whitepaper following Directive #8 Revision Request(s) approvals.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#7 </a:t>
                      </a:r>
                      <a:r>
                        <a:rPr lang="en-US" sz="1050" dirty="0"/>
                        <a:t>Determination as to how to manage congestion caused by DC tie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Board approved 02/11/2020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/>
                        <a:t>Directive #8 Determination regarding Primary Frequency Response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Board approved 08/07/2018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/>
                        <a:t>Directive #8 Determination regarding Voltage Support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Interconnection studies conducted as part of Directive #6 considered whether voltage support is needed.  Proposal to require 0.95 power factor endorsed by ROS and TAC. 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Revision Request(s) in progress internally at ERCOT.  Expected to be posted with IAs when ready.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#9 </a:t>
                      </a:r>
                      <a:r>
                        <a:rPr lang="en-US" sz="1050" dirty="0"/>
                        <a:t>Determination regarding modifications to Ancillary Services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NPRR999 Board approved on 02/09/2021.  Whitepaper is in progress.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Whitepaper reviewed by PDCWG on 5/13/2021.  Expected to be reviewed again on 6/16/2021.  Following PDCWG’s endorsement, whitepaper will move to ROS for endorsement.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Heptagon 4"/>
          <p:cNvSpPr/>
          <p:nvPr/>
        </p:nvSpPr>
        <p:spPr>
          <a:xfrm>
            <a:off x="8256181" y="1827430"/>
            <a:ext cx="228600" cy="228600"/>
          </a:xfrm>
          <a:prstGeom prst="hep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1" name="Heptagon 10"/>
          <p:cNvSpPr/>
          <p:nvPr/>
        </p:nvSpPr>
        <p:spPr>
          <a:xfrm>
            <a:off x="8243057" y="3740766"/>
            <a:ext cx="228600" cy="228600"/>
          </a:xfrm>
          <a:prstGeom prst="hep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2021</a:t>
            </a:r>
          </a:p>
        </p:txBody>
      </p:sp>
      <p:sp>
        <p:nvSpPr>
          <p:cNvPr id="13" name="Heptagon 12"/>
          <p:cNvSpPr/>
          <p:nvPr/>
        </p:nvSpPr>
        <p:spPr>
          <a:xfrm>
            <a:off x="8243057" y="4498992"/>
            <a:ext cx="228600" cy="228600"/>
          </a:xfrm>
          <a:prstGeom prst="hep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5" name="Heptagon 14"/>
          <p:cNvSpPr/>
          <p:nvPr/>
        </p:nvSpPr>
        <p:spPr>
          <a:xfrm>
            <a:off x="8243057" y="3163211"/>
            <a:ext cx="228600" cy="228600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xmlns="" id="{E8B41A46-682A-4BBE-B686-83A3CCDCB9B2}"/>
              </a:ext>
            </a:extLst>
          </p:cNvPr>
          <p:cNvSpPr/>
          <p:nvPr/>
        </p:nvSpPr>
        <p:spPr>
          <a:xfrm>
            <a:off x="8256181" y="2573014"/>
            <a:ext cx="228600" cy="228600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22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PUC Project No. 46304 Directive Status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830358"/>
              </p:ext>
            </p:extLst>
          </p:nvPr>
        </p:nvGraphicFramePr>
        <p:xfrm>
          <a:off x="381000" y="948849"/>
          <a:ext cx="8486553" cy="382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239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Directive Determination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#10 </a:t>
                      </a:r>
                      <a:r>
                        <a:rPr lang="en-US" sz="1050" dirty="0"/>
                        <a:t>Determination regarding price formation under emergency conditions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Board approved on 10/09/2018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#11 </a:t>
                      </a:r>
                      <a:r>
                        <a:rPr lang="en-US" sz="1050" dirty="0"/>
                        <a:t>Determination regarding allocation of costs identified in PUC Docket No. 45624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Target start for Stakeholder discussions not yet scheduled.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Planning to begin Stakeholder discussions after resolution of Directives #6, #8 and #9.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#12 </a:t>
                      </a:r>
                      <a:r>
                        <a:rPr lang="en-US" sz="1050" dirty="0"/>
                        <a:t>Determination regarding possible allocation of export-related costs to QSEs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Target start for Stakeholder discussions not yet scheduled.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Planning to begin Stakeholder discussions after resolution of Directives #6, #8 and #9.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#13 </a:t>
                      </a:r>
                      <a:r>
                        <a:rPr lang="en-US" sz="1050" dirty="0"/>
                        <a:t>ERCOT reporting of status of work on Directives to PUCT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ERCOT periodic reporting of status of work on Directives to PUCT is ongoing.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/>
                        <a:t>Directive #14 ERCOT updates to PUCT regarding completion dates for Directives 1 to 12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ERCOT periodic reporting of status of work on Directives to PUCT is ongoing.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Heptagon 4"/>
          <p:cNvSpPr/>
          <p:nvPr/>
        </p:nvSpPr>
        <p:spPr>
          <a:xfrm>
            <a:off x="8239532" y="2312511"/>
            <a:ext cx="228600" cy="228600"/>
          </a:xfrm>
          <a:prstGeom prst="hept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Heptagon 5"/>
          <p:cNvSpPr/>
          <p:nvPr/>
        </p:nvSpPr>
        <p:spPr>
          <a:xfrm>
            <a:off x="8239532" y="3036411"/>
            <a:ext cx="228600" cy="228600"/>
          </a:xfrm>
          <a:prstGeom prst="hept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1" name="Heptagon 10"/>
          <p:cNvSpPr/>
          <p:nvPr/>
        </p:nvSpPr>
        <p:spPr>
          <a:xfrm>
            <a:off x="8239532" y="3741976"/>
            <a:ext cx="228600" cy="228600"/>
          </a:xfrm>
          <a:prstGeom prst="hep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2021</a:t>
            </a:r>
          </a:p>
        </p:txBody>
      </p:sp>
      <p:sp>
        <p:nvSpPr>
          <p:cNvPr id="13" name="Heptagon 12"/>
          <p:cNvSpPr/>
          <p:nvPr/>
        </p:nvSpPr>
        <p:spPr>
          <a:xfrm>
            <a:off x="8239532" y="4333241"/>
            <a:ext cx="228600" cy="228600"/>
          </a:xfrm>
          <a:prstGeom prst="hep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6" name="Heptagon 15"/>
          <p:cNvSpPr/>
          <p:nvPr/>
        </p:nvSpPr>
        <p:spPr>
          <a:xfrm>
            <a:off x="8239532" y="1691322"/>
            <a:ext cx="228600" cy="228600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23779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2" ma:contentTypeDescription="Create a new document." ma:contentTypeScope="" ma:versionID="dddc0241f952fc8054f9ac4a8ff91025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elements/1.1/"/>
    <ds:schemaRef ds:uri="http://purl.org/dc/terms/"/>
    <ds:schemaRef ds:uri="c34af464-7aa1-4edd-9be4-83dffc1cb926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9F69527E-111C-4D11-A4CB-A1BD1B1786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5311</TotalTime>
  <Words>551</Words>
  <Application>Microsoft Office PowerPoint</Application>
  <PresentationFormat>On-screen Show (4:3)</PresentationFormat>
  <Paragraphs>90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1_Custom Design</vt:lpstr>
      <vt:lpstr>Custom Design</vt:lpstr>
      <vt:lpstr>Office Theme</vt:lpstr>
      <vt:lpstr>PowerPoint Presentation</vt:lpstr>
      <vt:lpstr>PUC Project No. 46304 Directive Status Summary</vt:lpstr>
      <vt:lpstr>PUC Project No. 46304 Directive Status Summary</vt:lpstr>
      <vt:lpstr>PUC Project No. 46304 Directive Status Summary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224</cp:revision>
  <cp:lastPrinted>2017-09-19T15:00:37Z</cp:lastPrinted>
  <dcterms:created xsi:type="dcterms:W3CDTF">2016-01-21T15:20:31Z</dcterms:created>
  <dcterms:modified xsi:type="dcterms:W3CDTF">2021-05-27T16:31:32Z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