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312" r:id="rId7"/>
    <p:sldId id="279" r:id="rId8"/>
    <p:sldId id="303" r:id="rId9"/>
    <p:sldId id="322" r:id="rId10"/>
    <p:sldId id="319" r:id="rId11"/>
    <p:sldId id="321" r:id="rId12"/>
    <p:sldId id="316" r:id="rId13"/>
    <p:sldId id="314" r:id="rId14"/>
    <p:sldId id="313" r:id="rId15"/>
    <p:sldId id="31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6" d="100"/>
          <a:sy n="136" d="100"/>
        </p:scale>
        <p:origin x="89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161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76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31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653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840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775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06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1046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94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recadmin@ercot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19400"/>
            <a:ext cx="5257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Renewable Energy Credit Project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 smtClean="0"/>
              <a:t>Don Tucker</a:t>
            </a:r>
            <a:endParaRPr lang="en-US" i="1" dirty="0"/>
          </a:p>
          <a:p>
            <a:r>
              <a:rPr lang="en-US" dirty="0" smtClean="0"/>
              <a:t>Manager Settlements Metering</a:t>
            </a:r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June 2021 RMS </a:t>
            </a:r>
            <a:r>
              <a:rPr lang="en-US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&amp; </a:t>
            </a:r>
            <a:r>
              <a:rPr lang="en-US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WMS </a:t>
            </a:r>
            <a:endParaRPr lang="en-US" dirty="0">
              <a:solidFill>
                <a:schemeClr val="tx2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Other Enhanced Features</a:t>
            </a:r>
            <a:endParaRPr lang="en-US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Updated </a:t>
            </a:r>
            <a:r>
              <a:rPr lang="en-US" sz="2000" dirty="0" smtClean="0"/>
              <a:t>Integrated </a:t>
            </a:r>
            <a:r>
              <a:rPr lang="en-US" sz="2000" dirty="0"/>
              <a:t>help </a:t>
            </a: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Updated Public pages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Updated Page layouts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Report filtering options enhanced</a:t>
            </a: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View only user </a:t>
            </a:r>
            <a:r>
              <a:rPr lang="en-US" sz="2000" dirty="0" smtClean="0"/>
              <a:t>can see </a:t>
            </a:r>
            <a:r>
              <a:rPr lang="en-US" sz="2000" dirty="0" smtClean="0"/>
              <a:t>more account information</a:t>
            </a: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Expanded </a:t>
            </a:r>
            <a:r>
              <a:rPr lang="en-US" sz="2000" dirty="0" smtClean="0"/>
              <a:t>report downloading in </a:t>
            </a:r>
            <a:r>
              <a:rPr lang="en-US" sz="2000" dirty="0" smtClean="0"/>
              <a:t>excel format</a:t>
            </a:r>
          </a:p>
          <a:p>
            <a:pPr marL="0" lvl="1"/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5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800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457200" lvl="2"/>
            <a:r>
              <a:rPr lang="en-US" sz="4800" dirty="0" smtClean="0"/>
              <a:t>	Questions or Discussion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1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Overview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914400"/>
            <a:ext cx="8153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Review of information shared in March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Review of some project dates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AUTHO </a:t>
            </a:r>
            <a:r>
              <a:rPr lang="en-US" sz="2000" dirty="0" smtClean="0"/>
              <a:t>Login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No response </a:t>
            </a:r>
            <a:r>
              <a:rPr lang="en-US" sz="2000" dirty="0" smtClean="0"/>
              <a:t>for </a:t>
            </a:r>
            <a:r>
              <a:rPr lang="en-US" sz="2000" dirty="0"/>
              <a:t>mapping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Existing user </a:t>
            </a:r>
            <a:r>
              <a:rPr lang="en-US" sz="2000" dirty="0"/>
              <a:t>m</a:t>
            </a:r>
            <a:r>
              <a:rPr lang="en-US" sz="2000" dirty="0" smtClean="0"/>
              <a:t>igration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New user added by account admin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User login and My REC Dashboard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Auto retire with option to request intervention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Other Enhanced features</a:t>
            </a:r>
            <a:endParaRPr lang="en-US" sz="2000" dirty="0">
              <a:solidFill>
                <a:srgbClr val="FF0000"/>
              </a:solidFill>
            </a:endParaRPr>
          </a:p>
          <a:p>
            <a:pPr marL="0"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3773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Review of Changes Presented in March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914400"/>
            <a:ext cx="8153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Multifactor </a:t>
            </a:r>
            <a:r>
              <a:rPr lang="en-US" dirty="0"/>
              <a:t>Authentication </a:t>
            </a:r>
            <a:r>
              <a:rPr lang="en-US" dirty="0" smtClean="0"/>
              <a:t>for user </a:t>
            </a:r>
            <a:r>
              <a:rPr lang="en-US" dirty="0"/>
              <a:t>login will be managed </a:t>
            </a:r>
            <a:r>
              <a:rPr lang="en-US" dirty="0" smtClean="0"/>
              <a:t>through </a:t>
            </a:r>
            <a:r>
              <a:rPr lang="en-US" dirty="0" smtClean="0"/>
              <a:t>AUTH0 </a:t>
            </a:r>
            <a:endParaRPr lang="en-US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login name is changing to the users email 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Each user login will be required to have a </a:t>
            </a:r>
            <a:r>
              <a:rPr lang="en-US" u="sng" dirty="0"/>
              <a:t>unique email </a:t>
            </a: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ERCOT </a:t>
            </a:r>
            <a:r>
              <a:rPr lang="en-US" dirty="0" smtClean="0"/>
              <a:t>sent </a:t>
            </a:r>
            <a:r>
              <a:rPr lang="en-US" dirty="0"/>
              <a:t>each REC account admin </a:t>
            </a:r>
            <a:r>
              <a:rPr lang="en-US" dirty="0" smtClean="0"/>
              <a:t>a </a:t>
            </a:r>
            <a:r>
              <a:rPr lang="en-US" dirty="0"/>
              <a:t>list of </a:t>
            </a:r>
            <a:r>
              <a:rPr lang="en-US" u="sng" dirty="0"/>
              <a:t>active user </a:t>
            </a:r>
            <a:r>
              <a:rPr lang="en-US" u="sng" dirty="0" smtClean="0"/>
              <a:t>names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800" u="sng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REC </a:t>
            </a:r>
            <a:r>
              <a:rPr lang="en-US" dirty="0"/>
              <a:t>account admin to map each user name to a </a:t>
            </a:r>
            <a:r>
              <a:rPr lang="en-US" u="sng" dirty="0"/>
              <a:t>unique</a:t>
            </a:r>
            <a:r>
              <a:rPr lang="en-US" dirty="0"/>
              <a:t> email address </a:t>
            </a:r>
            <a:endParaRPr lang="en-US" sz="12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ERCOT </a:t>
            </a:r>
            <a:r>
              <a:rPr lang="en-US" dirty="0"/>
              <a:t>will manage the transition of user names into the new prod system based on response or </a:t>
            </a:r>
            <a:r>
              <a:rPr lang="en-US" u="sng" dirty="0"/>
              <a:t>lack of response </a:t>
            </a:r>
            <a:r>
              <a:rPr lang="en-US" dirty="0"/>
              <a:t>from REC account admins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Follow up request sent to non responders </a:t>
            </a:r>
            <a:r>
              <a:rPr lang="en-US" dirty="0" smtClean="0"/>
              <a:t>on May 26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b="1" dirty="0">
              <a:solidFill>
                <a:srgbClr val="FF0000"/>
              </a:solidFill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Should a user </a:t>
            </a:r>
            <a:r>
              <a:rPr lang="en-US" dirty="0" smtClean="0"/>
              <a:t>be </a:t>
            </a:r>
            <a:r>
              <a:rPr lang="en-US" dirty="0"/>
              <a:t>missed for any reason during the mapping process the account admin </a:t>
            </a:r>
            <a:r>
              <a:rPr lang="en-US" dirty="0" smtClean="0"/>
              <a:t>will need to add </a:t>
            </a:r>
            <a:r>
              <a:rPr lang="en-US" dirty="0"/>
              <a:t>the user back after go </a:t>
            </a:r>
            <a:r>
              <a:rPr lang="en-US" dirty="0" smtClean="0"/>
              <a:t>live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account admin will manage user access to a </a:t>
            </a:r>
            <a:r>
              <a:rPr lang="en-US" dirty="0"/>
              <a:t>REC account </a:t>
            </a:r>
            <a:endParaRPr lang="en-US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 single user </a:t>
            </a:r>
            <a:r>
              <a:rPr lang="en-US" dirty="0"/>
              <a:t>login can now have a relationship with </a:t>
            </a:r>
            <a:r>
              <a:rPr lang="en-US" dirty="0" smtClean="0"/>
              <a:t>multiple accounts  </a:t>
            </a: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Account admin will define the </a:t>
            </a:r>
            <a:r>
              <a:rPr lang="en-US" dirty="0" smtClean="0"/>
              <a:t>email(s) </a:t>
            </a:r>
            <a:r>
              <a:rPr lang="en-US" dirty="0"/>
              <a:t>used for system generated emails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Minimum </a:t>
            </a:r>
            <a:r>
              <a:rPr lang="en-US" dirty="0"/>
              <a:t>of </a:t>
            </a:r>
            <a:r>
              <a:rPr lang="en-US" dirty="0" smtClean="0"/>
              <a:t>one and Maximum </a:t>
            </a:r>
            <a:r>
              <a:rPr lang="en-US" dirty="0"/>
              <a:t>of four </a:t>
            </a:r>
            <a:endParaRPr lang="en-US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URL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0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Review of Some Project Dates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914400"/>
            <a:ext cx="8153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Production go live </a:t>
            </a:r>
            <a:r>
              <a:rPr lang="en-US" sz="2000" dirty="0" smtClean="0"/>
              <a:t>targeted for late August 2021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Investigating a </a:t>
            </a:r>
            <a:r>
              <a:rPr lang="en-US" sz="2000" dirty="0"/>
              <a:t>limited duration market facing I-test prior to </a:t>
            </a:r>
            <a:r>
              <a:rPr lang="en-US" sz="2000" dirty="0" smtClean="0"/>
              <a:t>production </a:t>
            </a:r>
            <a:r>
              <a:rPr lang="en-US" sz="2000" dirty="0"/>
              <a:t>go </a:t>
            </a:r>
            <a:r>
              <a:rPr lang="en-US" sz="2000" dirty="0" smtClean="0"/>
              <a:t>live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Targeting early July (stay tuned for actual date)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Market Participants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Trial run with new user login process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View </a:t>
            </a:r>
            <a:r>
              <a:rPr lang="en-US" sz="2000" dirty="0"/>
              <a:t>changes prior to </a:t>
            </a:r>
            <a:r>
              <a:rPr lang="en-US" sz="2000" dirty="0" smtClean="0"/>
              <a:t>production release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Verify mapping of users to email was as expected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Provide feedback on anything that looks like a defect or appears to be out of place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70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 Login - No Response for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b="1" dirty="0"/>
              <a:t>Please pay </a:t>
            </a:r>
            <a:r>
              <a:rPr lang="en-US" b="1" u="sng" dirty="0" smtClean="0"/>
              <a:t>close</a:t>
            </a:r>
            <a:r>
              <a:rPr lang="en-US" b="1" dirty="0" smtClean="0"/>
              <a:t> attention </a:t>
            </a:r>
            <a:r>
              <a:rPr lang="en-US" b="1" dirty="0"/>
              <a:t>to this slide</a:t>
            </a:r>
            <a:r>
              <a:rPr lang="en-US" b="1" dirty="0" smtClean="0"/>
              <a:t>!</a:t>
            </a:r>
          </a:p>
          <a:p>
            <a:pPr marL="285750" lvl="1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sz="2200" dirty="0" smtClean="0"/>
              <a:t>REC </a:t>
            </a:r>
            <a:r>
              <a:rPr lang="en-US" sz="2200" dirty="0"/>
              <a:t>accounts where </a:t>
            </a:r>
            <a:r>
              <a:rPr lang="en-US" sz="2200" dirty="0" smtClean="0"/>
              <a:t>mapping </a:t>
            </a:r>
            <a:r>
              <a:rPr lang="en-US" sz="2200" u="sng" dirty="0"/>
              <a:t>is not provided </a:t>
            </a:r>
            <a:r>
              <a:rPr lang="en-US" sz="2200" dirty="0" smtClean="0"/>
              <a:t>by the account admin</a:t>
            </a:r>
          </a:p>
          <a:p>
            <a:pPr marL="742950" lvl="2" indent="-285750"/>
            <a:r>
              <a:rPr lang="en-US" sz="2000" dirty="0" smtClean="0"/>
              <a:t>All users </a:t>
            </a:r>
            <a:r>
              <a:rPr lang="en-US" sz="2000" u="sng" dirty="0" smtClean="0"/>
              <a:t>will be removed </a:t>
            </a:r>
            <a:r>
              <a:rPr lang="en-US" sz="2000" dirty="0" smtClean="0"/>
              <a:t>from the account</a:t>
            </a:r>
          </a:p>
          <a:p>
            <a:pPr marL="1200150" lvl="3" indent="-285750"/>
            <a:r>
              <a:rPr lang="en-US" sz="2000" b="1" dirty="0" smtClean="0"/>
              <a:t>This includes </a:t>
            </a:r>
            <a:r>
              <a:rPr lang="en-US" sz="2000" b="1" u="sng" dirty="0" smtClean="0"/>
              <a:t>removal</a:t>
            </a:r>
            <a:r>
              <a:rPr lang="en-US" sz="2000" b="1" dirty="0" smtClean="0"/>
              <a:t> of the account </a:t>
            </a:r>
            <a:r>
              <a:rPr lang="en-US" sz="2000" b="1" dirty="0" smtClean="0"/>
              <a:t>administrator</a:t>
            </a:r>
            <a:endParaRPr lang="en-US" sz="2000" b="1" dirty="0" smtClean="0"/>
          </a:p>
          <a:p>
            <a:pPr marL="742950" lvl="2" indent="-285750"/>
            <a:r>
              <a:rPr lang="en-US" sz="2000" dirty="0" smtClean="0"/>
              <a:t>Account administrator </a:t>
            </a:r>
            <a:r>
              <a:rPr lang="en-US" sz="2000" u="sng" dirty="0" smtClean="0"/>
              <a:t>must reach </a:t>
            </a:r>
            <a:r>
              <a:rPr lang="en-US" sz="2000" u="sng" dirty="0"/>
              <a:t>out to ERCOT </a:t>
            </a:r>
            <a:r>
              <a:rPr lang="en-US" sz="2000" dirty="0"/>
              <a:t>to gain access to the </a:t>
            </a:r>
            <a:r>
              <a:rPr lang="en-US" sz="2000" dirty="0" smtClean="0"/>
              <a:t>account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97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</a:rPr>
              <a:t>AUTH0 </a:t>
            </a:r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Login - Existing User Migration</a:t>
            </a:r>
            <a:endParaRPr lang="en-US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ERCOT adds </a:t>
            </a:r>
            <a:r>
              <a:rPr lang="en-US" sz="2200" dirty="0"/>
              <a:t>user </a:t>
            </a:r>
            <a:r>
              <a:rPr lang="en-US" sz="2200" dirty="0" smtClean="0"/>
              <a:t>email based on account administrator user mapping responses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600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receives </a:t>
            </a:r>
            <a:r>
              <a:rPr lang="en-US" dirty="0" smtClean="0"/>
              <a:t>email with a password </a:t>
            </a:r>
            <a:r>
              <a:rPr lang="en-US" dirty="0"/>
              <a:t>reset </a:t>
            </a:r>
            <a:r>
              <a:rPr lang="en-US" dirty="0" smtClean="0"/>
              <a:t>link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clicks on the </a:t>
            </a:r>
            <a:r>
              <a:rPr lang="en-US" dirty="0"/>
              <a:t>link </a:t>
            </a:r>
            <a:r>
              <a:rPr lang="en-US" dirty="0" smtClean="0"/>
              <a:t>and updates/sets </a:t>
            </a:r>
            <a:r>
              <a:rPr lang="en-US" dirty="0"/>
              <a:t>their </a:t>
            </a:r>
            <a:r>
              <a:rPr lang="en-US" dirty="0" smtClean="0"/>
              <a:t>password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initiates sign </a:t>
            </a:r>
            <a:r>
              <a:rPr lang="en-US" dirty="0"/>
              <a:t>in to the application from the REC </a:t>
            </a:r>
            <a:r>
              <a:rPr lang="en-US" dirty="0" smtClean="0"/>
              <a:t>website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will </a:t>
            </a:r>
            <a:r>
              <a:rPr lang="en-US" dirty="0"/>
              <a:t>be prompted to enter their phone </a:t>
            </a:r>
            <a:r>
              <a:rPr lang="en-US" dirty="0" smtClean="0"/>
              <a:t>number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enters their phone number </a:t>
            </a:r>
            <a:r>
              <a:rPr lang="en-US" dirty="0" smtClean="0"/>
              <a:t>for </a:t>
            </a:r>
            <a:r>
              <a:rPr lang="en-US" dirty="0"/>
              <a:t>multi-factor </a:t>
            </a:r>
            <a:r>
              <a:rPr lang="en-US" dirty="0" smtClean="0"/>
              <a:t>authentication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receives a text message </a:t>
            </a:r>
            <a:r>
              <a:rPr lang="en-US" dirty="0" smtClean="0"/>
              <a:t>&amp; enters </a:t>
            </a:r>
            <a:r>
              <a:rPr lang="en-US" dirty="0"/>
              <a:t>the code to verify </a:t>
            </a:r>
            <a:r>
              <a:rPr lang="en-US" dirty="0" smtClean="0"/>
              <a:t>identity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receives a recovery code that will allow them to sign in without their phone (in case of loss</a:t>
            </a:r>
            <a:r>
              <a:rPr lang="en-US" dirty="0" smtClean="0"/>
              <a:t>)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confirms receipt of the code, and is re-directed into the application via a "continue" </a:t>
            </a:r>
            <a:r>
              <a:rPr lang="en-US" dirty="0" smtClean="0"/>
              <a:t>link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is immediately presented with the ERCOT Terms of Use </a:t>
            </a:r>
            <a:r>
              <a:rPr lang="en-US" dirty="0" smtClean="0"/>
              <a:t>Policy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agrees to the terms of use </a:t>
            </a:r>
            <a:r>
              <a:rPr lang="en-US" dirty="0" smtClean="0"/>
              <a:t>&amp; has </a:t>
            </a:r>
            <a:r>
              <a:rPr lang="en-US" dirty="0"/>
              <a:t>access to the </a:t>
            </a:r>
            <a:r>
              <a:rPr lang="en-US" dirty="0" smtClean="0"/>
              <a:t>REC Dashboard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If </a:t>
            </a:r>
            <a:r>
              <a:rPr lang="en-US" sz="1600" dirty="0" smtClean="0"/>
              <a:t>user does </a:t>
            </a:r>
            <a:r>
              <a:rPr lang="en-US" sz="1600" dirty="0"/>
              <a:t>not </a:t>
            </a:r>
            <a:r>
              <a:rPr lang="en-US" sz="1600" dirty="0" smtClean="0"/>
              <a:t>agree, </a:t>
            </a:r>
            <a:r>
              <a:rPr lang="en-US" sz="1600" dirty="0"/>
              <a:t>they are forcibly logged out of the </a:t>
            </a:r>
            <a:r>
              <a:rPr lang="en-US" sz="1600" dirty="0" smtClean="0"/>
              <a:t>application  </a:t>
            </a:r>
            <a:endParaRPr lang="en-US" sz="1600" dirty="0"/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If the user attempts to login again </a:t>
            </a:r>
            <a:r>
              <a:rPr lang="en-US" sz="1600" dirty="0" smtClean="0"/>
              <a:t>the </a:t>
            </a:r>
            <a:r>
              <a:rPr lang="en-US" sz="1600" dirty="0"/>
              <a:t>same Terms of Use </a:t>
            </a:r>
            <a:r>
              <a:rPr lang="en-US" sz="1600" dirty="0" smtClean="0"/>
              <a:t>are presented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715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</a:rPr>
              <a:t>AUTH0 </a:t>
            </a:r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Login – New User Added by Account Admin</a:t>
            </a:r>
            <a:endParaRPr lang="en-US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Account Admin adds user email as an authorized user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600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receives </a:t>
            </a:r>
            <a:r>
              <a:rPr lang="en-US" dirty="0" smtClean="0"/>
              <a:t>email with a password </a:t>
            </a:r>
            <a:r>
              <a:rPr lang="en-US" dirty="0"/>
              <a:t>reset </a:t>
            </a:r>
            <a:r>
              <a:rPr lang="en-US" dirty="0" smtClean="0"/>
              <a:t>link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clicks on the </a:t>
            </a:r>
            <a:r>
              <a:rPr lang="en-US" dirty="0"/>
              <a:t>link </a:t>
            </a:r>
            <a:r>
              <a:rPr lang="en-US" dirty="0" smtClean="0"/>
              <a:t>and updates/sets </a:t>
            </a:r>
            <a:r>
              <a:rPr lang="en-US" dirty="0"/>
              <a:t>their </a:t>
            </a:r>
            <a:r>
              <a:rPr lang="en-US" dirty="0" smtClean="0"/>
              <a:t>password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initiates sign </a:t>
            </a:r>
            <a:r>
              <a:rPr lang="en-US" dirty="0"/>
              <a:t>in to the application from the REC </a:t>
            </a:r>
            <a:r>
              <a:rPr lang="en-US" dirty="0" smtClean="0"/>
              <a:t>website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will </a:t>
            </a:r>
            <a:r>
              <a:rPr lang="en-US" dirty="0"/>
              <a:t>be prompted to enter their phone </a:t>
            </a:r>
            <a:r>
              <a:rPr lang="en-US" dirty="0" smtClean="0"/>
              <a:t>number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enters their phone number </a:t>
            </a:r>
            <a:r>
              <a:rPr lang="en-US" dirty="0" smtClean="0"/>
              <a:t>for </a:t>
            </a:r>
            <a:r>
              <a:rPr lang="en-US" dirty="0"/>
              <a:t>multi-factor </a:t>
            </a:r>
            <a:r>
              <a:rPr lang="en-US" dirty="0" smtClean="0"/>
              <a:t>authentication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receives a text message </a:t>
            </a:r>
            <a:r>
              <a:rPr lang="en-US" dirty="0" smtClean="0"/>
              <a:t>&amp; enters </a:t>
            </a:r>
            <a:r>
              <a:rPr lang="en-US" dirty="0"/>
              <a:t>the code to verify </a:t>
            </a:r>
            <a:r>
              <a:rPr lang="en-US" dirty="0" smtClean="0"/>
              <a:t>identity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receives a recovery code that will allow them to sign in without their phone (in case of loss</a:t>
            </a:r>
            <a:r>
              <a:rPr lang="en-US" dirty="0" smtClean="0"/>
              <a:t>)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confirms receipt of the code, and is re-directed into the application via a "continue" </a:t>
            </a:r>
            <a:r>
              <a:rPr lang="en-US" dirty="0" smtClean="0"/>
              <a:t>link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is immediately presented with the ERCOT Terms of Use </a:t>
            </a:r>
            <a:r>
              <a:rPr lang="en-US" dirty="0" smtClean="0"/>
              <a:t>Policy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agrees to the terms of use </a:t>
            </a:r>
            <a:r>
              <a:rPr lang="en-US" dirty="0" smtClean="0"/>
              <a:t>&amp; has </a:t>
            </a:r>
            <a:r>
              <a:rPr lang="en-US" dirty="0"/>
              <a:t>access to the </a:t>
            </a:r>
            <a:r>
              <a:rPr lang="en-US" dirty="0" smtClean="0"/>
              <a:t>REC Dashboard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If </a:t>
            </a:r>
            <a:r>
              <a:rPr lang="en-US" sz="1600" dirty="0" smtClean="0"/>
              <a:t>user does </a:t>
            </a:r>
            <a:r>
              <a:rPr lang="en-US" sz="1600" dirty="0"/>
              <a:t>not </a:t>
            </a:r>
            <a:r>
              <a:rPr lang="en-US" sz="1600" dirty="0" smtClean="0"/>
              <a:t>agree, </a:t>
            </a:r>
            <a:r>
              <a:rPr lang="en-US" sz="1600" dirty="0"/>
              <a:t>they are forcibly logged out of the </a:t>
            </a:r>
            <a:r>
              <a:rPr lang="en-US" sz="1600" dirty="0" smtClean="0"/>
              <a:t>application  </a:t>
            </a:r>
            <a:endParaRPr lang="en-US" sz="1600" dirty="0"/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If the user attempts to login again </a:t>
            </a:r>
            <a:r>
              <a:rPr lang="en-US" sz="1600" dirty="0" smtClean="0"/>
              <a:t>the </a:t>
            </a:r>
            <a:r>
              <a:rPr lang="en-US" sz="1600" dirty="0"/>
              <a:t>same Terms of Use </a:t>
            </a:r>
            <a:r>
              <a:rPr lang="en-US" sz="1600" dirty="0" smtClean="0"/>
              <a:t>are presented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7660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User Login &amp; My REC Dashboard</a:t>
            </a:r>
            <a:endParaRPr lang="en-US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Login via the ERCOT </a:t>
            </a:r>
            <a:r>
              <a:rPr lang="en-US" dirty="0"/>
              <a:t>Texas REC trading program web </a:t>
            </a:r>
            <a:r>
              <a:rPr lang="en-US" dirty="0" smtClean="0"/>
              <a:t>site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Login on the left top corner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Enter user name and password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Enter code sent to your mobile phone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is </a:t>
            </a:r>
            <a:r>
              <a:rPr lang="en-US" dirty="0" smtClean="0"/>
              <a:t>signed </a:t>
            </a:r>
            <a:r>
              <a:rPr lang="en-US" dirty="0"/>
              <a:t>into the REC Application “MY REC  Dashboard” page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MY REC  Dashboard </a:t>
            </a:r>
            <a:endParaRPr lang="en-US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Multiple </a:t>
            </a:r>
            <a:r>
              <a:rPr lang="en-US" dirty="0"/>
              <a:t>account relationship access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/>
              <a:t>Drop down in the upper right corner will display all accounts a user has assigned privileges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selects account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selected and privilege is indicated across the top right of the screen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information for the selected account is displayed on the screen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</a:t>
            </a:r>
            <a:r>
              <a:rPr lang="en-US" dirty="0"/>
              <a:t>privileges are as assigned by the account admin and are specific to each </a:t>
            </a:r>
            <a:r>
              <a:rPr lang="en-US" dirty="0" smtClean="0"/>
              <a:t>account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Any activity initiated is for the displayed account</a:t>
            </a:r>
          </a:p>
        </p:txBody>
      </p:sp>
    </p:spTree>
    <p:extLst>
      <p:ext uri="{BB962C8B-B14F-4D97-AF65-F5344CB8AC3E}">
        <p14:creationId xmlns:p14="http://schemas.microsoft.com/office/powerpoint/2010/main" val="368327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</a:rPr>
              <a:t>Auto </a:t>
            </a:r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Retire with Option to Request Intervention</a:t>
            </a:r>
            <a:endParaRPr lang="en-US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000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Authorized user selects RECs/CPs for retirement and initiates the retirement request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Pop up window asks for confirmation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User acknowledges the transaction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User initiates a r</a:t>
            </a: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etirement </a:t>
            </a: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transaction</a:t>
            </a: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 </a:t>
            </a:r>
            <a:endParaRPr lang="en-US" altLang="en-US" kern="0" dirty="0" smtClean="0">
              <a:solidFill>
                <a:srgbClr val="000000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System confirmation occurs </a:t>
            </a:r>
            <a:r>
              <a:rPr lang="en-US" altLang="en-US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5 days after </a:t>
            </a: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the request is initiated; where each passing of midnight </a:t>
            </a: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counts </a:t>
            </a: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as a day</a:t>
            </a:r>
          </a:p>
          <a:p>
            <a:pPr marL="1657350" lvl="4" indent="-285750">
              <a:buFont typeface="Arial" panose="020B0604020202020204" pitchFamily="34" charset="0"/>
              <a:buChar char="•"/>
            </a:pPr>
            <a:r>
              <a:rPr lang="en-US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Retirement initiated on Monday – retirement confirmed with the passing of midnight (Friday to Saturday) </a:t>
            </a:r>
          </a:p>
          <a:p>
            <a:pPr marL="1657350" lvl="4" indent="-285750">
              <a:buFont typeface="Arial" panose="020B0604020202020204" pitchFamily="34" charset="0"/>
              <a:buChar char="•"/>
            </a:pP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Retirement initiated on </a:t>
            </a:r>
            <a:r>
              <a:rPr lang="en-US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Thursday 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– retirement confirmed </a:t>
            </a:r>
            <a:r>
              <a:rPr lang="en-US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with the passing of </a:t>
            </a:r>
            <a:r>
              <a:rPr lang="en-US" altLang="en-US" sz="1600" kern="0" dirty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midnight </a:t>
            </a:r>
            <a:r>
              <a:rPr lang="en-US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(Monday to Tuesday) </a:t>
            </a:r>
            <a:endParaRPr lang="en-US" altLang="en-US" sz="1600" kern="0" dirty="0">
              <a:solidFill>
                <a:srgbClr val="000000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kern="0" dirty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Account </a:t>
            </a:r>
            <a:r>
              <a:rPr lang="en-US" altLang="en-US" kern="0" dirty="0" smtClean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administrator </a:t>
            </a: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request </a:t>
            </a: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for manual intervention to confirm a retirement transaction </a:t>
            </a:r>
            <a:endParaRPr lang="en-US" altLang="en-US" kern="0" dirty="0" smtClean="0">
              <a:solidFill>
                <a:srgbClr val="000000"/>
              </a:solidFill>
              <a:latin typeface="Arial" panose="020B06040202020202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Account administrator sends </a:t>
            </a:r>
            <a:r>
              <a:rPr lang="en-US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an </a:t>
            </a:r>
            <a:r>
              <a:rPr lang="en-US" altLang="en-US" kern="0" dirty="0" smtClean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email </a:t>
            </a:r>
            <a:r>
              <a:rPr lang="en-US" altLang="en-US" kern="0" dirty="0" smtClean="0">
                <a:ea typeface="TradeGothic LT" panose="020B0506030503020504" pitchFamily="34" charset="0"/>
                <a:cs typeface="Arial" panose="020B0604020202020204" pitchFamily="34" charset="0"/>
              </a:rPr>
              <a:t>identifying </a:t>
            </a:r>
            <a:r>
              <a:rPr lang="en-US" altLang="en-US" kern="0" dirty="0">
                <a:ea typeface="TradeGothic LT" panose="020B0506030503020504" pitchFamily="34" charset="0"/>
                <a:cs typeface="Arial" panose="020B0604020202020204" pitchFamily="34" charset="0"/>
              </a:rPr>
              <a:t>the specific </a:t>
            </a:r>
            <a:r>
              <a:rPr lang="en-US" altLang="en-US" kern="0" dirty="0" smtClean="0">
                <a:ea typeface="TradeGothic LT" panose="020B0506030503020504" pitchFamily="34" charset="0"/>
                <a:cs typeface="Arial" panose="020B0604020202020204" pitchFamily="34" charset="0"/>
              </a:rPr>
              <a:t>transaction </a:t>
            </a:r>
            <a:r>
              <a:rPr lang="en-US" altLang="en-US" kern="0" dirty="0" smtClean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to </a:t>
            </a:r>
            <a:r>
              <a:rPr lang="en-US" altLang="en-US" kern="0" dirty="0" smtClean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  <a:hlinkClick r:id="rId3"/>
              </a:rPr>
              <a:t>recadmin@ercot.com</a:t>
            </a:r>
            <a:r>
              <a:rPr lang="en-US" altLang="en-US" kern="0" dirty="0" smtClean="0">
                <a:latin typeface="Arial" panose="020B06040202020202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 </a:t>
            </a:r>
            <a:endParaRPr lang="en-US" altLang="en-US" kern="0" dirty="0" smtClean="0"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altLang="en-US" kern="0" dirty="0" smtClean="0">
                <a:ea typeface="TradeGothic LT" panose="020B0506030503020504" pitchFamily="34" charset="0"/>
                <a:cs typeface="Arial" panose="020B0604020202020204" pitchFamily="34" charset="0"/>
              </a:rPr>
              <a:t>Request goes into the work queue for manual confirmation</a:t>
            </a:r>
            <a:endParaRPr lang="en-US" dirty="0" smtClean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Reminder</a:t>
            </a:r>
            <a:r>
              <a:rPr lang="en-US" sz="2000" dirty="0" smtClean="0"/>
              <a:t> </a:t>
            </a:r>
            <a:r>
              <a:rPr lang="en-US" sz="2000" smtClean="0"/>
              <a:t>(with flashing </a:t>
            </a:r>
            <a:r>
              <a:rPr lang="en-US" sz="2000" dirty="0" smtClean="0"/>
              <a:t>neon lights) when </a:t>
            </a:r>
            <a:r>
              <a:rPr lang="en-US" sz="2000" dirty="0" smtClean="0"/>
              <a:t>a retirement transaction </a:t>
            </a:r>
            <a:r>
              <a:rPr lang="en-US" sz="2000" dirty="0" smtClean="0"/>
              <a:t>is </a:t>
            </a:r>
            <a:r>
              <a:rPr lang="en-US" sz="2000" dirty="0" smtClean="0"/>
              <a:t>confirmed, </a:t>
            </a:r>
            <a:r>
              <a:rPr lang="en-US" sz="2000" u="sng" dirty="0" smtClean="0"/>
              <a:t>there </a:t>
            </a:r>
            <a:r>
              <a:rPr lang="en-US" sz="2000" u="sng" dirty="0" smtClean="0"/>
              <a:t>are no takebacks 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213355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8310</TotalTime>
  <Words>991</Words>
  <Application>Microsoft Office PowerPoint</Application>
  <PresentationFormat>On-screen Show (4:3)</PresentationFormat>
  <Paragraphs>172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TradeGothic LT</vt:lpstr>
      <vt:lpstr>1_Custom Design</vt:lpstr>
      <vt:lpstr>Office Theme</vt:lpstr>
      <vt:lpstr>PowerPoint Presentation</vt:lpstr>
      <vt:lpstr>Overview</vt:lpstr>
      <vt:lpstr>Review of Changes Presented in March</vt:lpstr>
      <vt:lpstr>Review of Some Project Dates</vt:lpstr>
      <vt:lpstr>AUTHO Login - No Response for Mapping</vt:lpstr>
      <vt:lpstr>AUTH0 Login - Existing User Migration</vt:lpstr>
      <vt:lpstr>AUTH0 Login – New User Added by Account Admin</vt:lpstr>
      <vt:lpstr>User Login &amp; My REC Dashboard</vt:lpstr>
      <vt:lpstr>Auto Retire with Option to Request Intervention</vt:lpstr>
      <vt:lpstr>Other Enhanced Features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Tucker, Donald</cp:lastModifiedBy>
  <cp:revision>311</cp:revision>
  <cp:lastPrinted>2016-01-21T20:53:15Z</cp:lastPrinted>
  <dcterms:created xsi:type="dcterms:W3CDTF">2016-01-21T15:20:31Z</dcterms:created>
  <dcterms:modified xsi:type="dcterms:W3CDTF">2021-05-26T17:04:10Z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