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93" r:id="rId4"/>
    <p:sldId id="347" r:id="rId5"/>
    <p:sldId id="313" r:id="rId6"/>
    <p:sldId id="314" r:id="rId7"/>
    <p:sldId id="315" r:id="rId8"/>
    <p:sldId id="305" r:id="rId9"/>
    <p:sldId id="309" r:id="rId10"/>
    <p:sldId id="312" r:id="rId11"/>
    <p:sldId id="306" r:id="rId12"/>
    <p:sldId id="304" r:id="rId13"/>
    <p:sldId id="338" r:id="rId14"/>
    <p:sldId id="337" r:id="rId15"/>
    <p:sldId id="339" r:id="rId16"/>
    <p:sldId id="34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rnes, Bill" initials="BB" lastIdx="1" clrIdx="0">
    <p:extLst>
      <p:ext uri="{19B8F6BF-5375-455C-9EA6-DF929625EA0E}">
        <p15:presenceInfo xmlns:p15="http://schemas.microsoft.com/office/powerpoint/2012/main" userId="S::Bill.Barnes@nrg.com::abf1f437-3153-4041-a80b-501522cdd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7021" autoAdjust="0"/>
  </p:normalViewPr>
  <p:slideViewPr>
    <p:cSldViewPr>
      <p:cViewPr varScale="1">
        <p:scale>
          <a:sx n="110" d="100"/>
          <a:sy n="110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One-Year Default Allocation Share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 CPs'!$AC$1</c:f>
              <c:strCache>
                <c:ptCount val="1"/>
              </c:strCache>
            </c:strRef>
          </c:tx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cat>
            <c:numRef>
              <c:f>'All CPs'!$AB$2:$AB$12</c:f>
              <c:numCache>
                <c:formatCode>_("$"* #,##0.00_);_("$"* \(#,##0.00\);_("$"* "-"??_);_(@_)</c:formatCode>
                <c:ptCount val="11"/>
                <c:pt idx="0">
                  <c:v>0.22921837380543869</c:v>
                </c:pt>
                <c:pt idx="1">
                  <c:v>224209.01039653269</c:v>
                </c:pt>
                <c:pt idx="2">
                  <c:v>448417.79157469154</c:v>
                </c:pt>
                <c:pt idx="3">
                  <c:v>672626.57275285036</c:v>
                </c:pt>
                <c:pt idx="4">
                  <c:v>896835.3539310093</c:v>
                </c:pt>
                <c:pt idx="5">
                  <c:v>1121044.1351091682</c:v>
                </c:pt>
                <c:pt idx="6">
                  <c:v>1345252.9162873272</c:v>
                </c:pt>
                <c:pt idx="7">
                  <c:v>1569461.6974654861</c:v>
                </c:pt>
                <c:pt idx="8">
                  <c:v>1793670.4786436451</c:v>
                </c:pt>
                <c:pt idx="9">
                  <c:v>2017879.259821804</c:v>
                </c:pt>
                <c:pt idx="10">
                  <c:v>2242088.0409999629</c:v>
                </c:pt>
              </c:numCache>
            </c:numRef>
          </c:cat>
          <c:val>
            <c:numRef>
              <c:f>'All CPs'!$AC$2:$AC$12</c:f>
              <c:numCache>
                <c:formatCode>General</c:formatCode>
                <c:ptCount val="11"/>
                <c:pt idx="0">
                  <c:v>1</c:v>
                </c:pt>
                <c:pt idx="1">
                  <c:v>199</c:v>
                </c:pt>
                <c:pt idx="2">
                  <c:v>21</c:v>
                </c:pt>
                <c:pt idx="3">
                  <c:v>9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54-4D1B-A7EE-9F66B9D1D0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2925760"/>
        <c:axId val="512919880"/>
      </c:barChart>
      <c:catAx>
        <c:axId val="512925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919880"/>
        <c:crosses val="autoZero"/>
        <c:auto val="1"/>
        <c:lblAlgn val="ctr"/>
        <c:lblOffset val="100"/>
        <c:noMultiLvlLbl val="0"/>
      </c:catAx>
      <c:valAx>
        <c:axId val="512919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Counter-Parties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925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5/26/2021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33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5/26/2021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676400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+mn-lt"/>
              </a:rPr>
              <a:t>Market Credit Working Group update to the Wholesale Market Subcommittee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5404" y="5181600"/>
            <a:ext cx="6400800" cy="685800"/>
          </a:xfrm>
        </p:spPr>
        <p:txBody>
          <a:bodyPr>
            <a:normAutofit/>
          </a:bodyPr>
          <a:lstStyle/>
          <a:p>
            <a:r>
              <a:rPr lang="en-US" sz="2400"/>
              <a:t>2 June 2021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42604" y="39624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 </a:t>
            </a:r>
            <a:r>
              <a:rPr lang="en-US" b="1" dirty="0"/>
              <a:t>Brenden Sager, Austin Energy, Chair</a:t>
            </a:r>
          </a:p>
          <a:p>
            <a:pPr algn="ctr"/>
            <a:r>
              <a:rPr lang="en-US" b="1" dirty="0"/>
              <a:t>Seth Cochran, Direct Energy, Vice Chair</a:t>
            </a:r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5F7AB-566C-4EB3-8E34-68AB1C1B1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Total Potential Exposure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7B4745-8B98-4F60-82B4-F2D6D2AB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2A6862-A97F-46D3-8729-AF70203FCB1D}"/>
              </a:ext>
            </a:extLst>
          </p:cNvPr>
          <p:cNvSpPr/>
          <p:nvPr/>
        </p:nvSpPr>
        <p:spPr>
          <a:xfrm>
            <a:off x="685800" y="1524000"/>
            <a:ext cx="7620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7A0984-2BC4-4067-BD66-3A4DE3CED8CD}"/>
              </a:ext>
            </a:extLst>
          </p:cNvPr>
          <p:cNvSpPr/>
          <p:nvPr/>
        </p:nvSpPr>
        <p:spPr>
          <a:xfrm>
            <a:off x="381000" y="1278037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TPEA = Max [0, MCE, Max [0, ((1-TOA) * EAL </a:t>
            </a:r>
            <a:r>
              <a:rPr lang="en-US" sz="2000" i="1" baseline="-25000" dirty="0"/>
              <a:t>q</a:t>
            </a:r>
            <a:r>
              <a:rPr lang="en-US" sz="2000" dirty="0"/>
              <a:t> + TOA * EAL </a:t>
            </a:r>
            <a:r>
              <a:rPr lang="en-US" sz="2000" i="1" baseline="-25000" dirty="0"/>
              <a:t>t</a:t>
            </a:r>
            <a:r>
              <a:rPr lang="en-US" sz="2000" dirty="0"/>
              <a:t> +</a:t>
            </a:r>
            <a:r>
              <a:rPr lang="en-US" sz="2000" baseline="-25000" dirty="0"/>
              <a:t> </a:t>
            </a:r>
            <a:r>
              <a:rPr lang="en-US" sz="2000" dirty="0"/>
              <a:t>EAL </a:t>
            </a:r>
            <a:r>
              <a:rPr lang="en-US" sz="2000" i="1" baseline="-25000" dirty="0"/>
              <a:t>a</a:t>
            </a:r>
            <a:r>
              <a:rPr lang="en-US" sz="2000" dirty="0"/>
              <a:t>)]] + PUL</a:t>
            </a:r>
          </a:p>
          <a:p>
            <a:r>
              <a:rPr lang="en-US" sz="2000" dirty="0"/>
              <a:t>TPES = Max [0, FCE </a:t>
            </a:r>
            <a:r>
              <a:rPr lang="en-US" sz="2000" i="1" baseline="-25000" dirty="0"/>
              <a:t>a</a:t>
            </a:r>
            <a:r>
              <a:rPr lang="en-US" sz="2000" dirty="0"/>
              <a:t>] + IA</a:t>
            </a:r>
          </a:p>
          <a:p>
            <a:endParaRPr lang="en-US" sz="2000" b="1" dirty="0"/>
          </a:p>
          <a:p>
            <a:r>
              <a:rPr lang="en-US" sz="2000" b="1" dirty="0"/>
              <a:t>EAL </a:t>
            </a:r>
            <a:r>
              <a:rPr lang="en-US" sz="2000" b="1" i="1" baseline="-25000" dirty="0"/>
              <a:t>q</a:t>
            </a:r>
            <a:r>
              <a:rPr lang="en-US" sz="2000" b="1" dirty="0"/>
              <a:t> = 	Max [IEL during the first 40-day period only beginning on the date that the Counter-Party commences activity in ERCOT markets, RFAF * Max {RTLE during the previous </a:t>
            </a:r>
            <a:r>
              <a:rPr lang="en-US" sz="2000" b="1" i="1" dirty="0" err="1"/>
              <a:t>lrq</a:t>
            </a:r>
            <a:r>
              <a:rPr lang="en-US" sz="2000" b="1" i="1" dirty="0"/>
              <a:t> </a:t>
            </a:r>
            <a:r>
              <a:rPr lang="en-US" sz="2000" b="1" dirty="0"/>
              <a:t>days}, RTLF] + DFAF * DALE + Max [RTLCNS, Max {URTA during the previous </a:t>
            </a:r>
            <a:r>
              <a:rPr lang="en-US" sz="2000" b="1" i="1" dirty="0" err="1"/>
              <a:t>lrq</a:t>
            </a:r>
            <a:r>
              <a:rPr lang="en-US" sz="2000" b="1" i="1" dirty="0"/>
              <a:t> </a:t>
            </a:r>
            <a:r>
              <a:rPr lang="en-US" sz="2000" b="1" dirty="0"/>
              <a:t>days}] + OUT</a:t>
            </a:r>
            <a:r>
              <a:rPr lang="en-US" sz="2000" b="1" i="1" baseline="-25000" dirty="0"/>
              <a:t> q</a:t>
            </a:r>
            <a:r>
              <a:rPr lang="en-US" sz="2000" b="1" dirty="0"/>
              <a:t> + ILE</a:t>
            </a:r>
            <a:r>
              <a:rPr lang="en-US" sz="2000" b="1" baseline="-25000" dirty="0"/>
              <a:t> </a:t>
            </a:r>
            <a:r>
              <a:rPr lang="en-US" sz="2000" b="1" i="1" baseline="-25000" dirty="0"/>
              <a:t>q</a:t>
            </a:r>
            <a:endParaRPr lang="en-US" sz="2000" dirty="0"/>
          </a:p>
          <a:p>
            <a:endParaRPr lang="en-US" sz="2000" b="1" dirty="0"/>
          </a:p>
          <a:p>
            <a:r>
              <a:rPr lang="en-US" sz="2000" b="1" dirty="0"/>
              <a:t>EAL </a:t>
            </a:r>
            <a:r>
              <a:rPr lang="en-US" sz="2000" b="1" i="1" baseline="-25000" dirty="0"/>
              <a:t>t</a:t>
            </a:r>
            <a:r>
              <a:rPr lang="en-US" sz="2000" b="1" dirty="0"/>
              <a:t> = 	Max [RFAF * Max {RTLE during the previous </a:t>
            </a:r>
            <a:r>
              <a:rPr lang="en-US" sz="2000" b="1" i="1" dirty="0" err="1"/>
              <a:t>lrt</a:t>
            </a:r>
            <a:r>
              <a:rPr lang="en-US" sz="2000" b="1" dirty="0"/>
              <a:t> days}, RTLF] + DFAF * DALE + Max [RTLCNS, Max {URTA during the previous </a:t>
            </a:r>
            <a:r>
              <a:rPr lang="en-US" sz="2000" b="1" i="1" dirty="0" err="1"/>
              <a:t>lrt</a:t>
            </a:r>
            <a:r>
              <a:rPr lang="en-US" sz="2000" b="1" dirty="0"/>
              <a:t> days}] + OUT</a:t>
            </a:r>
            <a:r>
              <a:rPr lang="en-US" sz="2000" b="1" i="1" baseline="-25000" dirty="0"/>
              <a:t> t</a:t>
            </a:r>
            <a:r>
              <a:rPr lang="en-US" sz="2000" b="1" dirty="0"/>
              <a:t> </a:t>
            </a:r>
            <a:endParaRPr lang="en-US" sz="2000" dirty="0"/>
          </a:p>
          <a:p>
            <a:endParaRPr lang="en-US" sz="2000" b="1" dirty="0"/>
          </a:p>
          <a:p>
            <a:r>
              <a:rPr lang="en-US" sz="2000" b="1" dirty="0"/>
              <a:t>EAL </a:t>
            </a:r>
            <a:r>
              <a:rPr lang="en-US" sz="2000" b="1" i="1" baseline="-25000" dirty="0"/>
              <a:t>a</a:t>
            </a:r>
            <a:r>
              <a:rPr lang="en-US" sz="2000" b="1" dirty="0"/>
              <a:t> =	OUT</a:t>
            </a:r>
            <a:r>
              <a:rPr lang="en-US" sz="2000" b="1" i="1" baseline="-25000" dirty="0"/>
              <a:t> 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944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/>
              <a:t>Adjustments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41394FB8-F6E7-4452-8B61-E957A8A56FA5}"/>
              </a:ext>
            </a:extLst>
          </p:cNvPr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82" y="1269206"/>
            <a:ext cx="7511636" cy="431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9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763000" cy="54102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2100" dirty="0">
                <a:cs typeface="Times New Roman" panose="02020603050405020304" pitchFamily="18" charset="0"/>
              </a:rPr>
              <a:t>Market-wide average TPE decreased from $ 716.6 million in March to $ 550.8 million in April</a:t>
            </a:r>
          </a:p>
          <a:p>
            <a:pPr lvl="1">
              <a:spcAft>
                <a:spcPts val="600"/>
              </a:spcAft>
            </a:pPr>
            <a:r>
              <a:rPr lang="en-US" sz="2100" dirty="0">
                <a:cs typeface="Times New Roman" panose="02020603050405020304" pitchFamily="18" charset="0"/>
              </a:rPr>
              <a:t>TPE decreased mainly due to RTLE and URTA from high price days rolling off of MAXRTLE and MAXURTA</a:t>
            </a:r>
          </a:p>
          <a:p>
            <a:pPr>
              <a:spcAft>
                <a:spcPts val="600"/>
              </a:spcAft>
            </a:pPr>
            <a:r>
              <a:rPr lang="en-US" sz="21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2100" dirty="0">
                <a:cs typeface="Times New Roman" panose="02020603050405020304" pitchFamily="18" charset="0"/>
              </a:rPr>
              <a:t>Average Discretionary Collateral decreased from $2,091.7 million to $1,508.7 million </a:t>
            </a:r>
          </a:p>
          <a:p>
            <a:pPr lvl="1">
              <a:spcAft>
                <a:spcPts val="600"/>
              </a:spcAft>
            </a:pPr>
            <a:r>
              <a:rPr lang="en-US" sz="2100" dirty="0">
                <a:cs typeface="Times New Roman" panose="02020603050405020304" pitchFamily="18" charset="0"/>
              </a:rPr>
              <a:t>The decrease in Discretionary Collateral is largely due to decrease in Secured Collateral.</a:t>
            </a:r>
          </a:p>
          <a:p>
            <a:pPr>
              <a:spcAft>
                <a:spcPts val="600"/>
              </a:spcAft>
            </a:pPr>
            <a:r>
              <a:rPr lang="en-US" sz="2100" dirty="0">
                <a:cs typeface="Times New Roman" panose="02020603050405020304" pitchFamily="18" charset="0"/>
              </a:rPr>
              <a:t>Short pay entities are excluded from the above calculations to remove data skew </a:t>
            </a:r>
          </a:p>
          <a:p>
            <a:r>
              <a:rPr lang="en-US" sz="2100" dirty="0"/>
              <a:t>Discussion on how TPE coverage of settlements needs to be recalculated to show “normal” TPE in terms of how it was calculated outside of the adjustments made for Uri</a:t>
            </a:r>
          </a:p>
          <a:p>
            <a:pPr lvl="1"/>
            <a:r>
              <a:rPr lang="en-US" sz="2100" dirty="0"/>
              <a:t>ERCOT Credit indicated it cannot perform “hypothetical” recalculations of past exposures</a:t>
            </a:r>
          </a:p>
          <a:p>
            <a:r>
              <a:rPr lang="en-US" sz="2100" dirty="0"/>
              <a:t>Discussion of ERCOT reviewing what the TPE / Collateral requirements would have been if they had not changed various credit factors prior to the Storm </a:t>
            </a:r>
          </a:p>
          <a:p>
            <a:pPr lvl="1"/>
            <a:r>
              <a:rPr lang="en-US" sz="2100" dirty="0"/>
              <a:t>Forward Adjustment Factor weekly weightings, </a:t>
            </a:r>
          </a:p>
          <a:p>
            <a:pPr lvl="2"/>
            <a:r>
              <a:rPr lang="en-US" sz="2100" dirty="0"/>
              <a:t>the Real Time Liability  Forward (RTLF) component, and </a:t>
            </a:r>
          </a:p>
          <a:p>
            <a:pPr lvl="2"/>
            <a:r>
              <a:rPr lang="en-US" sz="2100" dirty="0"/>
              <a:t>the RFAF and DFAF adjustment factors</a:t>
            </a:r>
          </a:p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86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Apr 2020- Apr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264" y="990600"/>
            <a:ext cx="8037936" cy="465043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Apr 2020- Apr 2021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518" y="1008705"/>
            <a:ext cx="8170593" cy="43252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*Short pay entities are excluded from the above calculations to remove data skew </a:t>
            </a:r>
          </a:p>
        </p:txBody>
      </p:sp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Apr 2020- Apr 2021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Numbers are as of month-end except for Max TPE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8564419" cy="310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Coverage of Settlements Mar 2020 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-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Mar 202</a:t>
            </a:r>
            <a:r>
              <a:rPr lang="en-US" sz="1600" dirty="0"/>
              <a:t>1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65339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5B6770"/>
                </a:solidFill>
              </a:rPr>
              <a:t>TPEA closely approximates actual/invoice exposure except during weather event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14400"/>
            <a:ext cx="7963008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5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</a:t>
            </a:r>
            <a:r>
              <a:rPr lang="en-US" dirty="0">
                <a:latin typeface="+mn-lt"/>
              </a:rPr>
              <a:t>update</a:t>
            </a:r>
            <a:r>
              <a:rPr lang="en-US" dirty="0"/>
              <a:t>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0060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4000" b="1" dirty="0"/>
              <a:t>General Update</a:t>
            </a:r>
          </a:p>
          <a:p>
            <a:pPr marL="457200" lvl="1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lvl="1">
              <a:spcBef>
                <a:spcPts val="0"/>
              </a:spcBef>
              <a:defRPr/>
            </a:pPr>
            <a:r>
              <a:rPr lang="en-US" sz="3800" dirty="0"/>
              <a:t>19 May 2021 Joint MCWG/CWG WEBEX Meeting</a:t>
            </a:r>
            <a:endParaRPr lang="en-US" sz="3800" dirty="0"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defRPr/>
            </a:pPr>
            <a:r>
              <a:rPr lang="en-US" sz="3800" dirty="0">
                <a:cs typeface="Arial" panose="020B0604020202020204" pitchFamily="34" charset="0"/>
              </a:rPr>
              <a:t>3 NPRRs reviewed for their credit impacts </a:t>
            </a:r>
          </a:p>
          <a:p>
            <a:pPr lvl="1">
              <a:spcBef>
                <a:spcPts val="0"/>
              </a:spcBef>
              <a:defRPr/>
            </a:pPr>
            <a:r>
              <a:rPr lang="en-US" sz="3800" b="1" dirty="0">
                <a:solidFill>
                  <a:srgbClr val="92D050"/>
                </a:solidFill>
                <a:cs typeface="Arial" panose="020B0604020202020204" pitchFamily="34" charset="0"/>
              </a:rPr>
              <a:t>NPRR 1075, 1005 and 1063 considered operational without credit impacts</a:t>
            </a:r>
          </a:p>
          <a:p>
            <a:pPr lvl="1">
              <a:spcBef>
                <a:spcPts val="0"/>
              </a:spcBef>
              <a:defRPr/>
            </a:pPr>
            <a:r>
              <a:rPr lang="en-US" sz="3800" b="1" dirty="0">
                <a:solidFill>
                  <a:srgbClr val="92D050"/>
                </a:solidFill>
                <a:cs typeface="Arial" panose="020B0604020202020204" pitchFamily="34" charset="0"/>
              </a:rPr>
              <a:t>NRG introduced NPRR 1078 after the meeting regarding potential uplift calculations to exposure and collateral calculations  </a:t>
            </a:r>
          </a:p>
          <a:p>
            <a:pPr lvl="1">
              <a:spcBef>
                <a:spcPts val="0"/>
              </a:spcBef>
              <a:defRPr/>
            </a:pPr>
            <a:endParaRPr lang="en-US" sz="38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en-US" dirty="0"/>
          </a:p>
          <a:p>
            <a:pPr>
              <a:spcBef>
                <a:spcPts val="0"/>
              </a:spcBef>
              <a:defRPr/>
            </a:pPr>
            <a:endParaRPr lang="en-US" sz="2200" b="1" dirty="0">
              <a:solidFill>
                <a:srgbClr val="92D050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3800" b="1" u="sng" dirty="0"/>
          </a:p>
          <a:p>
            <a:pPr lvl="1">
              <a:spcBef>
                <a:spcPts val="0"/>
              </a:spcBef>
              <a:defRPr/>
            </a:pPr>
            <a:endParaRPr lang="en-US" sz="1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599"/>
            <a:ext cx="8763000" cy="534987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ERCOT Credit is about to calc the uplift which will hit total potential exposure and result in margin calls. Given the amount is about ~$3BN the uplift calculations could result mass departures, defaults and a second cascade of financial turmoil. </a:t>
            </a:r>
          </a:p>
          <a:p>
            <a:r>
              <a:rPr lang="en-US" dirty="0"/>
              <a:t>Separately, ERCOT Credit thought the original language, which was adopted in the zonal market, was ambiguous on how the future exposures beyond one year were to be calculated in PUL. </a:t>
            </a:r>
          </a:p>
          <a:p>
            <a:r>
              <a:rPr lang="en-US" dirty="0"/>
              <a:t>The group wanted pursue an urgent NPRR with goals of clarifying the language and stopping a mass departure/default scenario among market participants. </a:t>
            </a:r>
          </a:p>
          <a:p>
            <a:r>
              <a:rPr lang="en-US" dirty="0"/>
              <a:t>Discussed clarification around what the future exposure actually is after a bankruptcy in which the most likely case is ERCOT, as an unsecured creditor, would see most of its claims “written off.” </a:t>
            </a:r>
          </a:p>
          <a:p>
            <a:pPr lvl="1"/>
            <a:r>
              <a:rPr lang="en-US" dirty="0"/>
              <a:t>Defaulting entity receives bankruptcy court order and the entity will not pay anything further. It appears the uplift process contemplates that </a:t>
            </a:r>
            <a:r>
              <a:rPr lang="en-US" i="1" dirty="0"/>
              <a:t>net original amount to be enforceable in full against the uplift pool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No ERCOT process to cover a “write off” from bankruptcy</a:t>
            </a:r>
          </a:p>
          <a:p>
            <a:pPr lvl="1"/>
            <a:r>
              <a:rPr lang="en-US" dirty="0"/>
              <a:t>At a minimum, that Counterparty would be removed of the market but obviously that is not happening in this case. </a:t>
            </a:r>
          </a:p>
          <a:p>
            <a:pPr lvl="1"/>
            <a:r>
              <a:rPr lang="en-US" dirty="0"/>
              <a:t>Mitigations under consideration at the legislature; BK cases ongoing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1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4C3F9-772C-4754-91AF-B0C6A1971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E097A-3267-4FA1-835B-964D5C8B1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86E20A2-39F0-453C-886E-437CFAF16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577" y="1600200"/>
            <a:ext cx="59436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9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8E23D-280E-44DD-9652-58CA47767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F935D-B65D-432A-A7E0-7DDE4AF1E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235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US" u="sng" dirty="0"/>
              <a:t>Potential Uplift Interpretation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dirty="0"/>
              <a:t>Protocol Section 16.11.4.1 defines Potential Uplift (PUL) as: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Potential uplift to the Counter-Party, to the extent and in the proportion that the Counter-Party represents Entities to which an uplift of a short payment will be made pursuant to Section 9.19, Partial Payments by Invoice Recipients.  It is calculated as the sum of: 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1800" dirty="0"/>
              <a:t>(a) Amounts expected to be uplifted within one year of the date of the calculation; and </a:t>
            </a:r>
          </a:p>
          <a:p>
            <a:pPr lvl="1">
              <a:spcBef>
                <a:spcPts val="0"/>
              </a:spcBef>
            </a:pPr>
            <a:endParaRPr lang="en-US" sz="1800" dirty="0"/>
          </a:p>
          <a:p>
            <a:pPr lvl="1">
              <a:spcBef>
                <a:spcPts val="0"/>
              </a:spcBef>
            </a:pPr>
            <a:r>
              <a:rPr lang="en-US" sz="1800" dirty="0"/>
              <a:t>(b) 25%, or such other percentage based on available statistics regarding payment default under bankruptcy reorganization plans, of any short payment amounts being repaid to ERCOT under a bankruptcy reorganization plan that are due more than one year from the date of the calculation.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3D228-3167-422C-A295-B3CDD2642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82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0932F-7C70-4097-A60D-3CC8B9A71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15665-6ABF-45C2-9EC4-9F7555F93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Because of the ambiguity in paragraph (b), ERCOT Legal looked at the derivation of the language to clarify the original intent.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PUL language was initially introduced in PRR 522, Collateral Requirements and Credit Changes, in 2004. As adopted, and throughout the zonal Protocols, the language was:</a:t>
            </a:r>
          </a:p>
          <a:p>
            <a:pPr lvl="0"/>
            <a:r>
              <a:rPr lang="en-US" dirty="0"/>
              <a:t>The sum of:</a:t>
            </a:r>
          </a:p>
          <a:p>
            <a:pPr lvl="1">
              <a:buAutoNum type="arabicParenBoth"/>
            </a:pPr>
            <a:r>
              <a:rPr lang="en-US" dirty="0"/>
              <a:t>Amounts expected to be uplifted within one year of the date of the calculation; and </a:t>
            </a:r>
          </a:p>
          <a:p>
            <a:pPr lvl="1"/>
            <a:endParaRPr lang="en-US" dirty="0"/>
          </a:p>
          <a:p>
            <a:pPr marL="400050" lvl="1" indent="0">
              <a:buNone/>
            </a:pPr>
            <a:r>
              <a:rPr lang="en-US" dirty="0"/>
              <a:t>(2) Twenty-five percent (25%) [</a:t>
            </a:r>
            <a:r>
              <a:rPr lang="en-US" dirty="0">
                <a:highlight>
                  <a:srgbClr val="FFFF00"/>
                </a:highlight>
              </a:rPr>
              <a:t>or such other percentage based on available statistics regarding default of reorganized Entities of any short payment amounts being repaid under a payment plan ordered by a bankruptcy court for a defaulting QSE</a:t>
            </a:r>
            <a:r>
              <a:rPr lang="en-US" dirty="0"/>
              <a:t>] of amounts due more than one year from the date of the calculation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0E4BED-E006-4900-9DB5-F5208AA67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38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B8E3E-A5F3-405A-BE23-211173EB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MCWG update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2C92F-4917-4C91-9EB7-D5C3C0C0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The highlighted clause is best interpreted as parenthetical, providing an exception for bankrupt entities to the general requirement of adding 25% of amounts to be uplifted after one year to the 100% of amounts to be uplifted within one year.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Therefore the original intent was that PUL equal</a:t>
            </a:r>
          </a:p>
          <a:p>
            <a:pPr marL="857250" lvl="1" indent="-457200">
              <a:spcBef>
                <a:spcPts val="0"/>
              </a:spcBef>
              <a:buAutoNum type="alphaLcPeriod"/>
            </a:pPr>
            <a:r>
              <a:rPr lang="en-US" sz="2400" dirty="0"/>
              <a:t>100% of amounts to be uplifted within one year, </a:t>
            </a:r>
            <a:r>
              <a:rPr lang="en-US" sz="2400" b="1" dirty="0"/>
              <a:t>plus</a:t>
            </a:r>
          </a:p>
          <a:p>
            <a:pPr marL="857250" lvl="1" indent="-457200">
              <a:spcBef>
                <a:spcPts val="0"/>
              </a:spcBef>
              <a:buAutoNum type="alphaLcPeriod"/>
            </a:pPr>
            <a:r>
              <a:rPr lang="en-US" sz="2400" dirty="0"/>
              <a:t>25% of amounts to be uplifted after one year, </a:t>
            </a:r>
            <a:r>
              <a:rPr lang="en-US" sz="2400" b="1" dirty="0"/>
              <a:t>plus</a:t>
            </a:r>
          </a:p>
          <a:p>
            <a:pPr marL="857250" lvl="1" indent="-457200">
              <a:spcBef>
                <a:spcPts val="0"/>
              </a:spcBef>
              <a:buAutoNum type="alphaLcPeriod"/>
            </a:pPr>
            <a:r>
              <a:rPr lang="en-US" sz="2400" dirty="0"/>
              <a:t>25% or another appropriate percentage of amounts expected to be repaid under a bankruptcy plan. </a:t>
            </a:r>
          </a:p>
          <a:p>
            <a:pPr marL="400050" lvl="1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200" dirty="0"/>
              <a:t>The changes in punctuation that change the meaning of the clause appear to have occurred when the language was incorporated in nodal Protocols (there is no supporting NPRR). </a:t>
            </a:r>
          </a:p>
          <a:p>
            <a:pPr>
              <a:spcBef>
                <a:spcPts val="0"/>
              </a:spcBef>
            </a:pPr>
            <a:r>
              <a:rPr lang="en-US" sz="2200" dirty="0"/>
              <a:t>Given the conflict between the plain reading of the existing language, and what appears to be the original intent, ERCOT believes a clarifying NPRR is necessary, and seeks market feedback. </a:t>
            </a:r>
            <a:endParaRPr lang="en-US" sz="2200" dirty="0"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AutoNum type="alphaLcPeriod"/>
            </a:pPr>
            <a:endParaRPr lang="en-US" sz="2400" dirty="0"/>
          </a:p>
          <a:p>
            <a:pPr marL="857250" lvl="1" indent="-457200">
              <a:spcBef>
                <a:spcPts val="0"/>
              </a:spcBef>
              <a:buAutoNum type="alphaLcPeriod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ACEE02-6D7E-4E9D-87EB-EB86F8E0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70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/>
              <a:t>NRG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4102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NPRR 1078 is to clarifies the definition of potential uplift within the calculation of a Counter-Party’s “Total Potential Exposure Any” (TPEA)</a:t>
            </a:r>
          </a:p>
          <a:p>
            <a:pPr>
              <a:spcBef>
                <a:spcPts val="0"/>
              </a:spcBef>
            </a:pPr>
            <a:r>
              <a:rPr lang="en-US" dirty="0"/>
              <a:t>NRG proposed to cap the posting requirement to either the lesser of 25% of the uplift exposure (as is the protocol language today) or 10 years’ worth of expected uplift charges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/>
              <a:t>Potential Uplift—Potential uplift to the Counter-Party, to the extent and in the proportion that the Counter-Party represents Entities to which an uplift of a short payment will be made pursuant to Section 9.19, Partial Payments by Invoice Recipients.  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en-US" dirty="0"/>
              <a:t>It is calculated as the sum of: (a) Amounts expected to be uplifted within one year of the date of the calculation; and (b) </a:t>
            </a:r>
            <a:r>
              <a:rPr lang="en-US" dirty="0">
                <a:solidFill>
                  <a:srgbClr val="00B050"/>
                </a:solidFill>
              </a:rPr>
              <a:t>the lesser of: (1) 25% of amounts expected to be uplifted beyond one year of the date of the calculation; or (2) ten years’ worth of uplift charges</a:t>
            </a:r>
            <a:r>
              <a:rPr lang="en-US" strike="sngStrike" dirty="0">
                <a:solidFill>
                  <a:srgbClr val="FF0000"/>
                </a:solidFill>
              </a:rPr>
              <a:t>, or such other percentage based on available statistics regarding payment default under bankruptcy reorganization plans, of any short payment amounts being repaid to ERCOT under a bankruptcy reorganization plan that are due more than one year from the date of the calculation</a:t>
            </a:r>
            <a:r>
              <a:rPr lang="en-US" dirty="0"/>
              <a:t>. </a:t>
            </a:r>
          </a:p>
          <a:p>
            <a:pPr marL="800100" lvl="2" indent="0"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07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~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$3.0BN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shortpays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x .25 =750MM as a very rough cut.</a:t>
            </a:r>
          </a:p>
          <a:p>
            <a:pPr>
              <a:lnSpc>
                <a:spcPct val="107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of whether 10 years is the appropriate number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02703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Review Default Uplift Estimated 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/>
          </a:bodyPr>
          <a:lstStyle/>
          <a:p>
            <a:pPr lvl="0"/>
            <a:r>
              <a:rPr lang="en-US" sz="1600" dirty="0"/>
              <a:t>ERCOT adjusted the PUL amount on April 29 and May 17</a:t>
            </a:r>
          </a:p>
          <a:p>
            <a:pPr lvl="0"/>
            <a:r>
              <a:rPr lang="en-US" sz="1600" dirty="0"/>
              <a:t>Default Uplift Invoices that collectively total no more than $2.5 million each month. The initial adjustment, totaling $15 million in the aggregate, made on April 29, 2021. The remaining $15 million adjustment to PUL made on May 17, 2021</a:t>
            </a:r>
          </a:p>
          <a:p>
            <a:pPr lvl="0"/>
            <a:r>
              <a:rPr lang="en-US" sz="1600" dirty="0"/>
              <a:t>The PUL adjustment will be for one year of Counter-Party expected uplift ($30m * activity share ratio).</a:t>
            </a:r>
          </a:p>
          <a:p>
            <a:pPr lvl="0"/>
            <a:r>
              <a:rPr lang="en-US" sz="1600" dirty="0"/>
              <a:t>In addition, ERCOT will adjust TPE for voluntarily terminating Market Participants with their total accrued Default Uplift obligation.</a:t>
            </a:r>
          </a:p>
          <a:p>
            <a:pPr lvl="0"/>
            <a:r>
              <a:rPr lang="en-US" sz="1600" dirty="0"/>
              <a:t>ERCOT does not expect to issue Default Uplift Invoices any sooner that the scheduled end of the legislative session on May 31, 2021. 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sz="24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5968238-F3DF-431A-9E82-148EC722CB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8631135"/>
              </p:ext>
            </p:extLst>
          </p:nvPr>
        </p:nvGraphicFramePr>
        <p:xfrm>
          <a:off x="4133850" y="3695881"/>
          <a:ext cx="4229100" cy="2660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5663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16875</TotalTime>
  <Words>1574</Words>
  <Application>Microsoft Office PowerPoint</Application>
  <PresentationFormat>On-screen Show (4:3)</PresentationFormat>
  <Paragraphs>121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MCWG update to WMS</vt:lpstr>
      <vt:lpstr>MCWG update to WMS</vt:lpstr>
      <vt:lpstr>MCWG update to WMS</vt:lpstr>
      <vt:lpstr>NRG Proposal</vt:lpstr>
      <vt:lpstr>Review Default Uplift Estimated Share</vt:lpstr>
      <vt:lpstr>Total Potential Exposure</vt:lpstr>
      <vt:lpstr>Adjustments to Total Potential Exposure (TPE)</vt:lpstr>
      <vt:lpstr>MCWG update to WMS</vt:lpstr>
      <vt:lpstr>TPE and Forward Adjustment Factors Apr 2020- Apr 2021</vt:lpstr>
      <vt:lpstr>TPE/Real-Time &amp; Day-Ahead Daily Average Settlement Point Prices for HB_NORTH Apr 2020- Apr 2021</vt:lpstr>
      <vt:lpstr>Available Credit by Type Compared to Total Potential Exposure (TPE) Apr 2020- Apr 2021</vt:lpstr>
      <vt:lpstr>TPE Coverage of Settlements Mar 2020 - Mar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Sager, Brenden</cp:lastModifiedBy>
  <cp:revision>381</cp:revision>
  <dcterms:created xsi:type="dcterms:W3CDTF">2006-08-16T00:00:00Z</dcterms:created>
  <dcterms:modified xsi:type="dcterms:W3CDTF">2021-05-26T15:13:34Z</dcterms:modified>
</cp:coreProperties>
</file>