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327" r:id="rId2"/>
    <p:sldMasterId id="2147484339" r:id="rId3"/>
  </p:sldMasterIdLst>
  <p:notesMasterIdLst>
    <p:notesMasterId r:id="rId10"/>
  </p:notesMasterIdLst>
  <p:handoutMasterIdLst>
    <p:handoutMasterId r:id="rId11"/>
  </p:handoutMasterIdLst>
  <p:sldIdLst>
    <p:sldId id="256" r:id="rId4"/>
    <p:sldId id="295" r:id="rId5"/>
    <p:sldId id="297" r:id="rId6"/>
    <p:sldId id="296" r:id="rId7"/>
    <p:sldId id="281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54" autoAdjust="0"/>
    <p:restoredTop sz="86855" autoAdjust="0"/>
  </p:normalViewPr>
  <p:slideViewPr>
    <p:cSldViewPr>
      <p:cViewPr varScale="1">
        <p:scale>
          <a:sx n="74" d="100"/>
          <a:sy n="74" d="100"/>
        </p:scale>
        <p:origin x="143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3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3048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5/24/2021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5/24/2021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881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727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101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95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902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77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543800" cy="12191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099" y="1905000"/>
            <a:ext cx="7810501" cy="4190999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B52CA1D-CD27-4D64-A20B-9072124BB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F296ECA-5D9F-4BC6-BFD8-F1029709C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927EA4D-8669-4CBF-BBC6-C7E05121D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889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91440" rIns="45720" bIns="9144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59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91440" rIns="45720" bIns="9144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159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1EDB76-CD43-480E-8EA0-CC06EF22C0A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508220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85C669-FB09-4A92-913B-0BA846DAB37C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121756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609604"/>
            <a:ext cx="7543800" cy="371550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52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817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07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31359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197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350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358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303809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82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3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569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" y="6400800"/>
            <a:ext cx="914398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3135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39443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29" r:id="rId1"/>
    <p:sldLayoutId id="2147484328" r:id="rId2"/>
    <p:sldLayoutId id="2147484330" r:id="rId3"/>
    <p:sldLayoutId id="2147484331" r:id="rId4"/>
    <p:sldLayoutId id="2147484332" r:id="rId5"/>
    <p:sldLayoutId id="2147484333" r:id="rId6"/>
    <p:sldLayoutId id="2147484334" r:id="rId7"/>
    <p:sldLayoutId id="2147484335" r:id="rId8"/>
    <p:sldLayoutId id="2147484336" r:id="rId9"/>
    <p:sldLayoutId id="2147484337" r:id="rId10"/>
    <p:sldLayoutId id="2147484338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45847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0" r:id="rId1"/>
    <p:sldLayoutId id="2147484341" r:id="rId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mmittee/rect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rcot.com/mktrules/issues/txsetcc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hyperlink" Target="http://www.ercot.com/content/wcm/key_documents_lists/194192/09.__RMTTF_UPDATE_TO_RMS_20201006.ppt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May 26, 2021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RMS Update to TAC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 smtClean="0"/>
              <a:t>Jim Lee</a:t>
            </a:r>
            <a:endParaRPr lang="en-US" dirty="0"/>
          </a:p>
          <a:p>
            <a:r>
              <a:rPr lang="en-US" dirty="0"/>
              <a:t>RMS Chair</a:t>
            </a:r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8" y="457200"/>
            <a:ext cx="7391401" cy="1219199"/>
          </a:xfrm>
        </p:spPr>
        <p:txBody>
          <a:bodyPr anchor="ctr">
            <a:normAutofit/>
          </a:bodyPr>
          <a:lstStyle/>
          <a:p>
            <a:r>
              <a:rPr lang="en-US" sz="3600" dirty="0" smtClean="0"/>
              <a:t>TAC 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8" y="1905000"/>
            <a:ext cx="8229601" cy="44196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LPGRR068, Add BUSLRG and BUSLRGDG Profile Types</a:t>
            </a:r>
          </a:p>
          <a:p>
            <a:pPr marL="566928" lvl="3" indent="0">
              <a:buNone/>
            </a:pPr>
            <a:r>
              <a:rPr lang="en-US" dirty="0" smtClean="0"/>
              <a:t>Adds two new Load Profile Type Codes to be used for Premises billed on 4CP tariff where the TDSP can support 4CP billing with AMS metering.</a:t>
            </a:r>
          </a:p>
          <a:p>
            <a:pPr lvl="5"/>
            <a:r>
              <a:rPr lang="en-US" sz="2000" dirty="0" smtClean="0"/>
              <a:t>Approved Unanimously at RMS on 5/4/21</a:t>
            </a:r>
          </a:p>
          <a:p>
            <a:pPr lvl="5"/>
            <a:r>
              <a:rPr lang="en-US" sz="2000" dirty="0" smtClean="0"/>
              <a:t>Recommended Priority &amp; Rank of 2021/3320</a:t>
            </a:r>
          </a:p>
          <a:p>
            <a:pPr lvl="5"/>
            <a:r>
              <a:rPr lang="en-US" sz="2000" dirty="0" smtClean="0"/>
              <a:t>Requesting effective date “no earlier than February 1, 2022”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sz="2400" dirty="0" smtClean="0"/>
              <a:t>2021 RMS Goals</a:t>
            </a:r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96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8" y="457200"/>
            <a:ext cx="7391401" cy="1219199"/>
          </a:xfrm>
        </p:spPr>
        <p:txBody>
          <a:bodyPr anchor="ctr">
            <a:normAutofit/>
          </a:bodyPr>
          <a:lstStyle/>
          <a:p>
            <a:r>
              <a:rPr lang="en-US" sz="3600" dirty="0" smtClean="0"/>
              <a:t>RMS Highlights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8000999" cy="4419600"/>
          </a:xfrm>
        </p:spPr>
        <p:txBody>
          <a:bodyPr>
            <a:normAutofit/>
          </a:bodyPr>
          <a:lstStyle/>
          <a:p>
            <a:pPr lvl="1" indent="0">
              <a:buNone/>
            </a:pPr>
            <a:r>
              <a:rPr lang="en-US" sz="2000" u="sng" dirty="0" smtClean="0"/>
              <a:t>May 4</a:t>
            </a:r>
            <a:r>
              <a:rPr lang="en-US" sz="2000" u="sng" baseline="30000" dirty="0" smtClean="0"/>
              <a:t>th</a:t>
            </a:r>
            <a:r>
              <a:rPr lang="en-US" sz="2000" u="sng" dirty="0" smtClean="0"/>
              <a:t> Meeting</a:t>
            </a:r>
            <a:r>
              <a:rPr lang="en-US" sz="2000" u="sng" dirty="0" smtClean="0"/>
              <a:t>:</a:t>
            </a:r>
          </a:p>
          <a:p>
            <a:pPr lvl="1" indent="0">
              <a:buNone/>
            </a:pPr>
            <a:endParaRPr lang="en-US" sz="2000" u="sng" dirty="0" smtClean="0"/>
          </a:p>
          <a:p>
            <a:pPr marL="841248" lvl="1" indent="-457200">
              <a:buFont typeface="Wingdings" panose="05000000000000000000" pitchFamily="2" charset="2"/>
              <a:buChar char="ü"/>
            </a:pPr>
            <a:r>
              <a:rPr lang="en-US" sz="2000" dirty="0" smtClean="0"/>
              <a:t>2021 RMS </a:t>
            </a:r>
            <a:r>
              <a:rPr lang="en-US" sz="2000" dirty="0" smtClean="0"/>
              <a:t>Goals</a:t>
            </a:r>
          </a:p>
          <a:p>
            <a:pPr marL="841248" lvl="1" indent="-457200">
              <a:buFont typeface="Wingdings" panose="05000000000000000000" pitchFamily="2" charset="2"/>
              <a:buChar char="ü"/>
            </a:pPr>
            <a:r>
              <a:rPr lang="en-US" sz="2000" dirty="0"/>
              <a:t>Endorsed LPGRR068 to TAC</a:t>
            </a:r>
          </a:p>
          <a:p>
            <a:pPr marL="841248" lvl="1" indent="-457200">
              <a:buFont typeface="Wingdings" panose="05000000000000000000" pitchFamily="2" charset="2"/>
              <a:buChar char="ü"/>
            </a:pPr>
            <a:r>
              <a:rPr lang="en-US" sz="2000" dirty="0" smtClean="0"/>
              <a:t>Approved </a:t>
            </a:r>
            <a:r>
              <a:rPr lang="en-US" sz="2000" dirty="0" smtClean="0"/>
              <a:t>Retail Emergency Condition TF (</a:t>
            </a:r>
            <a:r>
              <a:rPr lang="en-US" sz="2000" dirty="0" smtClean="0">
                <a:hlinkClick r:id="rId3"/>
              </a:rPr>
              <a:t>RECTF</a:t>
            </a:r>
            <a:r>
              <a:rPr lang="en-US" sz="2000" dirty="0" smtClean="0"/>
              <a:t>) Leadership &amp; Charter</a:t>
            </a:r>
          </a:p>
          <a:p>
            <a:pPr marL="1389888" lvl="4" indent="-457200">
              <a:buFont typeface="Wingdings" panose="05000000000000000000" pitchFamily="2" charset="2"/>
              <a:buChar char="Ø"/>
            </a:pPr>
            <a:r>
              <a:rPr lang="en-US" dirty="0" smtClean="0"/>
              <a:t>Co-Chairs: Sheri Wiegand (TXU) &amp; Jim Lee (AEP)</a:t>
            </a:r>
          </a:p>
          <a:p>
            <a:pPr marL="841248" lvl="1" indent="-457200">
              <a:buFont typeface="Wingdings" panose="05000000000000000000" pitchFamily="2" charset="2"/>
              <a:buChar char="ü"/>
            </a:pPr>
            <a:r>
              <a:rPr lang="en-US" sz="2000" dirty="0" smtClean="0"/>
              <a:t>Approved </a:t>
            </a:r>
            <a:r>
              <a:rPr lang="en-US" sz="2000" dirty="0" smtClean="0"/>
              <a:t>11 </a:t>
            </a:r>
            <a:r>
              <a:rPr lang="en-US" sz="2000" dirty="0" smtClean="0">
                <a:hlinkClick r:id="rId4"/>
              </a:rPr>
              <a:t>Texas SET Change Controls</a:t>
            </a:r>
            <a:r>
              <a:rPr lang="en-US" sz="2000" dirty="0" smtClean="0"/>
              <a:t> for TXSET 5.0 Release</a:t>
            </a:r>
          </a:p>
          <a:p>
            <a:pPr marL="841248" lvl="1" indent="-457200">
              <a:buFont typeface="Wingdings" panose="05000000000000000000" pitchFamily="2" charset="2"/>
              <a:buChar char="ü"/>
            </a:pPr>
            <a:r>
              <a:rPr lang="en-US" sz="2000" dirty="0" smtClean="0"/>
              <a:t>Approved </a:t>
            </a:r>
            <a:r>
              <a:rPr lang="en-US" sz="2000" dirty="0" smtClean="0"/>
              <a:t>filing of SCR to Create Switch Hold Extract Repository</a:t>
            </a:r>
          </a:p>
          <a:p>
            <a:pPr marL="1389888" lvl="4" indent="-457200">
              <a:buFont typeface="Wingdings" panose="05000000000000000000" pitchFamily="2" charset="2"/>
              <a:buChar char="Ø"/>
            </a:pPr>
            <a:r>
              <a:rPr lang="en-US" dirty="0" smtClean="0"/>
              <a:t>Proposed solution transfers the daily TDSP Switch Hold file process from TDSP FTP site to ERCOT MIS (Secured). Improves day to day operations for TDSPs and </a:t>
            </a:r>
            <a:r>
              <a:rPr lang="en-US" dirty="0" err="1" smtClean="0"/>
              <a:t>REPs.</a:t>
            </a:r>
            <a:endParaRPr lang="en-US" dirty="0" smtClean="0"/>
          </a:p>
          <a:p>
            <a:pPr marL="1207008" lvl="3" indent="-457200">
              <a:buFont typeface="Wingdings" panose="05000000000000000000" pitchFamily="2" charset="2"/>
              <a:buChar char="ü"/>
            </a:pPr>
            <a:endParaRPr lang="en-US" sz="2200" dirty="0" smtClean="0"/>
          </a:p>
          <a:p>
            <a:pPr marL="841248" lvl="1" indent="-457200">
              <a:buFont typeface="Wingdings" panose="05000000000000000000" pitchFamily="2" charset="2"/>
              <a:buChar char="ü"/>
            </a:pPr>
            <a:endParaRPr lang="en-US" sz="2100" dirty="0" smtClean="0"/>
          </a:p>
          <a:p>
            <a:pPr lvl="1" indent="0">
              <a:buNone/>
            </a:pPr>
            <a:endParaRPr lang="en-US" sz="2200" dirty="0" smtClean="0"/>
          </a:p>
          <a:p>
            <a:pPr marL="1389888" lvl="4" indent="-45720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01168" lvl="1" indent="0">
              <a:buNone/>
            </a:pPr>
            <a:endParaRPr lang="en-US" sz="2000" dirty="0" smtClean="0"/>
          </a:p>
          <a:p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629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634" y="1828800"/>
            <a:ext cx="8229600" cy="4419600"/>
          </a:xfrm>
        </p:spPr>
        <p:txBody>
          <a:bodyPr>
            <a:normAutofit/>
          </a:bodyPr>
          <a:lstStyle/>
          <a:p>
            <a:r>
              <a:rPr lang="en-US" sz="2000" u="sng" dirty="0" smtClean="0">
                <a:solidFill>
                  <a:srgbClr val="FFC000"/>
                </a:solidFill>
              </a:rPr>
              <a:t>TDTMS (TX Data Transport &amp; MarkeTrak Systems):</a:t>
            </a:r>
            <a:r>
              <a:rPr lang="en-US" sz="2400" dirty="0" smtClean="0">
                <a:solidFill>
                  <a:srgbClr val="FFC000"/>
                </a:solidFill>
              </a:rPr>
              <a:t> </a:t>
            </a:r>
            <a:endParaRPr lang="en-US" sz="2400" dirty="0">
              <a:solidFill>
                <a:srgbClr val="FFC000"/>
              </a:solidFill>
            </a:endParaRPr>
          </a:p>
          <a:p>
            <a:pPr marL="282575" indent="-282575">
              <a:buFont typeface="Wingdings" panose="05000000000000000000" pitchFamily="2" charset="2"/>
              <a:buChar char="Ø"/>
            </a:pPr>
            <a:r>
              <a:rPr lang="en-US" sz="2000" dirty="0" smtClean="0"/>
              <a:t>Will collaborate with ERCOT on adding new ERCOT Listserv SLO/SLAs</a:t>
            </a:r>
          </a:p>
          <a:p>
            <a:pPr marL="282575" indent="-282575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000" dirty="0" smtClean="0"/>
              <a:t>MarkeTrak “Tech Refresh” Upgrade – looking to submit additional “Validation” Enhancements to be implemented in parallel with Tech Refresh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/>
              <a:t>Initiating discussion re: ERCOT MIS API possibilities</a:t>
            </a:r>
          </a:p>
          <a:p>
            <a:r>
              <a:rPr lang="en-US" sz="2400" u="sng" dirty="0" smtClean="0">
                <a:solidFill>
                  <a:srgbClr val="FFC000"/>
                </a:solidFill>
              </a:rPr>
              <a:t/>
            </a:r>
            <a:br>
              <a:rPr lang="en-US" sz="2400" u="sng" dirty="0" smtClean="0">
                <a:solidFill>
                  <a:srgbClr val="FFC000"/>
                </a:solidFill>
              </a:rPr>
            </a:br>
            <a:r>
              <a:rPr lang="en-US" sz="2000" u="sng" dirty="0" smtClean="0">
                <a:solidFill>
                  <a:srgbClr val="FFC000"/>
                </a:solidFill>
              </a:rPr>
              <a:t>TXSET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/>
              <a:t>Began development and review of NPRRs and RMGRRs needed to support TXSET 5.0 release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609601"/>
            <a:ext cx="7543800" cy="931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May RMS WG/TF Updates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2705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08283"/>
            <a:ext cx="8001000" cy="4363917"/>
          </a:xfrm>
        </p:spPr>
        <p:txBody>
          <a:bodyPr>
            <a:normAutofit/>
          </a:bodyPr>
          <a:lstStyle/>
          <a:p>
            <a:pPr fontAlgn="t"/>
            <a:r>
              <a:rPr lang="en-US" sz="2000" u="sng" dirty="0">
                <a:solidFill>
                  <a:srgbClr val="FFC000"/>
                </a:solidFill>
                <a:hlinkClick r:id="rId4"/>
              </a:rPr>
              <a:t>Retail Market Training Task Force (RMTTF</a:t>
            </a:r>
            <a:r>
              <a:rPr lang="en-US" sz="2000" u="sng" dirty="0" smtClean="0">
                <a:solidFill>
                  <a:srgbClr val="FFC000"/>
                </a:solidFill>
                <a:hlinkClick r:id="rId4"/>
              </a:rPr>
              <a:t>)</a:t>
            </a:r>
            <a:r>
              <a:rPr lang="en-US" sz="2000" u="sng" dirty="0" smtClean="0">
                <a:solidFill>
                  <a:srgbClr val="FFC000"/>
                </a:solidFill>
              </a:rPr>
              <a:t>:</a:t>
            </a:r>
          </a:p>
          <a:p>
            <a:pPr fontAlgn="t"/>
            <a:r>
              <a:rPr lang="en-US" sz="1800" dirty="0" smtClean="0"/>
              <a:t>Classes available for registration:</a:t>
            </a:r>
          </a:p>
          <a:p>
            <a:pPr marL="669798" lvl="1" indent="-285750" fontAlgn="t">
              <a:buFont typeface="Wingdings" panose="05000000000000000000" pitchFamily="2" charset="2"/>
              <a:buChar char="Ø"/>
            </a:pPr>
            <a:r>
              <a:rPr lang="en-US" sz="1800" dirty="0"/>
              <a:t>Retail 101 – Tuesday, June 8th</a:t>
            </a:r>
          </a:p>
          <a:p>
            <a:pPr marL="669798" lvl="1" indent="-285750" fontAlgn="t">
              <a:buFont typeface="Wingdings" panose="05000000000000000000" pitchFamily="2" charset="2"/>
              <a:buChar char="Ø"/>
            </a:pPr>
            <a:r>
              <a:rPr lang="en-US" sz="1800" dirty="0"/>
              <a:t>MarkeTrak &amp; Inadvertent Gain – Tuesday, June 15th </a:t>
            </a:r>
          </a:p>
          <a:p>
            <a:pPr fontAlgn="t"/>
            <a:r>
              <a:rPr lang="en-US" sz="2000" u="sng" dirty="0">
                <a:solidFill>
                  <a:srgbClr val="FFC000"/>
                </a:solidFill>
              </a:rPr>
              <a:t>Retail Emergency Conditions Task Force (RECTF):</a:t>
            </a:r>
          </a:p>
          <a:p>
            <a:pPr marL="342900" indent="-342900" fontAlgn="t">
              <a:buFont typeface="Wingdings" panose="05000000000000000000" pitchFamily="2" charset="2"/>
              <a:buChar char="Ø"/>
            </a:pPr>
            <a:r>
              <a:rPr lang="en-US" sz="1800" dirty="0"/>
              <a:t>Prioritized the Emergency Conditions Issue List into 4 categories:</a:t>
            </a:r>
          </a:p>
          <a:p>
            <a:pPr marL="726948" lvl="1" indent="-342900" fontAlgn="t">
              <a:buFont typeface="Arial" panose="020B0604020202020204" pitchFamily="34" charset="0"/>
              <a:buChar char="•"/>
            </a:pPr>
            <a:r>
              <a:rPr lang="en-US" sz="1800" dirty="0"/>
              <a:t>Communications</a:t>
            </a:r>
          </a:p>
          <a:p>
            <a:pPr marL="726948" lvl="1" indent="-342900" fontAlgn="t">
              <a:buFont typeface="Arial" panose="020B0604020202020204" pitchFamily="34" charset="0"/>
              <a:buChar char="•"/>
            </a:pPr>
            <a:r>
              <a:rPr lang="en-US" sz="1800" dirty="0"/>
              <a:t>Meter Data Expectations</a:t>
            </a:r>
          </a:p>
          <a:p>
            <a:pPr marL="726948" lvl="1" indent="-342900" fontAlgn="t">
              <a:buFont typeface="Arial" panose="020B0604020202020204" pitchFamily="34" charset="0"/>
              <a:buChar char="•"/>
            </a:pPr>
            <a:r>
              <a:rPr lang="en-US" sz="1800" dirty="0"/>
              <a:t>Mass Transition/Acquisition</a:t>
            </a:r>
          </a:p>
          <a:p>
            <a:pPr marL="726948" lvl="1" indent="-342900" fontAlgn="t">
              <a:buFont typeface="Arial" panose="020B0604020202020204" pitchFamily="34" charset="0"/>
              <a:buChar char="•"/>
            </a:pPr>
            <a:r>
              <a:rPr lang="en-US" sz="1800" dirty="0"/>
              <a:t>Weather </a:t>
            </a:r>
            <a:r>
              <a:rPr lang="en-US" sz="1800" dirty="0" smtClean="0"/>
              <a:t>Preparedness</a:t>
            </a:r>
          </a:p>
          <a:p>
            <a:pPr fontAlgn="t"/>
            <a:endParaRPr lang="en-US" dirty="0" smtClean="0"/>
          </a:p>
          <a:p>
            <a:pPr fontAlgn="t"/>
            <a:endParaRPr lang="en-US" dirty="0"/>
          </a:p>
          <a:p>
            <a:pPr fontAlgn="t"/>
            <a:endParaRPr lang="en-US" dirty="0" smtClean="0"/>
          </a:p>
          <a:p>
            <a:pPr fontAlgn="t"/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609600"/>
            <a:ext cx="7543800" cy="1219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May RMS </a:t>
            </a:r>
            <a:r>
              <a:rPr lang="en-US" sz="3600" dirty="0"/>
              <a:t>WG/TF Updates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8605761"/>
              </p:ext>
            </p:extLst>
          </p:nvPr>
        </p:nvGraphicFramePr>
        <p:xfrm>
          <a:off x="1600200" y="5410200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Document" showAsIcon="1" r:id="rId5" imgW="914400" imgH="792360" progId="Word.Document.12">
                  <p:embed/>
                </p:oleObj>
              </mc:Choice>
              <mc:Fallback>
                <p:oleObj name="Document" showAsIcon="1" r:id="rId5" imgW="914400" imgH="7923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00200" y="5410200"/>
                        <a:ext cx="914400" cy="79216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2828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87" y="2700337"/>
            <a:ext cx="2143125" cy="21431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69E70B-5620-41BA-81EE-0692A90DD04F}"/>
              </a:ext>
            </a:extLst>
          </p:cNvPr>
          <p:cNvSpPr txBox="1"/>
          <p:nvPr/>
        </p:nvSpPr>
        <p:spPr>
          <a:xfrm>
            <a:off x="914400" y="5715000"/>
            <a:ext cx="5099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Next RMS Meeting </a:t>
            </a:r>
            <a:r>
              <a:rPr lang="en-US" sz="2800" dirty="0" smtClean="0"/>
              <a:t>– June 9, 2021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userSelected">
  <element uid="c5f8eb12-5b27-439d-aaa6-3402af626fa3" value=""/>
</sisl>
</file>

<file path=customXml/itemProps1.xml><?xml version="1.0" encoding="utf-8"?>
<ds:datastoreItem xmlns:ds="http://schemas.openxmlformats.org/officeDocument/2006/customXml" ds:itemID="{DBA84B48-16DC-4608-8E04-EF008E2934D2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315</Words>
  <Application>Microsoft Office PowerPoint</Application>
  <PresentationFormat>On-screen Show (4:3)</PresentationFormat>
  <Paragraphs>59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Wingdings</vt:lpstr>
      <vt:lpstr>Retrospect</vt:lpstr>
      <vt:lpstr>Custom Design</vt:lpstr>
      <vt:lpstr>Document</vt:lpstr>
      <vt:lpstr>May 26, 2021 RMS Update to TAC</vt:lpstr>
      <vt:lpstr>TAC Voting Items</vt:lpstr>
      <vt:lpstr>RMS Highlights</vt:lpstr>
      <vt:lpstr>PowerPoint Presentation</vt:lpstr>
      <vt:lpstr>PowerPoint Presentation</vt:lpstr>
      <vt:lpstr>Questions?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2020-03-06T14:03:31Z</dcterms:created>
  <dcterms:modified xsi:type="dcterms:W3CDTF">2021-05-25T01:46:47Z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2a0cd9c8-1a65-4680-9eef-d28934c2f3dd</vt:lpwstr>
  </property>
  <property fmtid="{D5CDD505-2E9C-101B-9397-08002B2CF9AE}" pid="3" name="bjSaver">
    <vt:lpwstr>hVeZjyyepu7wfUb3kwBo4T82bAn9HrXq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policy="e9c0b8d7-bdb4-4fd3-b62a-f50327aaefce" origin="userSelected" xmlns="http://www.boldonj</vt:lpwstr>
  </property>
  <property fmtid="{D5CDD505-2E9C-101B-9397-08002B2CF9AE}" pid="5" name="bjDocumentLabelXML-0">
    <vt:lpwstr>ames.com/2008/01/sie/internal/label"&gt;&lt;element uid="c5f8eb12-5b27-439d-aaa6-3402af626fa3" value="" /&gt;&lt;/sisl&gt;</vt:lpwstr>
  </property>
  <property fmtid="{D5CDD505-2E9C-101B-9397-08002B2CF9AE}" pid="6" name="bjDocumentSecurityLabel">
    <vt:lpwstr>AEP Public</vt:lpwstr>
  </property>
</Properties>
</file>