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2"/>
  </p:notesMasterIdLst>
  <p:handoutMasterIdLst>
    <p:handoutMasterId r:id="rId13"/>
  </p:handoutMasterIdLst>
  <p:sldIdLst>
    <p:sldId id="260" r:id="rId5"/>
    <p:sldId id="296" r:id="rId6"/>
    <p:sldId id="294" r:id="rId7"/>
    <p:sldId id="344" r:id="rId8"/>
    <p:sldId id="360" r:id="rId9"/>
    <p:sldId id="345" r:id="rId10"/>
    <p:sldId id="361" r:id="rId11"/>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70" d="100"/>
          <a:sy n="70" d="100"/>
        </p:scale>
        <p:origin x="1416" y="72"/>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3" Type="http://schemas.openxmlformats.org/officeDocument/2006/relationships/slideMaster" Target="slideMasters/slideMaster1.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5/17/2021</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5/17/2021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48502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8643198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smtClean="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smtClean="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0170020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pPr>
            <a:r>
              <a:rPr lang="en-US" sz="1000" dirty="0" smtClean="0">
                <a:solidFill>
                  <a:prstClr val="black"/>
                </a:solidFill>
              </a:rPr>
              <a:t>May 2021</a:t>
            </a:r>
            <a:endParaRPr lang="en-US" sz="1000" dirty="0">
              <a:solidFill>
                <a:prstClr val="black"/>
              </a:solidFill>
            </a:endParaRPr>
          </a:p>
        </p:txBody>
      </p:sp>
    </p:spTree>
    <p:extLst>
      <p:ext uri="{BB962C8B-B14F-4D97-AF65-F5344CB8AC3E}">
        <p14:creationId xmlns:p14="http://schemas.microsoft.com/office/powerpoint/2010/main" val="332218286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fld id="{1D93BD3E-1E9A-4970-A6F7-E7AC52762E0C}" type="slidenum">
              <a:rPr lang="en-US" smtClean="0">
                <a:solidFill>
                  <a:prstClr val="black">
                    <a:tint val="75000"/>
                  </a:prstClr>
                </a:solidFill>
                <a:latin typeface="Arial" panose="020B0604020202020204"/>
                <a:cs typeface="+mn-cs"/>
              </a:rPr>
              <a:pPr defTabSz="914400" eaLnBrk="1" fontAlgn="auto" hangingPunct="1">
                <a:spcBef>
                  <a:spcPts val="0"/>
                </a:spcBef>
                <a:spcAft>
                  <a:spcPts val="0"/>
                </a:spcAft>
              </a:pPr>
              <a:t>‹#›</a:t>
            </a:fld>
            <a:endParaRPr lang="en-US">
              <a:solidFill>
                <a:prstClr val="black">
                  <a:tint val="75000"/>
                </a:prstClr>
              </a:solidFill>
              <a:latin typeface="Arial" panose="020B0604020202020204"/>
              <a:cs typeface="+mn-cs"/>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defTabSz="914400" eaLnBrk="1" fontAlgn="auto" hangingPunct="1">
              <a:spcBef>
                <a:spcPts val="0"/>
              </a:spcBef>
              <a:spcAft>
                <a:spcPts val="0"/>
              </a:spcAft>
            </a:pPr>
            <a:r>
              <a:rPr lang="en-US" sz="1000" b="1" dirty="0" smtClean="0">
                <a:solidFill>
                  <a:srgbClr val="5B6770"/>
                </a:solidFill>
                <a:latin typeface="Arial" panose="020B0604020202020204"/>
                <a:cs typeface="+mn-cs"/>
              </a:rPr>
              <a:t>PUBLIC</a:t>
            </a:r>
            <a:endParaRPr lang="en-US" sz="1000" b="1" dirty="0">
              <a:solidFill>
                <a:srgbClr val="5B6770"/>
              </a:solidFill>
              <a:latin typeface="Arial" panose="020B0604020202020204"/>
              <a:cs typeface="+mn-cs"/>
            </a:endParaRPr>
          </a:p>
        </p:txBody>
      </p:sp>
    </p:spTree>
    <p:extLst>
      <p:ext uri="{BB962C8B-B14F-4D97-AF65-F5344CB8AC3E}">
        <p14:creationId xmlns:p14="http://schemas.microsoft.com/office/powerpoint/2010/main" val="2355580891"/>
      </p:ext>
    </p:extLst>
  </p:cSld>
  <p:clrMap bg1="lt1" tx1="dk1" bg2="lt2" tx2="dk2" accent1="accent1" accent2="accent2" accent3="accent3" accent4="accent4" accent5="accent5" accent6="accent6" hlink="hlink" folHlink="folHlink"/>
  <p:sldLayoutIdLst>
    <p:sldLayoutId id="2147494278" r:id="rId1"/>
    <p:sldLayoutId id="2147494279"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a:t>
              </a:r>
              <a:r>
                <a:rPr lang="en-US" altLang="en-US" sz="3200" b="1" dirty="0"/>
                <a:t>5</a:t>
              </a:r>
              <a:r>
                <a:rPr lang="en-US" altLang="en-US" sz="3200" b="1" dirty="0" smtClean="0"/>
                <a:t>: </a:t>
              </a:r>
              <a:r>
                <a:rPr lang="en-US" altLang="en-US" sz="3200" b="1" dirty="0"/>
                <a:t>PRS Report </a:t>
              </a:r>
            </a:p>
            <a:p>
              <a:pPr eaLnBrk="1" hangingPunct="1"/>
              <a:endParaRPr lang="en-US" altLang="en-US" b="1" dirty="0"/>
            </a:p>
            <a:p>
              <a:pPr eaLnBrk="1" hangingPunct="1"/>
              <a:r>
                <a:rPr lang="en-US" altLang="en-US" sz="2000" dirty="0" smtClean="0"/>
                <a:t>Martha Henson</a:t>
              </a:r>
              <a:endParaRPr lang="en-US" altLang="en-US" sz="2000" dirty="0"/>
            </a:p>
            <a:p>
              <a:pPr eaLnBrk="1" hangingPunct="1"/>
              <a:r>
                <a:rPr lang="en-US" altLang="en-US" sz="2000" dirty="0"/>
                <a:t>PRS </a:t>
              </a:r>
              <a:r>
                <a:rPr lang="en-US" altLang="en-US" sz="2000" dirty="0" smtClean="0"/>
                <a:t>Chair</a:t>
              </a:r>
              <a:endParaRPr lang="en-US" altLang="en-US" sz="2000" dirty="0"/>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smtClean="0"/>
                <a:t>May 26, 2021</a:t>
              </a:r>
              <a:endParaRPr lang="en-US" altLang="en-US" dirty="0"/>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46067"/>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smtClean="0"/>
              <a:t>Revision Requests Recommended for Approval by PRS – Unopposed and No Impact (Vote):</a:t>
            </a:r>
          </a:p>
          <a:p>
            <a:pPr lvl="0">
              <a:spcAft>
                <a:spcPts val="300"/>
              </a:spcAft>
            </a:pPr>
            <a:r>
              <a:rPr lang="en-US" b="0" dirty="0" smtClean="0"/>
              <a:t>NPRR1064</a:t>
            </a:r>
            <a:r>
              <a:rPr lang="en-US" b="0" dirty="0"/>
              <a:t>, Identification of Chronic Congestion [ERCOT]</a:t>
            </a:r>
          </a:p>
          <a:p>
            <a:pPr lvl="0">
              <a:spcAft>
                <a:spcPts val="300"/>
              </a:spcAft>
            </a:pPr>
            <a:r>
              <a:rPr lang="en-US" b="0" dirty="0" smtClean="0"/>
              <a:t>NPRR1071</a:t>
            </a:r>
            <a:r>
              <a:rPr lang="en-US" b="0" dirty="0"/>
              <a:t>, Minor Revisions to the Reporting of Demand Response by Retail Electric Providers and Non-Opt-In Entities [ERCOT] </a:t>
            </a:r>
          </a:p>
          <a:p>
            <a:pPr marL="0" lvl="0" indent="0">
              <a:buNone/>
            </a:pPr>
            <a:endParaRPr lang="en-US" sz="1600" i="1" dirty="0" smtClean="0"/>
          </a:p>
          <a:p>
            <a:pPr marL="0" lvl="0" indent="0">
              <a:buNone/>
            </a:pPr>
            <a:endParaRPr lang="en-US" sz="1600" i="1" dirty="0" smtClean="0"/>
          </a:p>
          <a:p>
            <a:pPr marL="0" indent="0" eaLnBrk="1" hangingPunct="1">
              <a:spcBef>
                <a:spcPts val="0"/>
              </a:spcBef>
              <a:spcAft>
                <a:spcPts val="1200"/>
              </a:spcAft>
              <a:buFontTx/>
              <a:buNone/>
              <a:defRPr/>
            </a:pPr>
            <a:r>
              <a:rPr lang="en-US" dirty="0"/>
              <a:t>Revision Requests Recommended for Approval by PRS – Unopposed (Vote):</a:t>
            </a:r>
          </a:p>
          <a:p>
            <a:r>
              <a:rPr lang="en-US" b="0" dirty="0" smtClean="0"/>
              <a:t>NPRR1075</a:t>
            </a:r>
            <a:r>
              <a:rPr lang="en-US" b="0" dirty="0"/>
              <a:t>, 	Update Telemetered HSL and/or MPC for ESRs in Real-Time to Meet Ancillary Service Resource Responsibility – URGENT </a:t>
            </a:r>
            <a:r>
              <a:rPr lang="en-US" b="0" dirty="0" smtClean="0"/>
              <a:t>[Key Capture Energy]</a:t>
            </a:r>
            <a:endParaRPr lang="en-US" b="0" dirty="0"/>
          </a:p>
          <a:p>
            <a:pPr lvl="1"/>
            <a:r>
              <a:rPr lang="en-US" dirty="0"/>
              <a:t>IA: To be determined</a:t>
            </a:r>
          </a:p>
          <a:p>
            <a:pPr marL="0" lvl="0" indent="0">
              <a:buNone/>
            </a:pPr>
            <a:endParaRPr lang="en-US" sz="1600" i="1" dirty="0" smtClean="0"/>
          </a:p>
          <a:p>
            <a:pPr marL="0" lvl="0" indent="0">
              <a:buNone/>
            </a:pPr>
            <a:endParaRPr lang="en-US" sz="1600" i="1" dirty="0" smtClean="0"/>
          </a:p>
          <a:p>
            <a:pPr marL="0" indent="0" eaLnBrk="1">
              <a:spcBef>
                <a:spcPts val="300"/>
              </a:spcBef>
              <a:spcAft>
                <a:spcPts val="300"/>
              </a:spcAft>
              <a:buNone/>
              <a:defRPr/>
            </a:pPr>
            <a:r>
              <a:rPr lang="en-US" sz="1600" i="1" dirty="0" smtClean="0"/>
              <a:t>(* </a:t>
            </a:r>
            <a:r>
              <a:rPr lang="en-US" sz="1600" i="1" dirty="0"/>
              <a:t>denotes no impact</a:t>
            </a:r>
            <a:r>
              <a:rPr lang="en-US" sz="1600" i="1" dirty="0" smtClean="0"/>
              <a:t>)</a:t>
            </a:r>
            <a:endParaRPr lang="en-US"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mtClean="0"/>
              <a:t>Appendix</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NPRR1064, Identification of Chronic Congestion [ERCOT]</a:t>
            </a:r>
            <a:endParaRPr lang="en-US" sz="1800" dirty="0"/>
          </a:p>
        </p:txBody>
      </p:sp>
      <p:sp>
        <p:nvSpPr>
          <p:cNvPr id="14339" name="Rectangle 2"/>
          <p:cNvSpPr>
            <a:spLocks noChangeArrowheads="1"/>
          </p:cNvSpPr>
          <p:nvPr/>
        </p:nvSpPr>
        <p:spPr bwMode="auto">
          <a:xfrm>
            <a:off x="286603" y="633811"/>
            <a:ext cx="8529852"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July 1, 2021</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better conforms Protocol language to ERCOT’s as-built systems with respect to the evaluation and reporting of chronic congestion.  This NPRR also clarifies ERCOT’s expectations and processes regarding the verification of modeling information for elements that are included in the chronic congestion report.</a:t>
            </a:r>
          </a:p>
          <a:p>
            <a:r>
              <a:rPr lang="en-US" b="1" dirty="0"/>
              <a:t>PRS Decision:</a:t>
            </a:r>
            <a:r>
              <a:rPr lang="en-US" dirty="0"/>
              <a:t>  On 4/15/21, PRS unanimously voted via roll call to recommend approval of NPRR1064 as amended by the 3/24/21 ERCOT comments.  On 5/13/21, PRS unanimously voted via roll call to endorse and forward to TAC the 4/15/21 PRS Report and Impact Analysis for NPRR1064.</a:t>
            </a:r>
          </a:p>
        </p:txBody>
      </p:sp>
    </p:spTree>
    <p:extLst>
      <p:ext uri="{BB962C8B-B14F-4D97-AF65-F5344CB8AC3E}">
        <p14:creationId xmlns:p14="http://schemas.microsoft.com/office/powerpoint/2010/main" val="41159317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NPRR1071, Minor Revisions to the Reporting of Demand Response by Retail Electric Providers and Non-Opt-In Entities [ERCOT]</a:t>
            </a:r>
            <a:endParaRPr lang="en-US" sz="1800" dirty="0"/>
          </a:p>
        </p:txBody>
      </p:sp>
      <p:sp>
        <p:nvSpPr>
          <p:cNvPr id="14339" name="Rectangle 2"/>
          <p:cNvSpPr>
            <a:spLocks noChangeArrowheads="1"/>
          </p:cNvSpPr>
          <p:nvPr/>
        </p:nvSpPr>
        <p:spPr bwMode="auto">
          <a:xfrm>
            <a:off x="286603" y="633811"/>
            <a:ext cx="8529852"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July 1, 2021</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modifies the threshold for participation by Retail Electric Providers (REPs) from 95% to 98%; the timing requirement for REPs to provide information to ERCOT regarding Demand response deployments from October 15 to October 31; and the posting date for the final report from December 15 to December 31.</a:t>
            </a:r>
          </a:p>
          <a:p>
            <a:r>
              <a:rPr lang="en-US" b="1" dirty="0"/>
              <a:t>PRS Decision:</a:t>
            </a:r>
            <a:r>
              <a:rPr lang="en-US" dirty="0"/>
              <a:t>  On 4/15/21, PRS unanimously voted via roll call to recommend approval of NPRR1071 as submitted.  On 5/13/21, PRS unanimously voted via roll call to endorse and forward to TAC the 4/15/21 PRS Report and Impact Analysis for NPRR1071.</a:t>
            </a:r>
          </a:p>
          <a:p>
            <a:r>
              <a:rPr lang="en-US" dirty="0" smtClean="0"/>
              <a:t>  </a:t>
            </a:r>
            <a:endParaRPr lang="en-US" dirty="0"/>
          </a:p>
        </p:txBody>
      </p:sp>
    </p:spTree>
    <p:extLst>
      <p:ext uri="{BB962C8B-B14F-4D97-AF65-F5344CB8AC3E}">
        <p14:creationId xmlns:p14="http://schemas.microsoft.com/office/powerpoint/2010/main" val="28198676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600" i="1" dirty="0"/>
              <a:t>NPRR1075, Update Telemetered HSL and/or MPC for ESRs in Real-Time to Meet Ancillary Service Resource Responsibility – URGENT [Key Capture Energy]</a:t>
            </a:r>
            <a:endParaRPr lang="en-US" sz="1600" dirty="0"/>
          </a:p>
        </p:txBody>
      </p:sp>
      <p:sp>
        <p:nvSpPr>
          <p:cNvPr id="14339" name="Rectangle 2"/>
          <p:cNvSpPr>
            <a:spLocks noChangeArrowheads="1"/>
          </p:cNvSpPr>
          <p:nvPr/>
        </p:nvSpPr>
        <p:spPr bwMode="auto">
          <a:xfrm>
            <a:off x="313899" y="633811"/>
            <a:ext cx="8488908"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To be determined</a:t>
            </a:r>
          </a:p>
          <a:p>
            <a:r>
              <a:rPr lang="en-US" b="1" dirty="0"/>
              <a:t>ERCOT Impact Analysis:  </a:t>
            </a:r>
            <a:r>
              <a:rPr lang="en-US" dirty="0"/>
              <a:t>To be determined</a:t>
            </a:r>
          </a:p>
          <a:p>
            <a:r>
              <a:rPr lang="en-US" b="1" dirty="0"/>
              <a:t>Revision Description:  </a:t>
            </a:r>
            <a:r>
              <a:rPr lang="en-US" dirty="0"/>
              <a:t>This NPRR allows </a:t>
            </a:r>
            <a:r>
              <a:rPr lang="en-US" dirty="0" smtClean="0"/>
              <a:t>Energy Storage Resources (ESRs) </a:t>
            </a:r>
            <a:r>
              <a:rPr lang="en-US" dirty="0"/>
              <a:t>to update their High Sustained Limit (HSL) and/or Maximum Power Consumption (MPC) in Real-Time for the purposes of maintaining sufficient energy to meet an Ancillary Service Resource Responsibility.  The ability for ESRs to update their Real-Time HSL and/or MPC would expire at the earlier of system implementation of Real-Time Co-Optimization (RTC) or implementation of a Mitigated Offer Cap (MOC) for ESRs other than the System-Wide Offer Cap (SWCAP).</a:t>
            </a:r>
          </a:p>
          <a:p>
            <a:r>
              <a:rPr lang="en-US" b="1" dirty="0"/>
              <a:t>PRS Decision:</a:t>
            </a:r>
            <a:r>
              <a:rPr lang="en-US" dirty="0"/>
              <a:t>  On 5/13/21, PRS voted via roll call vote to grant NPRR1075 Urgent status; to recommend approval of NPRR1075 as amended by the 4/30/21 ERCOT comments; and to forward NPRR1075 to TAC.  There were three abstentions from the Consumer (2) (Nucor and Occidental Chemical) and Independent Generator (Calpine) Market Segments.</a:t>
            </a:r>
          </a:p>
          <a:p>
            <a:r>
              <a:rPr lang="en-US" b="1" dirty="0"/>
              <a:t>Credit WG:</a:t>
            </a:r>
            <a:r>
              <a:rPr lang="en-US" dirty="0"/>
              <a:t>  Pending review</a:t>
            </a:r>
          </a:p>
        </p:txBody>
      </p:sp>
    </p:spTree>
    <p:extLst>
      <p:ext uri="{BB962C8B-B14F-4D97-AF65-F5344CB8AC3E}">
        <p14:creationId xmlns:p14="http://schemas.microsoft.com/office/powerpoint/2010/main" val="1541309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2021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43195"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800" b="0" kern="0" dirty="0" smtClean="0">
                <a:solidFill>
                  <a:srgbClr val="000000"/>
                </a:solidFill>
                <a:cs typeface="+mn-cs"/>
              </a:rPr>
              <a:t>APPENDIX</a:t>
            </a:r>
          </a:p>
          <a:p>
            <a:pPr defTabSz="914400" eaLnBrk="1" hangingPunct="1">
              <a:defRPr/>
            </a:pPr>
            <a:r>
              <a:rPr lang="en-US" sz="700" b="0" kern="0" dirty="0" smtClean="0">
                <a:solidFill>
                  <a:srgbClr val="FF0000"/>
                </a:solidFill>
                <a:cs typeface="+mn-cs"/>
              </a:rPr>
              <a:t>Red </a:t>
            </a:r>
            <a:r>
              <a:rPr lang="en-US" sz="700" b="0" kern="0" dirty="0">
                <a:solidFill>
                  <a:srgbClr val="FF0000"/>
                </a:solidFill>
                <a:cs typeface="+mn-cs"/>
              </a:rPr>
              <a:t>Text</a:t>
            </a:r>
            <a:r>
              <a:rPr lang="en-US" sz="700" b="0" kern="0" dirty="0">
                <a:solidFill>
                  <a:srgbClr val="000000"/>
                </a:solidFill>
                <a:cs typeface="+mn-cs"/>
              </a:rPr>
              <a:t>: </a:t>
            </a:r>
            <a:r>
              <a:rPr lang="en-US" sz="700" b="0" kern="0" dirty="0" smtClean="0">
                <a:solidFill>
                  <a:srgbClr val="000000"/>
                </a:solidFill>
                <a:cs typeface="+mn-cs"/>
              </a:rPr>
              <a:t>New </a:t>
            </a:r>
            <a:r>
              <a:rPr lang="en-US" sz="700" b="0" kern="0" dirty="0">
                <a:solidFill>
                  <a:srgbClr val="000000"/>
                </a:solidFill>
                <a:cs typeface="+mn-cs"/>
              </a:rPr>
              <a:t>additions and target release </a:t>
            </a:r>
            <a:r>
              <a:rPr lang="en-US" sz="700" b="0" kern="0" dirty="0" smtClean="0">
                <a:solidFill>
                  <a:srgbClr val="000000"/>
                </a:solidFill>
                <a:cs typeface="+mn-cs"/>
              </a:rPr>
              <a:t>changes</a:t>
            </a:r>
          </a:p>
          <a:p>
            <a:pPr defTabSz="914400" eaLnBrk="1" hangingPunct="1">
              <a:defRPr/>
            </a:pPr>
            <a:r>
              <a:rPr lang="en-US" sz="700" b="0" strike="sngStrike" kern="0" dirty="0">
                <a:solidFill>
                  <a:srgbClr val="000000"/>
                </a:solidFill>
                <a:cs typeface="+mn-cs"/>
              </a:rPr>
              <a:t>Strike-Through Text</a:t>
            </a:r>
            <a:r>
              <a:rPr lang="en-US" sz="700" b="0" kern="0" dirty="0">
                <a:solidFill>
                  <a:srgbClr val="000000"/>
                </a:solidFill>
                <a:cs typeface="+mn-cs"/>
              </a:rPr>
              <a:t>: Previous target </a:t>
            </a:r>
            <a:r>
              <a:rPr lang="en-US" sz="700" b="0" kern="0" dirty="0" smtClean="0">
                <a:solidFill>
                  <a:srgbClr val="000000"/>
                </a:solidFill>
                <a:cs typeface="+mn-cs"/>
              </a:rPr>
              <a:t>release</a:t>
            </a:r>
            <a:endParaRPr lang="en-US" sz="700" b="0" kern="0" dirty="0">
              <a:solidFill>
                <a:srgbClr val="000000"/>
              </a:solidFill>
              <a:cs typeface="+mn-cs"/>
            </a:endParaRPr>
          </a:p>
          <a:p>
            <a:pPr defTabSz="914400" eaLnBrk="1" hangingPunct="1">
              <a:defRPr/>
            </a:pPr>
            <a:r>
              <a:rPr lang="en-US" sz="700" b="0" kern="0" dirty="0">
                <a:solidFill>
                  <a:srgbClr val="000000"/>
                </a:solidFill>
                <a:cs typeface="+mn-cs"/>
              </a:rPr>
              <a:t>(a), (b), </a:t>
            </a:r>
            <a:r>
              <a:rPr lang="en-US" sz="700" b="0" kern="0" dirty="0" smtClean="0">
                <a:solidFill>
                  <a:srgbClr val="000000"/>
                </a:solidFill>
                <a:cs typeface="+mn-cs"/>
              </a:rPr>
              <a:t>etc.: </a:t>
            </a:r>
            <a:r>
              <a:rPr lang="en-US" sz="700" b="0" kern="0" dirty="0">
                <a:solidFill>
                  <a:srgbClr val="000000"/>
                </a:solidFill>
                <a:cs typeface="+mn-cs"/>
              </a:rPr>
              <a:t>M</a:t>
            </a:r>
            <a:r>
              <a:rPr lang="en-US" sz="700" b="0" kern="0" dirty="0" err="1" smtClean="0">
                <a:solidFill>
                  <a:srgbClr val="000000"/>
                </a:solidFill>
                <a:cs typeface="+mn-cs"/>
              </a:rPr>
              <a:t>ultiple</a:t>
            </a:r>
            <a:r>
              <a:rPr lang="en-US" sz="700" b="0" kern="0" dirty="0" smtClean="0">
                <a:solidFill>
                  <a:srgbClr val="000000"/>
                </a:solidFill>
                <a:cs typeface="+mn-cs"/>
              </a:rPr>
              <a:t> phase release</a:t>
            </a:r>
            <a:endParaRPr lang="en-US" sz="700" b="0" kern="0" dirty="0">
              <a:solidFill>
                <a:srgbClr val="000000"/>
              </a:solidFill>
              <a:cs typeface="+mn-cs"/>
            </a:endParaRPr>
          </a:p>
        </p:txBody>
      </p:sp>
      <p:graphicFrame>
        <p:nvGraphicFramePr>
          <p:cNvPr id="33" name="Group 3"/>
          <p:cNvGraphicFramePr>
            <a:graphicFrameLocks/>
          </p:cNvGraphicFramePr>
          <p:nvPr>
            <p:extLst/>
          </p:nvPr>
        </p:nvGraphicFramePr>
        <p:xfrm>
          <a:off x="160280" y="798446"/>
          <a:ext cx="8839200" cy="4316872"/>
        </p:xfrm>
        <a:graphic>
          <a:graphicData uri="http://schemas.openxmlformats.org/drawingml/2006/table">
            <a:tbl>
              <a:tblPr/>
              <a:tblGrid>
                <a:gridCol w="1439920"/>
                <a:gridCol w="1524000"/>
                <a:gridCol w="1447800"/>
                <a:gridCol w="1447800"/>
                <a:gridCol w="1447800"/>
                <a:gridCol w="1531880"/>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2/2 – 2/4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3/30 – 4/1</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5/25 – 5/27</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7/27 – 7/29</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10/5 – 10/7</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12/7 – 12/9</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NPRR902</a:t>
                      </a:r>
                      <a:r>
                        <a:rPr kumimoji="0" lang="en-US" sz="900" b="0" i="0" u="none" strike="noStrike" cap="none" normalizeH="0" baseline="0" dirty="0" smtClean="0">
                          <a:ln>
                            <a:noFill/>
                          </a:ln>
                          <a:solidFill>
                            <a:schemeClr val="tx1"/>
                          </a:solidFill>
                          <a:effectLst/>
                          <a:latin typeface="Courier New" pitchFamily="49" charset="0"/>
                        </a:rPr>
                        <a:t>(a)</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NOGRR195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NPRR1055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OBDRR023</a:t>
                      </a:r>
                      <a:r>
                        <a:rPr kumimoji="0" lang="en-US" sz="900" b="0" i="0" u="none" strike="noStrike" cap="none" normalizeH="0" baseline="0" dirty="0" smtClean="0">
                          <a:ln>
                            <a:noFill/>
                          </a:ln>
                          <a:solidFill>
                            <a:schemeClr val="tx1"/>
                          </a:solidFill>
                          <a:effectLst/>
                          <a:latin typeface="Courier New" pitchFamily="49" charset="0"/>
                        </a:rPr>
                        <a:t>(a)</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NPRR1020</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SCR804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NPRR971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NPRR986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NPRR998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NPRR1024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NPRR1043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NOGRR213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VCMRR027</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NPRR974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NPRR978</a:t>
                      </a:r>
                      <a:r>
                        <a:rPr kumimoji="0" lang="en-US" sz="900" b="0" i="0" u="none" strike="sngStrike" kern="1200" cap="none" normalizeH="0" baseline="0" dirty="0" smtClean="0">
                          <a:ln>
                            <a:noFill/>
                          </a:ln>
                          <a:solidFill>
                            <a:schemeClr val="tx1"/>
                          </a:solidFill>
                          <a:effectLst/>
                          <a:latin typeface="Courier New" pitchFamily="49" charset="0"/>
                          <a:ea typeface="+mn-ea"/>
                          <a:cs typeface="+mn-cs"/>
                        </a:rPr>
                        <a:t>(c)</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PGRR070</a:t>
                      </a:r>
                      <a:endParaRPr kumimoji="0" lang="en-US" sz="9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000" b="0" i="0" u="none" strike="noStrike" kern="1200" cap="none" normalizeH="0" baseline="0" dirty="0" smtClean="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NPRR974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NPRR978</a:t>
                      </a:r>
                      <a:r>
                        <a:rPr kumimoji="0" lang="en-US" sz="900" b="0" i="0" u="none" strike="noStrike" kern="1200" cap="none" normalizeH="0" baseline="0" dirty="0" smtClean="0">
                          <a:ln>
                            <a:noFill/>
                          </a:ln>
                          <a:solidFill>
                            <a:srgbClr val="FF0000"/>
                          </a:solidFill>
                          <a:effectLst/>
                          <a:latin typeface="Courier New" pitchFamily="49" charset="0"/>
                          <a:ea typeface="+mn-ea"/>
                          <a:cs typeface="+mn-cs"/>
                        </a:rPr>
                        <a:t>(c)</a:t>
                      </a: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NPRR1048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NPRR1051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SCR811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NPRR902</a:t>
                      </a:r>
                      <a:r>
                        <a:rPr kumimoji="0" lang="en-US" sz="900" b="0" i="0" u="none" strike="noStrike" kern="1200" cap="none" normalizeH="0" baseline="0" dirty="0" smtClean="0">
                          <a:ln>
                            <a:noFill/>
                          </a:ln>
                          <a:solidFill>
                            <a:srgbClr val="FF0000"/>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NPRR902</a:t>
                      </a:r>
                      <a:r>
                        <a:rPr kumimoji="0" lang="en-US" sz="900" b="0" i="0" u="none" strike="sngStrike" kern="1200" cap="none" normalizeH="0" baseline="0" dirty="0" smtClean="0">
                          <a:ln>
                            <a:noFill/>
                          </a:ln>
                          <a:solidFill>
                            <a:schemeClr val="tx1"/>
                          </a:solidFill>
                          <a:effectLst/>
                          <a:latin typeface="Courier New" pitchFamily="49" charset="0"/>
                          <a:ea typeface="+mn-ea"/>
                          <a:cs typeface="+mn-cs"/>
                        </a:rPr>
                        <a:t>(b)</a:t>
                      </a: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SCR789</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ECMS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1"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OBDRR023</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SCR781</a:t>
                      </a:r>
                      <a:r>
                        <a:rPr kumimoji="0" lang="en-US" sz="1000" b="0" i="0" u="none" strike="noStrike" kern="1200" cap="none" normalizeH="0" baseline="0" dirty="0" smtClean="0">
                          <a:ln>
                            <a:noFill/>
                          </a:ln>
                          <a:solidFill>
                            <a:schemeClr val="tx1"/>
                          </a:solidFill>
                          <a:effectLst/>
                          <a:latin typeface="Courier New" pitchFamily="49" charset="0"/>
                          <a:ea typeface="+mn-ea"/>
                          <a:cs typeface="+mn-cs"/>
                        </a:rPr>
                        <a:t>(b)</a:t>
                      </a:r>
                      <a:r>
                        <a:rPr kumimoji="0" lang="en-US" sz="1200" b="0" i="0" u="none" strike="sngStrike" kern="1200" cap="none" normalizeH="0" baseline="0" dirty="0" smtClean="0">
                          <a:ln>
                            <a:noFill/>
                          </a:ln>
                          <a:solidFill>
                            <a:schemeClr val="tx1"/>
                          </a:solidFill>
                          <a:effectLst/>
                          <a:latin typeface="Courier New" pitchFamily="49" charset="0"/>
                          <a:ea typeface="+mn-ea"/>
                          <a:cs typeface="+mn-cs"/>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rgbClr val="FF0000"/>
                          </a:solidFill>
                          <a:effectLst/>
                          <a:latin typeface="Courier New" pitchFamily="49" charset="0"/>
                          <a:ea typeface="+mn-ea"/>
                          <a:cs typeface="+mn-cs"/>
                        </a:rPr>
                        <a:t>FFR Advancement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rgbClr val="FF0000"/>
                          </a:solidFill>
                          <a:effectLst/>
                          <a:latin typeface="Courier New" pitchFamily="49" charset="0"/>
                          <a:ea typeface="+mn-ea"/>
                          <a:cs typeface="+mn-cs"/>
                        </a:rPr>
                        <a:t>(NPRR863 FFR)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NPRR1015</a:t>
                      </a:r>
                      <a:endParaRPr kumimoji="0" lang="en-US" sz="105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DGR/DESR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smtClean="0">
                          <a:ln>
                            <a:noFill/>
                          </a:ln>
                          <a:solidFill>
                            <a:srgbClr val="FF0000"/>
                          </a:solidFill>
                          <a:effectLst/>
                          <a:latin typeface="Courier New" pitchFamily="49" charset="0"/>
                          <a:ea typeface="+mn-ea"/>
                          <a:cs typeface="+mn-cs"/>
                        </a:rPr>
                        <a:t>(See next slide)</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sngStrike" kern="1200" cap="none" normalizeH="0" baseline="0" dirty="0" smtClean="0">
                          <a:ln>
                            <a:noFill/>
                          </a:ln>
                          <a:solidFill>
                            <a:schemeClr val="tx1"/>
                          </a:solidFill>
                          <a:effectLst/>
                          <a:latin typeface="Courier New" pitchFamily="49" charset="0"/>
                          <a:ea typeface="+mn-ea"/>
                          <a:cs typeface="+mn-cs"/>
                        </a:rPr>
                        <a:t>FFR Advancement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sngStrike" kern="1200" cap="none" normalizeH="0" baseline="0" dirty="0" smtClean="0">
                          <a:ln>
                            <a:noFill/>
                          </a:ln>
                          <a:solidFill>
                            <a:schemeClr val="tx1"/>
                          </a:solidFill>
                          <a:effectLst/>
                          <a:latin typeface="Courier New" pitchFamily="49" charset="0"/>
                          <a:ea typeface="+mn-ea"/>
                          <a:cs typeface="+mn-cs"/>
                        </a:rPr>
                        <a:t>(NPRR863 FFR)</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NPRR863</a:t>
                      </a:r>
                      <a:r>
                        <a:rPr kumimoji="0" lang="en-US" sz="1000" b="0" i="0" u="none" strike="noStrike" kern="1200" cap="none" normalizeH="0" baseline="0" dirty="0" smtClean="0">
                          <a:ln>
                            <a:noFill/>
                          </a:ln>
                          <a:solidFill>
                            <a:schemeClr val="tx1"/>
                          </a:solidFill>
                          <a:effectLst/>
                          <a:latin typeface="Courier New" pitchFamily="49" charset="0"/>
                          <a:ea typeface="+mn-ea"/>
                          <a:cs typeface="+mn-cs"/>
                        </a:rPr>
                        <a:t> </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ECRS</a:t>
                      </a:r>
                      <a:endParaRPr kumimoji="0" lang="en-US" sz="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NPRR1015</a:t>
                      </a: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1"/>
          <p:cNvSpPr txBox="1">
            <a:spLocks noChangeArrowheads="1"/>
          </p:cNvSpPr>
          <p:nvPr/>
        </p:nvSpPr>
        <p:spPr bwMode="auto">
          <a:xfrm>
            <a:off x="5194363" y="55459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R1</a:t>
            </a:r>
            <a:endParaRPr lang="en-US" sz="1400" b="1" dirty="0">
              <a:solidFill>
                <a:srgbClr val="FFFFFF"/>
              </a:solidFill>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R2</a:t>
            </a:r>
            <a:endParaRPr lang="en-US" sz="1400" b="1" dirty="0">
              <a:solidFill>
                <a:srgbClr val="FFFFFF"/>
              </a:solidFill>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R3</a:t>
            </a:r>
            <a:endParaRPr lang="en-US" sz="1400" b="1" dirty="0">
              <a:solidFill>
                <a:srgbClr val="FFFFFF"/>
              </a:solidFill>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R4</a:t>
            </a:r>
            <a:endParaRPr lang="en-US" sz="1400" b="1" dirty="0">
              <a:solidFill>
                <a:srgbClr val="FFFFFF"/>
              </a:solidFill>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R5</a:t>
            </a:r>
            <a:endParaRPr lang="en-US" sz="1400" b="1" dirty="0">
              <a:solidFill>
                <a:srgbClr val="FFFFFF"/>
              </a:solidFill>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R6</a:t>
            </a:r>
            <a:endParaRPr lang="en-US" sz="1400" b="1" dirty="0">
              <a:solidFill>
                <a:srgbClr val="FFFFFF"/>
              </a:solidFill>
            </a:endParaRPr>
          </a:p>
        </p:txBody>
      </p:sp>
      <p:sp>
        <p:nvSpPr>
          <p:cNvPr id="18" name="TextBox 21"/>
          <p:cNvSpPr txBox="1">
            <a:spLocks noChangeArrowheads="1"/>
          </p:cNvSpPr>
          <p:nvPr/>
        </p:nvSpPr>
        <p:spPr bwMode="auto">
          <a:xfrm>
            <a:off x="6470115" y="5546943"/>
            <a:ext cx="2505302" cy="830997"/>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smtClean="0">
                <a:solidFill>
                  <a:prstClr val="black"/>
                </a:solidFill>
                <a:cs typeface="+mn-cs"/>
              </a:rPr>
              <a:t>NPRR902(a) – ECEII Market Participant MPIM role</a:t>
            </a:r>
          </a:p>
          <a:p>
            <a:pPr defTabSz="914400" eaLnBrk="1" hangingPunct="1">
              <a:defRPr/>
            </a:pPr>
            <a:r>
              <a:rPr lang="en-US" sz="800" b="0" kern="0" dirty="0" smtClean="0">
                <a:solidFill>
                  <a:prstClr val="black"/>
                </a:solidFill>
                <a:cs typeface="+mn-cs"/>
              </a:rPr>
              <a:t>NPRR902(b) – MIS links updated for ECEII reports</a:t>
            </a:r>
          </a:p>
          <a:p>
            <a:pPr defTabSz="914400" eaLnBrk="1" hangingPunct="1">
              <a:defRPr/>
            </a:pPr>
            <a:r>
              <a:rPr lang="en-US" sz="800" b="0" kern="0" dirty="0" smtClean="0">
                <a:solidFill>
                  <a:prstClr val="black"/>
                </a:solidFill>
                <a:cs typeface="+mn-cs"/>
              </a:rPr>
              <a:t>NPRR978(c) </a:t>
            </a:r>
            <a:r>
              <a:rPr lang="en-US" sz="800" b="0" kern="0" dirty="0">
                <a:solidFill>
                  <a:prstClr val="black"/>
                </a:solidFill>
                <a:cs typeface="+mn-cs"/>
              </a:rPr>
              <a:t>– </a:t>
            </a:r>
            <a:r>
              <a:rPr lang="en-US" sz="800" b="0" kern="0" dirty="0" smtClean="0">
                <a:solidFill>
                  <a:prstClr val="black"/>
                </a:solidFill>
                <a:cs typeface="+mn-cs"/>
              </a:rPr>
              <a:t>Forecast Zone scope</a:t>
            </a:r>
            <a:endParaRPr lang="en-US" sz="800" b="0" kern="0" dirty="0">
              <a:solidFill>
                <a:prstClr val="black"/>
              </a:solidFill>
              <a:cs typeface="+mn-cs"/>
            </a:endParaRPr>
          </a:p>
          <a:p>
            <a:pPr defTabSz="914400" eaLnBrk="1" hangingPunct="1">
              <a:defRPr/>
            </a:pPr>
            <a:r>
              <a:rPr lang="en-US" sz="800" b="0" kern="0" dirty="0" smtClean="0">
                <a:solidFill>
                  <a:prstClr val="black"/>
                </a:solidFill>
                <a:cs typeface="+mn-cs"/>
              </a:rPr>
              <a:t>SCR781(b) </a:t>
            </a:r>
            <a:r>
              <a:rPr lang="en-US" sz="800" b="0" kern="0" dirty="0">
                <a:solidFill>
                  <a:prstClr val="black"/>
                </a:solidFill>
                <a:cs typeface="+mn-cs"/>
              </a:rPr>
              <a:t>– </a:t>
            </a:r>
            <a:r>
              <a:rPr lang="en-US" sz="800" b="0" kern="0" dirty="0" smtClean="0">
                <a:solidFill>
                  <a:prstClr val="black"/>
                </a:solidFill>
                <a:cs typeface="+mn-cs"/>
              </a:rPr>
              <a:t>“Add” capability</a:t>
            </a:r>
          </a:p>
          <a:p>
            <a:pPr defTabSz="914400" eaLnBrk="1" hangingPunct="1">
              <a:defRPr/>
            </a:pPr>
            <a:r>
              <a:rPr lang="en-US" sz="800" b="0" kern="0" dirty="0" smtClean="0">
                <a:solidFill>
                  <a:prstClr val="black"/>
                </a:solidFill>
                <a:cs typeface="+mn-cs"/>
              </a:rPr>
              <a:t>OBDRR023(a) – ERS Expenditure Limit</a:t>
            </a:r>
          </a:p>
          <a:p>
            <a:pPr defTabSz="914400" eaLnBrk="1" hangingPunct="1">
              <a:defRPr/>
            </a:pPr>
            <a:r>
              <a:rPr lang="en-US" sz="800" b="0" kern="0" dirty="0" smtClean="0">
                <a:solidFill>
                  <a:prstClr val="black"/>
                </a:solidFill>
                <a:cs typeface="+mn-cs"/>
              </a:rPr>
              <a:t>OBDRR023(b) – 4 Standard Contract Terms/Year</a:t>
            </a:r>
          </a:p>
        </p:txBody>
      </p:sp>
      <p:graphicFrame>
        <p:nvGraphicFramePr>
          <p:cNvPr id="38" name="Table 37"/>
          <p:cNvGraphicFramePr>
            <a:graphicFrameLocks noGrp="1"/>
          </p:cNvGraphicFramePr>
          <p:nvPr>
            <p:extLst/>
          </p:nvPr>
        </p:nvGraphicFramePr>
        <p:xfrm>
          <a:off x="176358" y="5098190"/>
          <a:ext cx="8799059" cy="365760"/>
        </p:xfrm>
        <a:graphic>
          <a:graphicData uri="http://schemas.openxmlformats.org/drawingml/2006/table">
            <a:tbl>
              <a:tblPr firstRow="1" bandRow="1"/>
              <a:tblGrid>
                <a:gridCol w="1042842"/>
                <a:gridCol w="7756217"/>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b="1" dirty="0" smtClean="0">
                          <a:solidFill>
                            <a:schemeClr val="tx1"/>
                          </a:solidFill>
                        </a:rPr>
                        <a:t>TBD Items</a:t>
                      </a:r>
                      <a:endParaRPr lang="en-US" sz="1200" b="1" dirty="0">
                        <a:solidFill>
                          <a:schemeClr val="tx1"/>
                        </a:solidFill>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0" strike="noStrike" kern="1200" baseline="0" dirty="0" smtClean="0">
                          <a:solidFill>
                            <a:schemeClr val="tx1"/>
                          </a:solidFill>
                          <a:latin typeface="+mn-lt"/>
                          <a:ea typeface="+mn-ea"/>
                          <a:cs typeface="+mn-cs"/>
                        </a:rPr>
                        <a:t>NPRRs: 484, 825(b), 826, 829, 841, 857, 867, 879, 885, 918, 935(b), 936, 939, 941, 945, 962, 965, </a:t>
                      </a:r>
                      <a:r>
                        <a:rPr lang="en-US" sz="900" b="0" strike="noStrike" kern="1200" baseline="0" dirty="0" smtClean="0">
                          <a:solidFill>
                            <a:srgbClr val="FF0000"/>
                          </a:solidFill>
                          <a:latin typeface="+mn-lt"/>
                          <a:ea typeface="+mn-ea"/>
                          <a:cs typeface="+mn-cs"/>
                        </a:rPr>
                        <a:t>1023</a:t>
                      </a:r>
                      <a:r>
                        <a:rPr lang="en-US" sz="900" b="0" strike="noStrike" kern="1200" baseline="0" dirty="0" smtClean="0">
                          <a:solidFill>
                            <a:schemeClr val="tx1"/>
                          </a:solidFill>
                          <a:latin typeface="+mn-lt"/>
                          <a:ea typeface="+mn-ea"/>
                          <a:cs typeface="+mn-cs"/>
                        </a:rPr>
                        <a:t>, 1030, 1032, 1034, 1040, </a:t>
                      </a:r>
                      <a:r>
                        <a:rPr lang="en-US" sz="900" b="0" strike="sngStrike" kern="1200" baseline="0" dirty="0" smtClean="0">
                          <a:solidFill>
                            <a:schemeClr val="tx1"/>
                          </a:solidFill>
                          <a:latin typeface="+mn-lt"/>
                          <a:ea typeface="+mn-ea"/>
                          <a:cs typeface="+mn-cs"/>
                        </a:rPr>
                        <a:t>1051</a:t>
                      </a:r>
                      <a:r>
                        <a:rPr lang="en-US" sz="900" b="0" strike="noStrike" kern="1200" baseline="0" dirty="0" smtClean="0">
                          <a:solidFill>
                            <a:schemeClr val="tx1"/>
                          </a:solidFill>
                          <a:latin typeface="+mn-lt"/>
                          <a:ea typeface="+mn-ea"/>
                          <a:cs typeface="+mn-cs"/>
                        </a:rPr>
                        <a:t>, </a:t>
                      </a:r>
                      <a:r>
                        <a:rPr lang="en-US" sz="900" b="0" strike="noStrike" kern="1200" baseline="0" dirty="0" smtClean="0">
                          <a:solidFill>
                            <a:srgbClr val="FF0000"/>
                          </a:solidFill>
                          <a:latin typeface="+mn-lt"/>
                          <a:ea typeface="+mn-ea"/>
                          <a:cs typeface="+mn-cs"/>
                        </a:rPr>
                        <a:t>1057</a:t>
                      </a:r>
                    </a:p>
                    <a:p>
                      <a:pPr algn="ctr"/>
                      <a:r>
                        <a:rPr lang="en-US" sz="900" b="0" strike="noStrike" kern="1200" baseline="0" dirty="0" smtClean="0">
                          <a:solidFill>
                            <a:schemeClr val="tx1"/>
                          </a:solidFill>
                          <a:latin typeface="+mn-lt"/>
                          <a:ea typeface="+mn-ea"/>
                          <a:cs typeface="+mn-cs"/>
                        </a:rPr>
                        <a:t>SCRs: 799, 800, 805, 809, 812                                      Market Guides: PGRR066 </a:t>
                      </a:r>
                      <a:endParaRPr lang="en-US" sz="900" b="0" strike="sngStrike" kern="1200" baseline="0" dirty="0">
                        <a:solidFill>
                          <a:srgbClr val="FF0000"/>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r>
            </a:tbl>
          </a:graphicData>
        </a:graphic>
      </p:graphicFrame>
      <p:sp>
        <p:nvSpPr>
          <p:cNvPr id="19" name="TextBox 18"/>
          <p:cNvSpPr txBox="1"/>
          <p:nvPr/>
        </p:nvSpPr>
        <p:spPr>
          <a:xfrm>
            <a:off x="4261749" y="1355698"/>
            <a:ext cx="370549" cy="2215991"/>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11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E</a:t>
            </a:r>
          </a:p>
        </p:txBody>
      </p:sp>
      <p:sp>
        <p:nvSpPr>
          <p:cNvPr id="25" name="TextBox 12"/>
          <p:cNvSpPr txBox="1">
            <a:spLocks noChangeArrowheads="1"/>
          </p:cNvSpPr>
          <p:nvPr/>
        </p:nvSpPr>
        <p:spPr bwMode="auto">
          <a:xfrm>
            <a:off x="7467095" y="3810000"/>
            <a:ext cx="151247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TBD Go-Live</a:t>
            </a:r>
            <a:endParaRPr lang="en-US" sz="1200" b="0" kern="0" dirty="0">
              <a:solidFill>
                <a:prstClr val="black"/>
              </a:solidFill>
              <a:cs typeface="+mn-cs"/>
            </a:endParaRPr>
          </a:p>
        </p:txBody>
      </p:sp>
      <p:sp>
        <p:nvSpPr>
          <p:cNvPr id="26" name="TextBox 25"/>
          <p:cNvSpPr txBox="1"/>
          <p:nvPr/>
        </p:nvSpPr>
        <p:spPr>
          <a:xfrm>
            <a:off x="7162800" y="4414894"/>
            <a:ext cx="370549" cy="446276"/>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45" name="TextBox 44"/>
          <p:cNvSpPr txBox="1"/>
          <p:nvPr/>
        </p:nvSpPr>
        <p:spPr>
          <a:xfrm>
            <a:off x="7118545" y="1366208"/>
            <a:ext cx="370549" cy="1592744"/>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r>
              <a:rPr lang="en-US" sz="105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endParaRPr lang="en-US" sz="9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56" name="TextBox 12"/>
          <p:cNvSpPr txBox="1">
            <a:spLocks noChangeArrowheads="1"/>
          </p:cNvSpPr>
          <p:nvPr/>
        </p:nvSpPr>
        <p:spPr bwMode="auto">
          <a:xfrm>
            <a:off x="4540299" y="3071445"/>
            <a:ext cx="1490472" cy="784830"/>
          </a:xfrm>
          <a:prstGeom prst="rect">
            <a:avLst/>
          </a:prstGeom>
          <a:noFill/>
          <a:ln w="9525">
            <a:no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171450" indent="-171450" defTabSz="914400" eaLnBrk="1" hangingPunct="1">
              <a:buFont typeface="Arial" panose="020B0604020202020204" pitchFamily="34" charset="0"/>
              <a:buChar char="•"/>
              <a:defRPr/>
            </a:pPr>
            <a:r>
              <a:rPr lang="en-US" sz="900" b="0" dirty="0" smtClean="0">
                <a:solidFill>
                  <a:srgbClr val="FF0000"/>
                </a:solidFill>
                <a:cs typeface="+mn-cs"/>
              </a:rPr>
              <a:t>Market Info &amp; Grid Info to new platform</a:t>
            </a:r>
          </a:p>
          <a:p>
            <a:pPr marL="171450" indent="-171450" defTabSz="914400" eaLnBrk="1" hangingPunct="1">
              <a:buFont typeface="Arial" panose="020B0604020202020204" pitchFamily="34" charset="0"/>
              <a:buChar char="•"/>
              <a:defRPr/>
            </a:pPr>
            <a:r>
              <a:rPr lang="en-US" sz="900" b="0" dirty="0" smtClean="0">
                <a:solidFill>
                  <a:srgbClr val="FF0000"/>
                </a:solidFill>
                <a:cs typeface="+mn-cs"/>
              </a:rPr>
              <a:t>Improved dashboards and displays</a:t>
            </a:r>
          </a:p>
          <a:p>
            <a:pPr marL="171450" indent="-171450" defTabSz="914400" eaLnBrk="1" hangingPunct="1">
              <a:buFont typeface="Arial" panose="020B0604020202020204" pitchFamily="34" charset="0"/>
              <a:buChar char="•"/>
              <a:defRPr/>
            </a:pPr>
            <a:r>
              <a:rPr lang="en-US" sz="900" b="0" dirty="0" smtClean="0">
                <a:solidFill>
                  <a:srgbClr val="FF0000"/>
                </a:solidFill>
                <a:cs typeface="+mn-cs"/>
              </a:rPr>
              <a:t>Replace </a:t>
            </a:r>
            <a:r>
              <a:rPr lang="en-US" sz="900" b="0" dirty="0" err="1" smtClean="0">
                <a:solidFill>
                  <a:srgbClr val="FF0000"/>
                </a:solidFill>
                <a:cs typeface="+mn-cs"/>
              </a:rPr>
              <a:t>NoticeBuilder</a:t>
            </a:r>
            <a:endParaRPr lang="en-US" sz="900" b="0" kern="0" dirty="0">
              <a:solidFill>
                <a:srgbClr val="FF0000"/>
              </a:solidFill>
              <a:cs typeface="+mn-cs"/>
            </a:endParaRPr>
          </a:p>
        </p:txBody>
      </p:sp>
      <p:sp>
        <p:nvSpPr>
          <p:cNvPr id="57" name="TextBox 12"/>
          <p:cNvSpPr txBox="1">
            <a:spLocks noChangeArrowheads="1"/>
          </p:cNvSpPr>
          <p:nvPr/>
        </p:nvSpPr>
        <p:spPr bwMode="auto">
          <a:xfrm>
            <a:off x="7471035" y="2609718"/>
            <a:ext cx="1508760" cy="83099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ECMS – Nov. </a:t>
            </a:r>
          </a:p>
          <a:p>
            <a:pPr marL="171450" indent="-171450" defTabSz="914400" eaLnBrk="1" hangingPunct="1">
              <a:buFont typeface="Arial" panose="020B0604020202020204" pitchFamily="34" charset="0"/>
              <a:buChar char="•"/>
              <a:defRPr/>
            </a:pPr>
            <a:r>
              <a:rPr lang="en-US" sz="900" b="0" dirty="0" smtClean="0">
                <a:solidFill>
                  <a:prstClr val="black"/>
                </a:solidFill>
                <a:cs typeface="+mn-cs"/>
              </a:rPr>
              <a:t>Combine ERCOT.com and MIS</a:t>
            </a:r>
          </a:p>
          <a:p>
            <a:pPr marL="171450" indent="-171450" defTabSz="914400" eaLnBrk="1" hangingPunct="1">
              <a:buFont typeface="Arial" panose="020B0604020202020204" pitchFamily="34" charset="0"/>
              <a:buChar char="•"/>
              <a:defRPr/>
            </a:pPr>
            <a:r>
              <a:rPr lang="en-US" sz="900" b="0" kern="0" dirty="0" smtClean="0">
                <a:solidFill>
                  <a:prstClr val="black"/>
                </a:solidFill>
                <a:cs typeface="+mn-cs"/>
              </a:rPr>
              <a:t>Improved search</a:t>
            </a:r>
          </a:p>
          <a:p>
            <a:pPr marL="171450" indent="-171450" defTabSz="914400" eaLnBrk="1" hangingPunct="1">
              <a:buFont typeface="Arial" panose="020B0604020202020204" pitchFamily="34" charset="0"/>
              <a:buChar char="•"/>
              <a:defRPr/>
            </a:pPr>
            <a:r>
              <a:rPr lang="en-US" sz="900" b="0" kern="0" dirty="0" smtClean="0">
                <a:solidFill>
                  <a:prstClr val="black"/>
                </a:solidFill>
                <a:cs typeface="+mn-cs"/>
              </a:rPr>
              <a:t>New navigation</a:t>
            </a:r>
            <a:endParaRPr lang="en-US" sz="900" b="0" kern="0" dirty="0">
              <a:solidFill>
                <a:prstClr val="black"/>
              </a:solidFill>
              <a:cs typeface="+mn-cs"/>
            </a:endParaRPr>
          </a:p>
        </p:txBody>
      </p:sp>
      <p:sp>
        <p:nvSpPr>
          <p:cNvPr id="36" name="TextBox 12"/>
          <p:cNvSpPr txBox="1">
            <a:spLocks noChangeArrowheads="1"/>
          </p:cNvSpPr>
          <p:nvPr/>
        </p:nvSpPr>
        <p:spPr bwMode="auto">
          <a:xfrm>
            <a:off x="1676400" y="4369275"/>
            <a:ext cx="2819041" cy="69249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TBD Go-Lives Due to MMS/OS Delay</a:t>
            </a:r>
          </a:p>
          <a:p>
            <a:pPr marL="171450" indent="-171450" defTabSz="914400" eaLnBrk="1" hangingPunct="1">
              <a:buFont typeface="Arial" panose="020B0604020202020204" pitchFamily="34" charset="0"/>
              <a:buChar char="•"/>
              <a:defRPr/>
            </a:pPr>
            <a:r>
              <a:rPr lang="en-US" sz="900" b="0" dirty="0" smtClean="0">
                <a:solidFill>
                  <a:prstClr val="black"/>
                </a:solidFill>
                <a:cs typeface="+mn-cs"/>
              </a:rPr>
              <a:t>NPRR904, NPRR1006, OBDRR009</a:t>
            </a:r>
          </a:p>
          <a:p>
            <a:pPr marL="171450" indent="-171450" defTabSz="914400" eaLnBrk="1" hangingPunct="1">
              <a:buFont typeface="Arial" panose="020B0604020202020204" pitchFamily="34" charset="0"/>
              <a:buChar char="•"/>
              <a:defRPr/>
            </a:pPr>
            <a:r>
              <a:rPr lang="en-US" sz="900" b="0" dirty="0" smtClean="0">
                <a:solidFill>
                  <a:prstClr val="black"/>
                </a:solidFill>
                <a:cs typeface="+mn-cs"/>
              </a:rPr>
              <a:t>NPRR930</a:t>
            </a:r>
          </a:p>
          <a:p>
            <a:pPr marL="171450" indent="-171450" defTabSz="914400" eaLnBrk="1" hangingPunct="1">
              <a:buFont typeface="Arial" panose="020B0604020202020204" pitchFamily="34" charset="0"/>
              <a:buChar char="•"/>
              <a:defRPr/>
            </a:pPr>
            <a:r>
              <a:rPr lang="en-US" sz="900" b="0" dirty="0" smtClean="0">
                <a:solidFill>
                  <a:prstClr val="black"/>
                </a:solidFill>
                <a:cs typeface="+mn-cs"/>
              </a:rPr>
              <a:t>NPRR1019</a:t>
            </a:r>
          </a:p>
        </p:txBody>
      </p:sp>
      <p:sp>
        <p:nvSpPr>
          <p:cNvPr id="40" name="TextBox 12"/>
          <p:cNvSpPr txBox="1">
            <a:spLocks noChangeArrowheads="1"/>
          </p:cNvSpPr>
          <p:nvPr/>
        </p:nvSpPr>
        <p:spPr bwMode="auto">
          <a:xfrm>
            <a:off x="160279" y="1943100"/>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a:t>
            </a:r>
            <a:endParaRPr lang="en-US" sz="1200" kern="0" dirty="0">
              <a:solidFill>
                <a:prstClr val="black"/>
              </a:solidFill>
              <a:cs typeface="+mn-cs"/>
            </a:endParaRPr>
          </a:p>
        </p:txBody>
      </p:sp>
      <p:sp>
        <p:nvSpPr>
          <p:cNvPr id="44" name="TextBox 43"/>
          <p:cNvSpPr txBox="1"/>
          <p:nvPr/>
        </p:nvSpPr>
        <p:spPr>
          <a:xfrm>
            <a:off x="1271547" y="2222500"/>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48" name="TextBox 47"/>
          <p:cNvSpPr txBox="1"/>
          <p:nvPr/>
        </p:nvSpPr>
        <p:spPr>
          <a:xfrm>
            <a:off x="5676655" y="2468482"/>
            <a:ext cx="370549" cy="446276"/>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50" name="TextBox 49"/>
          <p:cNvSpPr txBox="1"/>
          <p:nvPr/>
        </p:nvSpPr>
        <p:spPr>
          <a:xfrm>
            <a:off x="1303041" y="1366733"/>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58" name="TextBox 57"/>
          <p:cNvSpPr txBox="1"/>
          <p:nvPr/>
        </p:nvSpPr>
        <p:spPr>
          <a:xfrm>
            <a:off x="1303789" y="1569467"/>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60" name="TextBox 12"/>
          <p:cNvSpPr txBox="1">
            <a:spLocks noChangeArrowheads="1"/>
          </p:cNvSpPr>
          <p:nvPr/>
        </p:nvSpPr>
        <p:spPr bwMode="auto">
          <a:xfrm>
            <a:off x="152400" y="2644001"/>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2</a:t>
            </a:r>
            <a:r>
              <a:rPr lang="en-US" sz="1200" dirty="0" smtClean="0">
                <a:solidFill>
                  <a:prstClr val="black"/>
                </a:solidFill>
                <a:cs typeface="+mn-cs"/>
              </a:rPr>
              <a:t>/1</a:t>
            </a:r>
            <a:endParaRPr lang="en-US" sz="1200" kern="0" dirty="0">
              <a:solidFill>
                <a:prstClr val="black"/>
              </a:solidFill>
              <a:cs typeface="+mn-cs"/>
            </a:endParaRPr>
          </a:p>
        </p:txBody>
      </p:sp>
      <p:sp>
        <p:nvSpPr>
          <p:cNvPr id="61" name="TextBox 12"/>
          <p:cNvSpPr txBox="1">
            <a:spLocks noChangeArrowheads="1"/>
          </p:cNvSpPr>
          <p:nvPr/>
        </p:nvSpPr>
        <p:spPr bwMode="auto">
          <a:xfrm>
            <a:off x="6024781" y="2587978"/>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10/1</a:t>
            </a:r>
            <a:endParaRPr lang="en-US" sz="1200" kern="0" dirty="0">
              <a:solidFill>
                <a:prstClr val="black"/>
              </a:solidFill>
              <a:cs typeface="+mn-cs"/>
            </a:endParaRPr>
          </a:p>
        </p:txBody>
      </p:sp>
      <p:sp>
        <p:nvSpPr>
          <p:cNvPr id="42" name="TextBox 12"/>
          <p:cNvSpPr txBox="1">
            <a:spLocks noChangeArrowheads="1"/>
          </p:cNvSpPr>
          <p:nvPr/>
        </p:nvSpPr>
        <p:spPr bwMode="auto">
          <a:xfrm>
            <a:off x="1611561" y="3289300"/>
            <a:ext cx="149612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5/1</a:t>
            </a:r>
            <a:endParaRPr lang="en-US" sz="1200" kern="0" dirty="0">
              <a:solidFill>
                <a:prstClr val="black"/>
              </a:solidFill>
              <a:cs typeface="+mn-cs"/>
            </a:endParaRPr>
          </a:p>
        </p:txBody>
      </p:sp>
      <p:sp>
        <p:nvSpPr>
          <p:cNvPr id="41" name="TextBox 12"/>
          <p:cNvSpPr txBox="1">
            <a:spLocks noChangeArrowheads="1"/>
          </p:cNvSpPr>
          <p:nvPr/>
        </p:nvSpPr>
        <p:spPr bwMode="auto">
          <a:xfrm>
            <a:off x="160279" y="3349975"/>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3</a:t>
            </a:r>
            <a:r>
              <a:rPr lang="en-US" sz="1200" dirty="0" smtClean="0">
                <a:solidFill>
                  <a:prstClr val="black"/>
                </a:solidFill>
                <a:cs typeface="+mn-cs"/>
              </a:rPr>
              <a:t>/15</a:t>
            </a:r>
            <a:endParaRPr lang="en-US" sz="1200" kern="0" dirty="0">
              <a:solidFill>
                <a:prstClr val="black"/>
              </a:solidFill>
              <a:cs typeface="+mn-cs"/>
            </a:endParaRPr>
          </a:p>
        </p:txBody>
      </p:sp>
      <p:sp>
        <p:nvSpPr>
          <p:cNvPr id="46" name="TextBox 45"/>
          <p:cNvSpPr txBox="1"/>
          <p:nvPr/>
        </p:nvSpPr>
        <p:spPr>
          <a:xfrm>
            <a:off x="1282700" y="2940050"/>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49" name="TextBox 48"/>
          <p:cNvSpPr txBox="1"/>
          <p:nvPr/>
        </p:nvSpPr>
        <p:spPr>
          <a:xfrm>
            <a:off x="1289384" y="3639979"/>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59" name="TextBox 58"/>
          <p:cNvSpPr txBox="1"/>
          <p:nvPr/>
        </p:nvSpPr>
        <p:spPr>
          <a:xfrm>
            <a:off x="2796058" y="1391005"/>
            <a:ext cx="370549" cy="1723549"/>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p>
          <a:p>
            <a:pPr algn="ctr" defTabSz="914400" eaLnBrk="1" hangingPunct="1">
              <a:defRPr/>
            </a:pPr>
            <a:endParaRPr lang="en-US" sz="400" b="1" i="1" kern="0" dirty="0">
              <a:solidFill>
                <a:srgbClr val="000000"/>
              </a:solidFill>
              <a:latin typeface="Wingdings" panose="05000000000000000000" pitchFamily="2" charset="2"/>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dirty="0" smtClean="0">
              <a:solidFill>
                <a:prstClr val="black"/>
              </a:solidFill>
              <a:latin typeface="Wingdings" panose="05000000000000000000" pitchFamily="2" charset="2"/>
              <a:cs typeface="+mn-cs"/>
            </a:endParaRPr>
          </a:p>
          <a:p>
            <a:pPr algn="ctr" defTabSz="914400" eaLnBrk="1" hangingPunct="1">
              <a:defRPr/>
            </a:pPr>
            <a:endParaRPr lang="en-US" sz="400" b="1" i="1" kern="0" dirty="0">
              <a:solidFill>
                <a:srgbClr val="000000"/>
              </a:solidFill>
              <a:latin typeface="Wingdings" panose="05000000000000000000" pitchFamily="2" charset="2"/>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dirty="0" smtClean="0">
              <a:solidFill>
                <a:prstClr val="black"/>
              </a:solidFill>
              <a:latin typeface="Wingdings" panose="05000000000000000000" pitchFamily="2" charset="2"/>
              <a:cs typeface="+mn-cs"/>
            </a:endParaRPr>
          </a:p>
          <a:p>
            <a:pPr algn="ctr" defTabSz="914400" eaLnBrk="1" hangingPunct="1">
              <a:defRPr/>
            </a:pPr>
            <a:endParaRPr lang="en-US" sz="400" b="1" i="1" kern="0" dirty="0">
              <a:solidFill>
                <a:srgbClr val="000000"/>
              </a:solidFill>
              <a:latin typeface="Wingdings" panose="05000000000000000000" pitchFamily="2" charset="2"/>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dirty="0" smtClean="0">
              <a:solidFill>
                <a:prstClr val="black"/>
              </a:solidFill>
              <a:latin typeface="Wingdings" panose="05000000000000000000" pitchFamily="2" charset="2"/>
              <a:cs typeface="+mn-cs"/>
            </a:endParaRPr>
          </a:p>
          <a:p>
            <a:pPr algn="ctr" defTabSz="914400" eaLnBrk="1" hangingPunct="1">
              <a:defRPr/>
            </a:pPr>
            <a:endParaRPr lang="en-US" sz="400" b="1" i="1" kern="0" dirty="0">
              <a:solidFill>
                <a:srgbClr val="000000"/>
              </a:solidFill>
              <a:latin typeface="Wingdings" panose="05000000000000000000" pitchFamily="2" charset="2"/>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dirty="0" smtClean="0">
              <a:solidFill>
                <a:prstClr val="black"/>
              </a:solidFill>
              <a:latin typeface="Wingdings" panose="05000000000000000000" pitchFamily="2" charset="2"/>
              <a:cs typeface="+mn-cs"/>
            </a:endParaRPr>
          </a:p>
          <a:p>
            <a:pPr algn="ctr" defTabSz="914400" eaLnBrk="1" hangingPunct="1">
              <a:defRPr/>
            </a:pPr>
            <a:endParaRPr lang="en-US" sz="400" b="1" i="1" kern="0" dirty="0">
              <a:solidFill>
                <a:srgbClr val="000000"/>
              </a:solidFill>
              <a:latin typeface="Wingdings" panose="05000000000000000000" pitchFamily="2" charset="2"/>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dirty="0" smtClean="0">
              <a:solidFill>
                <a:prstClr val="black"/>
              </a:solidFill>
              <a:latin typeface="Wingdings" panose="05000000000000000000" pitchFamily="2" charset="2"/>
              <a:cs typeface="+mn-cs"/>
            </a:endParaRPr>
          </a:p>
          <a:p>
            <a:pPr algn="ctr" defTabSz="914400" eaLnBrk="1" hangingPunct="1">
              <a:defRPr/>
            </a:pPr>
            <a:endParaRPr lang="en-US" sz="500" b="1" i="1" kern="0" dirty="0">
              <a:solidFill>
                <a:srgbClr val="000000"/>
              </a:solidFill>
              <a:latin typeface="Wingdings" panose="05000000000000000000" pitchFamily="2" charset="2"/>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b="1" i="1" kern="0" dirty="0" smtClean="0">
              <a:solidFill>
                <a:srgbClr val="000000"/>
              </a:solidFill>
              <a:latin typeface="Wingdings" panose="05000000000000000000" pitchFamily="2" charset="2"/>
              <a:cs typeface="+mn-cs"/>
            </a:endParaRPr>
          </a:p>
          <a:p>
            <a:pPr algn="ctr" defTabSz="914400" eaLnBrk="1" hangingPunct="1">
              <a:defRPr/>
            </a:pPr>
            <a:endParaRPr lang="en-US" sz="700" b="1" i="1" kern="0" dirty="0">
              <a:solidFill>
                <a:srgbClr val="000000"/>
              </a:solidFill>
              <a:latin typeface="Arial" panose="020B0604020202020204"/>
              <a:cs typeface="+mn-cs"/>
            </a:endParaRPr>
          </a:p>
        </p:txBody>
      </p:sp>
      <p:cxnSp>
        <p:nvCxnSpPr>
          <p:cNvPr id="62" name="Straight Arrow Connector 61"/>
          <p:cNvCxnSpPr/>
          <p:nvPr/>
        </p:nvCxnSpPr>
        <p:spPr>
          <a:xfrm flipV="1">
            <a:off x="2773319" y="2057400"/>
            <a:ext cx="503281" cy="15374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707403" y="1353552"/>
            <a:ext cx="370549" cy="1769715"/>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1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endParaRPr lang="en-US" sz="1000" b="1" i="1" kern="0" dirty="0">
              <a:solidFill>
                <a:srgbClr val="000000"/>
              </a:solidFill>
              <a:latin typeface="Arial" panose="020B0604020202020204"/>
              <a:cs typeface="+mn-cs"/>
            </a:endParaRPr>
          </a:p>
        </p:txBody>
      </p:sp>
      <p:cxnSp>
        <p:nvCxnSpPr>
          <p:cNvPr id="64" name="Straight Arrow Connector 63"/>
          <p:cNvCxnSpPr/>
          <p:nvPr/>
        </p:nvCxnSpPr>
        <p:spPr>
          <a:xfrm flipV="1">
            <a:off x="2794707" y="2220099"/>
            <a:ext cx="539987" cy="15617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5" name="TextBox 12"/>
          <p:cNvSpPr txBox="1">
            <a:spLocks noChangeArrowheads="1"/>
          </p:cNvSpPr>
          <p:nvPr/>
        </p:nvSpPr>
        <p:spPr bwMode="auto">
          <a:xfrm>
            <a:off x="160283" y="4226684"/>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4/22</a:t>
            </a:r>
            <a:endParaRPr lang="en-US" sz="1200" kern="0" dirty="0">
              <a:solidFill>
                <a:prstClr val="black"/>
              </a:solidFill>
              <a:cs typeface="+mn-cs"/>
            </a:endParaRPr>
          </a:p>
        </p:txBody>
      </p:sp>
      <p:sp>
        <p:nvSpPr>
          <p:cNvPr id="66" name="TextBox 65"/>
          <p:cNvSpPr txBox="1"/>
          <p:nvPr/>
        </p:nvSpPr>
        <p:spPr>
          <a:xfrm>
            <a:off x="1295400" y="4493945"/>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67" name="TextBox 12"/>
          <p:cNvSpPr txBox="1">
            <a:spLocks noChangeArrowheads="1"/>
          </p:cNvSpPr>
          <p:nvPr/>
        </p:nvSpPr>
        <p:spPr bwMode="auto">
          <a:xfrm>
            <a:off x="3117273" y="3006093"/>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srgbClr val="FF0000"/>
                </a:solidFill>
                <a:cs typeface="+mn-cs"/>
              </a:rPr>
              <a:t>6</a:t>
            </a:r>
            <a:r>
              <a:rPr lang="en-US" sz="1200" dirty="0" smtClean="0">
                <a:solidFill>
                  <a:srgbClr val="FF0000"/>
                </a:solidFill>
                <a:cs typeface="+mn-cs"/>
              </a:rPr>
              <a:t>/1</a:t>
            </a:r>
            <a:endParaRPr lang="en-US" sz="1200" kern="0" dirty="0">
              <a:solidFill>
                <a:srgbClr val="FF0000"/>
              </a:solidFill>
              <a:cs typeface="+mn-cs"/>
            </a:endParaRPr>
          </a:p>
        </p:txBody>
      </p:sp>
      <p:cxnSp>
        <p:nvCxnSpPr>
          <p:cNvPr id="69" name="Straight Arrow Connector 68"/>
          <p:cNvCxnSpPr/>
          <p:nvPr/>
        </p:nvCxnSpPr>
        <p:spPr>
          <a:xfrm flipH="1">
            <a:off x="4351705" y="1609704"/>
            <a:ext cx="558081" cy="13181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2805337" y="3989140"/>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47" name="TextBox 46"/>
          <p:cNvSpPr txBox="1"/>
          <p:nvPr/>
        </p:nvSpPr>
        <p:spPr>
          <a:xfrm>
            <a:off x="8651670" y="1489843"/>
            <a:ext cx="370549" cy="738664"/>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P</a:t>
            </a:r>
          </a:p>
          <a:p>
            <a:pPr algn="ctr" defTabSz="914400" eaLnBrk="1" hangingPunct="1">
              <a:defRPr/>
            </a:pPr>
            <a:endParaRPr lang="en-US" sz="7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p:txBody>
      </p:sp>
      <p:cxnSp>
        <p:nvCxnSpPr>
          <p:cNvPr id="68" name="Straight Arrow Connector 67"/>
          <p:cNvCxnSpPr/>
          <p:nvPr/>
        </p:nvCxnSpPr>
        <p:spPr>
          <a:xfrm flipV="1">
            <a:off x="8761714" y="2468482"/>
            <a:ext cx="1286" cy="16119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12"/>
          <p:cNvSpPr txBox="1">
            <a:spLocks noChangeArrowheads="1"/>
          </p:cNvSpPr>
          <p:nvPr/>
        </p:nvSpPr>
        <p:spPr bwMode="auto">
          <a:xfrm>
            <a:off x="5562600" y="3976044"/>
            <a:ext cx="1905000" cy="415498"/>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RIOO – Q4 2021</a:t>
            </a:r>
          </a:p>
          <a:p>
            <a:pPr algn="ctr" defTabSz="914400" eaLnBrk="1" hangingPunct="1">
              <a:defRPr/>
            </a:pPr>
            <a:r>
              <a:rPr lang="en-US" sz="900" b="0" kern="0" dirty="0" smtClean="0">
                <a:solidFill>
                  <a:prstClr val="black"/>
                </a:solidFill>
                <a:cs typeface="+mn-cs"/>
              </a:rPr>
              <a:t>RARF Add Functionality Go-Live</a:t>
            </a:r>
            <a:endParaRPr lang="en-US" sz="900" b="0" kern="0" dirty="0">
              <a:solidFill>
                <a:prstClr val="black"/>
              </a:solidFill>
              <a:cs typeface="+mn-cs"/>
            </a:endParaRPr>
          </a:p>
        </p:txBody>
      </p:sp>
      <p:sp>
        <p:nvSpPr>
          <p:cNvPr id="71" name="TextBox 12"/>
          <p:cNvSpPr txBox="1">
            <a:spLocks noChangeArrowheads="1"/>
          </p:cNvSpPr>
          <p:nvPr/>
        </p:nvSpPr>
        <p:spPr bwMode="auto">
          <a:xfrm>
            <a:off x="4567944" y="2596665"/>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srgbClr val="FF0000"/>
                </a:solidFill>
                <a:cs typeface="+mn-cs"/>
              </a:rPr>
              <a:t>6/11</a:t>
            </a:r>
            <a:endParaRPr lang="en-US" sz="1200" kern="0" dirty="0">
              <a:solidFill>
                <a:srgbClr val="FF0000"/>
              </a:solidFill>
              <a:cs typeface="+mn-cs"/>
            </a:endParaRPr>
          </a:p>
        </p:txBody>
      </p:sp>
    </p:spTree>
    <p:extLst>
      <p:ext uri="{BB962C8B-B14F-4D97-AF65-F5344CB8AC3E}">
        <p14:creationId xmlns:p14="http://schemas.microsoft.com/office/powerpoint/2010/main" val="2238548330"/>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purl.org/dc/terms/"/>
    <ds:schemaRef ds:uri="http://schemas.openxmlformats.org/package/2006/metadata/core-properties"/>
    <ds:schemaRef ds:uri="http://purl.org/dc/dcmitype/"/>
    <ds:schemaRef ds:uri="c34af464-7aa1-4edd-9be4-83dffc1cb926"/>
    <ds:schemaRef ds:uri="http://purl.org/dc/elements/1.1/"/>
    <ds:schemaRef ds:uri="http://schemas.microsoft.com/office/2006/metadata/properties"/>
    <ds:schemaRef ds:uri="http://schemas.microsoft.com/office/2006/documentManagement/types"/>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9073</TotalTime>
  <Words>990</Words>
  <Application>Microsoft Office PowerPoint</Application>
  <PresentationFormat>On-screen Show (4:3)</PresentationFormat>
  <Paragraphs>258</Paragraphs>
  <Slides>7</Slides>
  <Notes>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7</vt:i4>
      </vt:variant>
    </vt:vector>
  </HeadingPairs>
  <TitlesOfParts>
    <vt:vector size="13" baseType="lpstr">
      <vt:lpstr>Arial</vt:lpstr>
      <vt:lpstr>Calibri</vt:lpstr>
      <vt:lpstr>Courier New</vt:lpstr>
      <vt:lpstr>Wingdings</vt:lpstr>
      <vt:lpstr>Custom Design</vt:lpstr>
      <vt:lpstr>Office Theme</vt:lpstr>
      <vt:lpstr>PowerPoint Presentation</vt:lpstr>
      <vt:lpstr>Summary of PRS Update</vt:lpstr>
      <vt:lpstr>Appendix</vt:lpstr>
      <vt:lpstr>NPRR1064, Identification of Chronic Congestion [ERCOT]</vt:lpstr>
      <vt:lpstr>NPRR1071, Minor Revisions to the Reporting of Demand Response by Retail Electric Providers and Non-Opt-In Entities [ERCOT]</vt:lpstr>
      <vt:lpstr>NPRR1075, Update Telemetered HSL and/or MPC for ESRs in Real-Time to Meet Ancillary Service Resource Responsibility – URGENT [Key Capture Energy]</vt:lpstr>
      <vt:lpstr>2021 Release Targets – Board Approved NPRRs / SCRs / xGRRs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cp:lastModifiedBy>
  <cp:revision>540</cp:revision>
  <cp:lastPrinted>2013-01-30T23:16:36Z</cp:lastPrinted>
  <dcterms:created xsi:type="dcterms:W3CDTF">2010-04-12T23:12:02Z</dcterms:created>
  <dcterms:modified xsi:type="dcterms:W3CDTF">2021-05-17T15:04:32Z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