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3" r:id="rId4"/>
    <p:sldMasterId id="2147483648" r:id="rId5"/>
    <p:sldMasterId id="2147483651" r:id="rId6"/>
  </p:sldMasterIdLst>
  <p:notesMasterIdLst>
    <p:notesMasterId r:id="rId13"/>
  </p:notesMasterIdLst>
  <p:handoutMasterIdLst>
    <p:handoutMasterId r:id="rId14"/>
  </p:handoutMasterIdLst>
  <p:sldIdLst>
    <p:sldId id="260" r:id="rId7"/>
    <p:sldId id="336" r:id="rId8"/>
    <p:sldId id="337" r:id="rId9"/>
    <p:sldId id="338" r:id="rId10"/>
    <p:sldId id="339" r:id="rId11"/>
    <p:sldId id="264" r:id="rId12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04" userDrawn="1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3744" userDrawn="1">
          <p15:clr>
            <a:srgbClr val="A4A3A4"/>
          </p15:clr>
        </p15:guide>
        <p15:guide id="4" pos="672" userDrawn="1">
          <p15:clr>
            <a:srgbClr val="A4A3A4"/>
          </p15:clr>
        </p15:guide>
        <p15:guide id="5" pos="508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pells, Vanessa" initials="SV" lastIdx="2" clrIdx="0">
    <p:extLst>
      <p:ext uri="{19B8F6BF-5375-455C-9EA6-DF929625EA0E}">
        <p15:presenceInfo xmlns:p15="http://schemas.microsoft.com/office/powerpoint/2012/main" userId="S-1-5-21-639947351-343809578-3807592339-432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3" autoAdjust="0"/>
    <p:restoredTop sz="94660"/>
  </p:normalViewPr>
  <p:slideViewPr>
    <p:cSldViewPr showGuides="1">
      <p:cViewPr varScale="1">
        <p:scale>
          <a:sx n="130" d="100"/>
          <a:sy n="130" d="100"/>
        </p:scale>
        <p:origin x="1086" y="132"/>
      </p:cViewPr>
      <p:guideLst>
        <p:guide orient="horz" pos="1104"/>
        <p:guide pos="2880"/>
        <p:guide orient="horz" pos="3744"/>
        <p:guide pos="672"/>
        <p:guide pos="508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howGuides="1">
      <p:cViewPr varScale="1">
        <p:scale>
          <a:sx n="53" d="100"/>
          <a:sy n="53" d="100"/>
        </p:scale>
        <p:origin x="2820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commentAuthors" Target="commentAuthors.xml"/><Relationship Id="rId10" Type="http://schemas.openxmlformats.org/officeDocument/2006/relationships/slide" Target="slides/slide4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50BF31-E9A8-4E88-81E7-44C5092290FC}" type="datetimeFigureOut">
              <a:rPr lang="en-US" smtClean="0"/>
              <a:t>5/20/2021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B2BDB1-E95E-402D-B2EB-CA9CC1A395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2199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67EFB637-CCC9-4803-8851-F6915048CBB4}" type="datetimeFigureOut">
              <a:rPr lang="en-US" smtClean="0"/>
              <a:t>5/20/2021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F62AC51D-6DAA-4455-8EA7-D54B64909A8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593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5484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0580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Footer text goes here.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561138"/>
            <a:ext cx="457200" cy="2127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44571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1143000"/>
          </a:xfrm>
          <a:prstGeom prst="rect">
            <a:avLst/>
          </a:prstGeom>
        </p:spPr>
        <p:txBody>
          <a:bodyPr/>
          <a:lstStyle>
            <a:lvl1pPr algn="l">
              <a:defRPr sz="2800" b="1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1"/>
            <a:ext cx="8534400" cy="431983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304800" y="243682"/>
            <a:ext cx="762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53200"/>
            <a:ext cx="4038600" cy="228600"/>
          </a:xfrm>
        </p:spPr>
        <p:txBody>
          <a:bodyPr/>
          <a:lstStyle/>
          <a:p>
            <a:r>
              <a:rPr lang="en-US" dirty="0" smtClean="0"/>
              <a:t>Footer text goes here.</a:t>
            </a:r>
            <a:endParaRPr lang="en-US" dirty="0"/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04800" y="243682"/>
            <a:ext cx="990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561138"/>
            <a:ext cx="457200" cy="2127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00848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828800" y="685800"/>
            <a:ext cx="6324600" cy="5486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16945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505200" y="0"/>
            <a:ext cx="5638800" cy="6858000"/>
          </a:xfrm>
          <a:prstGeom prst="rect">
            <a:avLst/>
          </a:prstGeom>
          <a:solidFill>
            <a:srgbClr val="D7D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14" y="2876277"/>
            <a:ext cx="2857586" cy="110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897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43200" y="6553200"/>
            <a:ext cx="4038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Footer text goes here.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6561138"/>
            <a:ext cx="533400" cy="2968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76200" y="6477000"/>
            <a:ext cx="59436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2194560" y="6477000"/>
            <a:ext cx="6858000" cy="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248400"/>
            <a:ext cx="1181868" cy="457200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76200" y="6651536"/>
            <a:ext cx="11645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="0" baseline="0" dirty="0" smtClean="0">
                <a:solidFill>
                  <a:schemeClr val="tx1"/>
                </a:solidFill>
              </a:rPr>
              <a:t>ERCOT Public</a:t>
            </a:r>
            <a:endParaRPr lang="en-US" sz="1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975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 flipH="1">
            <a:off x="914400" y="1"/>
            <a:ext cx="1" cy="495299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466" y="5257800"/>
            <a:ext cx="1181868" cy="457200"/>
          </a:xfrm>
          <a:prstGeom prst="rect">
            <a:avLst/>
          </a:prstGeom>
        </p:spPr>
      </p:pic>
      <p:cxnSp>
        <p:nvCxnSpPr>
          <p:cNvPr id="12" name="Straight Connector 11"/>
          <p:cNvCxnSpPr/>
          <p:nvPr userDrawn="1"/>
        </p:nvCxnSpPr>
        <p:spPr>
          <a:xfrm flipH="1">
            <a:off x="914400" y="6019800"/>
            <a:ext cx="1" cy="82296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5309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810000" y="1905000"/>
            <a:ext cx="510540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4.  Potential Uplift Interpretation</a:t>
            </a:r>
            <a:endParaRPr lang="en-US" dirty="0"/>
          </a:p>
          <a:p>
            <a:r>
              <a:rPr lang="en-US" dirty="0" smtClean="0"/>
              <a:t>Mark Ruane</a:t>
            </a:r>
            <a:endParaRPr lang="en-US" dirty="0"/>
          </a:p>
          <a:p>
            <a:r>
              <a:rPr lang="en-US" dirty="0" smtClean="0"/>
              <a:t>Sr. Director, Settlements, Retail and Credit</a:t>
            </a:r>
          </a:p>
          <a:p>
            <a:endParaRPr lang="en-US" dirty="0"/>
          </a:p>
          <a:p>
            <a:r>
              <a:rPr lang="en-US" dirty="0" smtClean="0"/>
              <a:t>CWG / MCWG</a:t>
            </a:r>
          </a:p>
          <a:p>
            <a:endParaRPr lang="en-US" dirty="0" smtClean="0"/>
          </a:p>
          <a:p>
            <a:r>
              <a:rPr lang="en-US" dirty="0" smtClean="0"/>
              <a:t>ERCOT Public</a:t>
            </a:r>
          </a:p>
          <a:p>
            <a:r>
              <a:rPr lang="en-US" dirty="0" smtClean="0"/>
              <a:t>May 19, 2021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0603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715414"/>
          </a:xfrm>
        </p:spPr>
        <p:txBody>
          <a:bodyPr/>
          <a:lstStyle/>
          <a:p>
            <a:r>
              <a:rPr lang="en-US" dirty="0" smtClean="0"/>
              <a:t>Potential Uplift Interpretation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8534400" cy="4191000"/>
          </a:xfrm>
        </p:spPr>
        <p:txBody>
          <a:bodyPr/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000" dirty="0" smtClean="0"/>
              <a:t>Protocol Section 16.11.4.1 defines Potential Uplift (PUL) as:</a:t>
            </a:r>
          </a:p>
          <a:p>
            <a:pPr>
              <a:spcBef>
                <a:spcPts val="0"/>
              </a:spcBef>
            </a:pPr>
            <a:r>
              <a:rPr lang="en-US" sz="2000" dirty="0"/>
              <a:t>Potential uplift to the Counter-Party, to the extent and in the proportion that the Counter-Party represents Entities to which an uplift of a short payment will be made pursuant to Section 9.19, Partial Payments by Invoice Recipients.  It is calculated as the sum of: </a:t>
            </a:r>
            <a:endParaRPr lang="en-US" sz="2000" dirty="0" smtClean="0"/>
          </a:p>
          <a:p>
            <a:pPr>
              <a:spcBef>
                <a:spcPts val="0"/>
              </a:spcBef>
            </a:pPr>
            <a:endParaRPr lang="en-US" sz="2000" dirty="0" smtClean="0"/>
          </a:p>
          <a:p>
            <a:pPr lvl="1">
              <a:spcBef>
                <a:spcPts val="0"/>
              </a:spcBef>
            </a:pPr>
            <a:r>
              <a:rPr lang="en-US" sz="1800" dirty="0" smtClean="0"/>
              <a:t>(</a:t>
            </a:r>
            <a:r>
              <a:rPr lang="en-US" sz="1800" dirty="0"/>
              <a:t>a) Amounts expected to be uplifted within one year of the date of the calculation; and </a:t>
            </a:r>
            <a:endParaRPr lang="en-US" sz="1800" dirty="0" smtClean="0"/>
          </a:p>
          <a:p>
            <a:pPr lvl="1">
              <a:spcBef>
                <a:spcPts val="0"/>
              </a:spcBef>
            </a:pPr>
            <a:endParaRPr lang="en-US" sz="1800" dirty="0" smtClean="0"/>
          </a:p>
          <a:p>
            <a:pPr lvl="1">
              <a:spcBef>
                <a:spcPts val="0"/>
              </a:spcBef>
            </a:pPr>
            <a:r>
              <a:rPr lang="en-US" sz="1800" dirty="0" smtClean="0"/>
              <a:t>(</a:t>
            </a:r>
            <a:r>
              <a:rPr lang="en-US" sz="1800" dirty="0"/>
              <a:t>b) 25%, or such other percentage based on available statistics regarding payment default under bankruptcy reorganization plans, of any short payment amounts being repaid to ERCOT under a bankruptcy reorganization plan that are due more than one year from the date of the calculation. </a:t>
            </a:r>
            <a:endParaRPr lang="en-US" sz="1800" dirty="0" smtClean="0"/>
          </a:p>
          <a:p>
            <a:pPr marL="0" lvl="0" indent="0">
              <a:spcBef>
                <a:spcPts val="0"/>
              </a:spcBef>
              <a:buNone/>
            </a:pPr>
            <a:endParaRPr lang="en-US" sz="1600" dirty="0" smtClean="0"/>
          </a:p>
          <a:p>
            <a:pPr lvl="1">
              <a:spcBef>
                <a:spcPts val="0"/>
              </a:spcBef>
            </a:pPr>
            <a:endParaRPr lang="en-US" sz="1600" dirty="0" smtClean="0"/>
          </a:p>
          <a:p>
            <a:pPr marL="57150" indent="0">
              <a:spcBef>
                <a:spcPts val="0"/>
              </a:spcBef>
              <a:buNone/>
            </a:pPr>
            <a:endParaRPr lang="en-US" sz="2000" dirty="0" smtClean="0"/>
          </a:p>
          <a:p>
            <a:pPr>
              <a:spcBef>
                <a:spcPts val="0"/>
              </a:spcBef>
            </a:pPr>
            <a:endParaRPr lang="en-US" sz="2000" dirty="0" smtClean="0"/>
          </a:p>
          <a:p>
            <a:pPr marL="0" lvl="0" indent="0">
              <a:spcBef>
                <a:spcPts val="0"/>
              </a:spcBef>
              <a:buNone/>
            </a:pP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685800" y="3657600"/>
            <a:ext cx="8229600" cy="1600200"/>
          </a:xfrm>
          <a:prstGeom prst="roundRect">
            <a:avLst/>
          </a:prstGeom>
          <a:solidFill>
            <a:schemeClr val="accent1">
              <a:alpha val="1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265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715414"/>
          </a:xfrm>
        </p:spPr>
        <p:txBody>
          <a:bodyPr/>
          <a:lstStyle/>
          <a:p>
            <a:r>
              <a:rPr lang="en-US" dirty="0" smtClean="0"/>
              <a:t>Potential Uplift Interpretation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8534400" cy="1981200"/>
          </a:xfrm>
        </p:spPr>
        <p:txBody>
          <a:bodyPr/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000" dirty="0" smtClean="0"/>
              <a:t>Because of the ambiguity in paragraph (b), ERCOT Legal looked at the derivation of the language to clarify the original intent. </a:t>
            </a:r>
          </a:p>
          <a:p>
            <a:pPr marL="0" lvl="0" indent="0">
              <a:spcBef>
                <a:spcPts val="0"/>
              </a:spcBef>
              <a:buNone/>
            </a:pPr>
            <a:endParaRPr lang="en-US" sz="2000" dirty="0"/>
          </a:p>
          <a:p>
            <a:pPr marL="0" lvl="0" indent="0">
              <a:spcBef>
                <a:spcPts val="0"/>
              </a:spcBef>
              <a:buNone/>
            </a:pPr>
            <a:r>
              <a:rPr lang="en-US" sz="2000" dirty="0" smtClean="0"/>
              <a:t>PUL language was initially introduced in PRR 522, Collateral Requirements and Credit Changes, in 2004. As adopted, and throughout the zonal Protocols, the language was: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23900" y="3048000"/>
            <a:ext cx="7772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dirty="0" smtClean="0"/>
              <a:t>The sum of:</a:t>
            </a:r>
          </a:p>
          <a:p>
            <a:pPr marL="342900" lvl="0" indent="-342900">
              <a:buAutoNum type="arabicParenBoth"/>
            </a:pPr>
            <a:r>
              <a:rPr lang="en-US" dirty="0" smtClean="0"/>
              <a:t>Amounts </a:t>
            </a:r>
            <a:r>
              <a:rPr lang="en-US" dirty="0"/>
              <a:t>expected to be uplifted within one year of the date of the calculation; and </a:t>
            </a:r>
            <a:endParaRPr lang="en-US" dirty="0" smtClean="0"/>
          </a:p>
          <a:p>
            <a:pPr lvl="0"/>
            <a:endParaRPr lang="en-US" dirty="0"/>
          </a:p>
          <a:p>
            <a:r>
              <a:rPr lang="en-US" dirty="0"/>
              <a:t>(2) Twenty-five percent (25%) [or such other percentage based on available statistics regarding default of reorganized Entities of any short payment amounts being repaid under a payment plan ordered by a bankruptcy court for a defaulting QSE] of amounts due more than one year from the date of the calculation</a:t>
            </a:r>
          </a:p>
          <a:p>
            <a:endParaRPr lang="en-US" dirty="0"/>
          </a:p>
        </p:txBody>
      </p:sp>
      <p:sp>
        <p:nvSpPr>
          <p:cNvPr id="8" name="Rounded Rectangle 7"/>
          <p:cNvSpPr/>
          <p:nvPr/>
        </p:nvSpPr>
        <p:spPr>
          <a:xfrm>
            <a:off x="457200" y="4114800"/>
            <a:ext cx="8229600" cy="1600200"/>
          </a:xfrm>
          <a:prstGeom prst="roundRect">
            <a:avLst/>
          </a:prstGeom>
          <a:solidFill>
            <a:schemeClr val="accent1">
              <a:alpha val="1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3467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715414"/>
          </a:xfrm>
        </p:spPr>
        <p:txBody>
          <a:bodyPr/>
          <a:lstStyle/>
          <a:p>
            <a:r>
              <a:rPr lang="en-US" dirty="0" smtClean="0"/>
              <a:t>Potential Uplift Interpretation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8534400" cy="1981200"/>
          </a:xfrm>
        </p:spPr>
        <p:txBody>
          <a:bodyPr/>
          <a:lstStyle/>
          <a:p>
            <a:pPr marL="400050" lvl="1" indent="0">
              <a:spcBef>
                <a:spcPts val="0"/>
              </a:spcBef>
              <a:buNone/>
            </a:pPr>
            <a:r>
              <a:rPr lang="en-US" sz="1800" dirty="0" smtClean="0"/>
              <a:t>(</a:t>
            </a:r>
            <a:r>
              <a:rPr lang="en-US" sz="1800" dirty="0"/>
              <a:t>2) Twenty-five percent (25%) </a:t>
            </a:r>
            <a:r>
              <a:rPr lang="en-US" sz="1800" dirty="0">
                <a:solidFill>
                  <a:srgbClr val="FF0000"/>
                </a:solidFill>
              </a:rPr>
              <a:t>[or such other percentage based on available statistics regarding default of reorganized Entities of any short payment amounts being repaid under a payment plan ordered by a bankruptcy court for a defaulting QSE] </a:t>
            </a:r>
            <a:r>
              <a:rPr lang="en-US" sz="1800" dirty="0"/>
              <a:t>of amounts due more than one year from the date of the </a:t>
            </a:r>
            <a:r>
              <a:rPr lang="en-US" sz="1800" dirty="0" smtClean="0"/>
              <a:t>calculation.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/>
              <a:t>The bracketed clause is best interpreted as parenthetical, providing an </a:t>
            </a:r>
            <a:r>
              <a:rPr lang="en-US" sz="2000" dirty="0" smtClean="0"/>
              <a:t>exception for bankrupt entities </a:t>
            </a:r>
            <a:r>
              <a:rPr lang="en-US" sz="2000" dirty="0"/>
              <a:t>to the general requirement of adding 25% of amounts to be uplifted after one year to the 100% of amounts to be uplifted within one year.</a:t>
            </a:r>
          </a:p>
          <a:p>
            <a:pPr marL="0" indent="0">
              <a:spcBef>
                <a:spcPts val="0"/>
              </a:spcBef>
              <a:buNone/>
            </a:pPr>
            <a:endParaRPr lang="en-US" sz="20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 smtClean="0"/>
              <a:t>Therefore the original intent was that PUL equal</a:t>
            </a:r>
          </a:p>
          <a:p>
            <a:pPr marL="857250" lvl="1" indent="-457200">
              <a:spcBef>
                <a:spcPts val="0"/>
              </a:spcBef>
              <a:buAutoNum type="alphaLcPeriod"/>
            </a:pPr>
            <a:r>
              <a:rPr lang="en-US" sz="1600" dirty="0" smtClean="0"/>
              <a:t>100% of amounts to be uplifted within one year, </a:t>
            </a:r>
            <a:r>
              <a:rPr lang="en-US" sz="1600" b="1" dirty="0" smtClean="0"/>
              <a:t>plus</a:t>
            </a:r>
          </a:p>
          <a:p>
            <a:pPr marL="857250" lvl="1" indent="-457200">
              <a:spcBef>
                <a:spcPts val="0"/>
              </a:spcBef>
              <a:buAutoNum type="alphaLcPeriod"/>
            </a:pPr>
            <a:r>
              <a:rPr lang="en-US" sz="1600" dirty="0" smtClean="0"/>
              <a:t>25% of amounts to be uplifted after one year, </a:t>
            </a:r>
            <a:r>
              <a:rPr lang="en-US" sz="1600" b="1" dirty="0" smtClean="0"/>
              <a:t>plus</a:t>
            </a:r>
          </a:p>
          <a:p>
            <a:pPr marL="857250" lvl="1" indent="-457200">
              <a:spcBef>
                <a:spcPts val="0"/>
              </a:spcBef>
              <a:buAutoNum type="alphaLcPeriod"/>
            </a:pPr>
            <a:r>
              <a:rPr lang="en-US" sz="1600" dirty="0" smtClean="0"/>
              <a:t>25% or another appropriate percentage of amounts expected to be repaid under a bankruptcy plan. </a:t>
            </a:r>
          </a:p>
          <a:p>
            <a:pPr marL="857250" lvl="1" indent="-457200">
              <a:spcBef>
                <a:spcPts val="0"/>
              </a:spcBef>
              <a:buAutoNum type="alphaLcPeriod"/>
            </a:pPr>
            <a:endParaRPr lang="en-US" sz="1600" dirty="0"/>
          </a:p>
          <a:p>
            <a:pPr marL="0" lvl="0" indent="0">
              <a:spcBef>
                <a:spcPts val="0"/>
              </a:spcBef>
              <a:buNone/>
            </a:pPr>
            <a:r>
              <a:rPr lang="en-US" sz="2000" dirty="0" smtClean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73854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715414"/>
          </a:xfrm>
        </p:spPr>
        <p:txBody>
          <a:bodyPr/>
          <a:lstStyle/>
          <a:p>
            <a:r>
              <a:rPr lang="en-US" dirty="0" smtClean="0"/>
              <a:t>Potential Uplift Interpretation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8534400" cy="1981200"/>
          </a:xfrm>
        </p:spPr>
        <p:txBody>
          <a:bodyPr/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000" dirty="0" smtClean="0"/>
              <a:t>The changes in punctuation that change the meaning of the clause appear to have occurred when the language was incorporated in nodal Protocols (there is no supporting NPRR). </a:t>
            </a:r>
          </a:p>
          <a:p>
            <a:pPr marL="0" lvl="0" indent="0">
              <a:spcBef>
                <a:spcPts val="0"/>
              </a:spcBef>
              <a:buNone/>
            </a:pPr>
            <a:endParaRPr lang="en-US" sz="2000" dirty="0"/>
          </a:p>
          <a:p>
            <a:pPr marL="0" lvl="0" indent="0">
              <a:spcBef>
                <a:spcPts val="0"/>
              </a:spcBef>
              <a:buNone/>
            </a:pPr>
            <a:r>
              <a:rPr lang="en-US" sz="2000" dirty="0" smtClean="0"/>
              <a:t>Given the conflict between the plain reading </a:t>
            </a:r>
            <a:r>
              <a:rPr lang="en-US" sz="2000" smtClean="0"/>
              <a:t>of the existing </a:t>
            </a:r>
            <a:r>
              <a:rPr lang="en-US" sz="2000" dirty="0" smtClean="0"/>
              <a:t>language, and what appears to be the original intent, ERCOT believes a clarifying NPRR is necessary, and seeks market feedback. </a:t>
            </a:r>
          </a:p>
          <a:p>
            <a:pPr marL="0" lvl="0" indent="0">
              <a:spcBef>
                <a:spcPts val="0"/>
              </a:spcBef>
              <a:buNone/>
            </a:pP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3287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6561138"/>
            <a:ext cx="228600" cy="212725"/>
          </a:xfrm>
        </p:spPr>
        <p:txBody>
          <a:bodyPr/>
          <a:lstStyle/>
          <a:p>
            <a:fld id="{1D93BD3E-1E9A-4970-A6F7-E7AC52762E0C}" type="slidenum">
              <a:rPr lang="en-US" smtClean="0"/>
              <a:t>6</a:t>
            </a:fld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524000" y="2895600"/>
            <a:ext cx="2209800" cy="54252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/>
              <a:t>Discussion</a:t>
            </a:r>
            <a:endParaRPr lang="en-US" sz="2400" dirty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146" y="1137444"/>
            <a:ext cx="5461454" cy="512445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594518"/>
          </a:xfrm>
        </p:spPr>
        <p:txBody>
          <a:bodyPr/>
          <a:lstStyle/>
          <a:p>
            <a:r>
              <a:rPr lang="en-US" dirty="0" smtClean="0"/>
              <a:t>Default Uplift</a:t>
            </a:r>
            <a:endParaRPr lang="en-US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4958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ustom Design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Design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E2BDB63875B034C8B32518C6496ADD1" ma:contentTypeVersion="0" ma:contentTypeDescription="Create a new document." ma:contentTypeScope="" ma:versionID="2e49056469cb591c67c33c10da96a071">
  <xsd:schema xmlns:xsd="http://www.w3.org/2001/XMLSchema" xmlns:xs="http://www.w3.org/2001/XMLSchema" xmlns:p="http://schemas.microsoft.com/office/2006/metadata/properties" xmlns:ns2="c34af464-7aa1-4edd-9be4-83dffc1cb926" targetNamespace="http://schemas.microsoft.com/office/2006/metadata/properties" ma:root="true" ma:fieldsID="3a653c66fd0ce9b40621f227f901e684" ns2:_="">
    <xsd:import namespace="c34af464-7aa1-4edd-9be4-83dffc1cb926"/>
    <xsd:element name="properties">
      <xsd:complexType>
        <xsd:sequence>
          <xsd:element name="documentManagement">
            <xsd:complexType>
              <xsd:all>
                <xsd:element ref="ns2:Information_x0020_Classification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4af464-7aa1-4edd-9be4-83dffc1cb926" elementFormDefault="qualified">
    <xsd:import namespace="http://schemas.microsoft.com/office/2006/documentManagement/types"/>
    <xsd:import namespace="http://schemas.microsoft.com/office/infopath/2007/PartnerControls"/>
    <xsd:element name="Information_x0020_Classification" ma:index="8" ma:displayName="Information Classification" ma:default="ERCOT Limited" ma:description="ERCOT Information Classification" ma:format="Dropdown" ma:internalName="Information_x0020_Classification">
      <xsd:simpleType>
        <xsd:restriction base="dms:Choice">
          <xsd:enumeration value="Public"/>
          <xsd:enumeration value="ERCOT Limited"/>
          <xsd:enumeration value="ERCOT Confidential"/>
          <xsd:enumeration value="ERCOT Restricted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formation_x0020_Classification xmlns="c34af464-7aa1-4edd-9be4-83dffc1cb926">ERCOT Limited</Information_x0020_Classification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DFABCE5-6410-4FC5-930F-1111C63E401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34af464-7aa1-4edd-9be4-83dffc1cb92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0E9AA12-8AF9-4AA6-90FE-24669859CDF3}">
  <ds:schemaRefs>
    <ds:schemaRef ds:uri="http://purl.org/dc/dcmitype/"/>
    <ds:schemaRef ds:uri="c34af464-7aa1-4edd-9be4-83dffc1cb926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4A68982-DD5D-44FD-B77F-4C531465FE5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13492</TotalTime>
  <Words>519</Words>
  <Application>Microsoft Office PowerPoint</Application>
  <PresentationFormat>On-screen Show (4:3)</PresentationFormat>
  <Paragraphs>49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1_Custom Design</vt:lpstr>
      <vt:lpstr>Office Theme</vt:lpstr>
      <vt:lpstr>Custom Design</vt:lpstr>
      <vt:lpstr>PowerPoint Presentation</vt:lpstr>
      <vt:lpstr>Potential Uplift Interpretation</vt:lpstr>
      <vt:lpstr>Potential Uplift Interpretation</vt:lpstr>
      <vt:lpstr>Potential Uplift Interpretation</vt:lpstr>
      <vt:lpstr>Potential Uplift Interpretation</vt:lpstr>
      <vt:lpstr>Default Uplift</vt:lpstr>
    </vt:vector>
  </TitlesOfParts>
  <Company>The Electric Reliability Council of Texas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Pysh, Danya</dc:creator>
  <cp:lastModifiedBy>Clifton, Suzy</cp:lastModifiedBy>
  <cp:revision>319</cp:revision>
  <cp:lastPrinted>2016-01-21T20:53:15Z</cp:lastPrinted>
  <dcterms:created xsi:type="dcterms:W3CDTF">2016-01-21T15:20:31Z</dcterms:created>
  <dcterms:modified xsi:type="dcterms:W3CDTF">2021-05-20T21:33:35Z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0x0101002E2BDB63875B034C8B32518C6496ADD1</vt:lpwstr>
  </property>
</Properties>
</file>