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4"/>
  </p:sldMasterIdLst>
  <p:sldIdLst>
    <p:sldId id="256" r:id="rId5"/>
    <p:sldId id="257" r:id="rId6"/>
    <p:sldId id="259" r:id="rId7"/>
    <p:sldId id="262" r:id="rId8"/>
    <p:sldId id="264" r:id="rId9"/>
    <p:sldId id="263" r:id="rId10"/>
    <p:sldId id="26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5255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96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388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57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5121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7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800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7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599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5689093-469E-468C-ABA2-5CF0A6764A51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685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368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5689093-469E-468C-ABA2-5CF0A6764A51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0701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E242A-A689-4DF5-95ED-B6BA05F2E2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093788"/>
            <a:ext cx="10506455" cy="2967208"/>
          </a:xfrm>
        </p:spPr>
        <p:txBody>
          <a:bodyPr>
            <a:normAutofit/>
          </a:bodyPr>
          <a:lstStyle/>
          <a:p>
            <a:pPr algn="l"/>
            <a:r>
              <a:rPr lang="en-US" sz="8000" dirty="0"/>
              <a:t>WMS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F09D7D-76C4-4ABA-9706-116A5D45E4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21830" y="4619624"/>
            <a:ext cx="5425874" cy="1038225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Resmi Surendran</a:t>
            </a:r>
          </a:p>
          <a:p>
            <a:pPr algn="r"/>
            <a:r>
              <a:rPr lang="en-US" dirty="0"/>
              <a:t>TAC Meeting – May 2021 </a:t>
            </a:r>
          </a:p>
        </p:txBody>
      </p:sp>
    </p:spTree>
    <p:extLst>
      <p:ext uri="{BB962C8B-B14F-4D97-AF65-F5344CB8AC3E}">
        <p14:creationId xmlns:p14="http://schemas.microsoft.com/office/powerpoint/2010/main" val="1872770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8325"/>
            <a:ext cx="10515600" cy="43338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Previous meetings – May 5</a:t>
            </a:r>
            <a:r>
              <a:rPr lang="en-US" sz="2800" baseline="30000" dirty="0"/>
              <a:t>th</a:t>
            </a:r>
            <a:endParaRPr lang="en-US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Revision Requests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WMS Discussions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 WMS Actions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33387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Revision Requests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8800"/>
            <a:ext cx="11133667" cy="434340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900" b="1" dirty="0"/>
              <a:t>New TAC &amp; PRS Referrals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700" dirty="0"/>
              <a:t>OBDRR029, Revisions to Demand Response Data Definitions and Technical Specifications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700" dirty="0"/>
              <a:t>NPRR1070, Planning Criteria for GTC Exit Solutions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900" b="1" dirty="0"/>
              <a:t>Working Groups Discussions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700" dirty="0"/>
              <a:t>NPRR981, Day-Ahead Market Price Correction Process (WMWG)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700" dirty="0"/>
              <a:t>NPRR1056, Market Impact Generic Transmission Constraint Notification (WMWG)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700" dirty="0"/>
              <a:t>NPRR1058, Resource Offer Modernization for Real-Time Co-Optimization (WMWG)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700" dirty="0"/>
              <a:t>NPRR1063, Dynamic Rating Transparency (CMWG)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700" dirty="0"/>
              <a:t>NPRR1067, Market Entry Qualifications, Continued Participation Requirements, and Credit Risk Assessment (MCWG)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700" dirty="0"/>
              <a:t>NOGRR215, Limit Use of Remedial Action Schemes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700" dirty="0"/>
              <a:t>VCMRR031, Clarification Related to Variable Costs in Fuel Adders (RCWG)</a:t>
            </a:r>
          </a:p>
        </p:txBody>
      </p:sp>
    </p:spTree>
    <p:extLst>
      <p:ext uri="{BB962C8B-B14F-4D97-AF65-F5344CB8AC3E}">
        <p14:creationId xmlns:p14="http://schemas.microsoft.com/office/powerpoint/2010/main" val="3452119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WMS Discussions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3399"/>
            <a:ext cx="11252200" cy="453208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b="1" dirty="0"/>
              <a:t>  Winter Storm Items</a:t>
            </a:r>
            <a:r>
              <a:rPr lang="en-US" sz="2400" dirty="0"/>
              <a:t>: working groups are continuing to review items in the Emergency Conditions issues list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/>
              <a:t> </a:t>
            </a:r>
            <a:r>
              <a:rPr lang="en-US" sz="2400" dirty="0"/>
              <a:t> </a:t>
            </a:r>
            <a:r>
              <a:rPr lang="en-US" sz="2400" b="1" dirty="0"/>
              <a:t>DAM Performance Issue:</a:t>
            </a:r>
            <a:r>
              <a:rPr lang="en-US" sz="2400" dirty="0"/>
              <a:t> WMS endorsed a WMWG/ERCOT recommendation to establish DAM PTP interval submission limit of 12,000 per CP to address DAM delays. ERCOT will submit an SCR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065972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Working group 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3399"/>
            <a:ext cx="11252200" cy="453208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300" dirty="0"/>
              <a:t> WMWG is reviewing, with PDCWG, the AS performance during winter event. WMWG had joint meeting with PLWG/OWG to review NPRR1070 &amp; NPRR1056. No action was taken based on the discussion on Behind-the-Meter resources providing AS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300" dirty="0"/>
              <a:t> MCWG is reviewing default uplift process and procedures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300" dirty="0"/>
              <a:t> CMWG reviewed generation curtailment due to congestion during winter event and is continuing the discussion on OBDRR026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300" dirty="0">
                <a:sym typeface="Wingdings" panose="05000000000000000000" pitchFamily="2" charset="2"/>
              </a:rPr>
              <a:t> SAWG reviewed results of the summer 2021 probabilistic loss of load study, which provided a probabilistic risk assessment of the highest risk hours; CONE methodology update is put on hold for legislative session and PUCT action; discussions on improving CDR is ongoing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300" dirty="0">
                <a:sym typeface="Wingdings" panose="05000000000000000000" pitchFamily="2" charset="2"/>
              </a:rPr>
              <a:t> </a:t>
            </a:r>
            <a:r>
              <a:rPr lang="en-US" sz="2300" dirty="0"/>
              <a:t>DSWG continues its review of ERS, Load Resource, and Demand Response performance and potential improvements following the winter event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2460322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WMS Actions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8800"/>
            <a:ext cx="11039475" cy="43434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600" b="1" dirty="0">
                <a:solidFill>
                  <a:schemeClr val="tx1"/>
                </a:solidFill>
              </a:rPr>
              <a:t> </a:t>
            </a:r>
            <a:r>
              <a:rPr lang="en-US" sz="2600" dirty="0">
                <a:solidFill>
                  <a:schemeClr val="tx1"/>
                </a:solidFill>
              </a:rPr>
              <a:t>WMS requests that TAC continue to table OBDRR026 for review by CMWG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WMS endorsements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chemeClr val="tx1"/>
                </a:solidFill>
              </a:rPr>
              <a:t>OBDRR029, Revisions to Demand Response Data Definitions and Technical Specifications, as submitted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chemeClr val="tx1"/>
                </a:solidFill>
              </a:rPr>
              <a:t>NPRR1071, Minor Revisions to the Reporting of Demand Response by Retail Electric Providers and Non-Opt-In Entities, as submitted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chemeClr val="tx1"/>
                </a:solidFill>
              </a:rPr>
              <a:t>NPRR1063, Dynamic Rating Transparency, as amended by 4/21/21 DC Energy comments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n-US" sz="2800" dirty="0"/>
          </a:p>
          <a:p>
            <a:pPr>
              <a:buFont typeface="Wingdings" panose="05000000000000000000" pitchFamily="2" charset="2"/>
              <a:buChar char="Ø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097572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B55DB-9E0B-4B82-A775-EF031F8A9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 – June 2</a:t>
            </a:r>
            <a:r>
              <a:rPr lang="en-US" baseline="30000" dirty="0"/>
              <a:t>nd</a:t>
            </a:r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A0FA00F-7190-4737-8CF9-E2FB8EA3085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1" y="1779542"/>
            <a:ext cx="4557485" cy="4557485"/>
          </a:xfrm>
        </p:spPr>
      </p:pic>
    </p:spTree>
    <p:extLst>
      <p:ext uri="{BB962C8B-B14F-4D97-AF65-F5344CB8AC3E}">
        <p14:creationId xmlns:p14="http://schemas.microsoft.com/office/powerpoint/2010/main" val="17065724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550AB4A1B11D40BA93648E453A38A9" ma:contentTypeVersion="10" ma:contentTypeDescription="Create a new document." ma:contentTypeScope="" ma:versionID="a23f2b49f195ed5706c0043339cf2995">
  <xsd:schema xmlns:xsd="http://www.w3.org/2001/XMLSchema" xmlns:xs="http://www.w3.org/2001/XMLSchema" xmlns:p="http://schemas.microsoft.com/office/2006/metadata/properties" xmlns:ns3="60b3afc9-a72a-4286-a1f6-3c61aad5d6c4" targetNamespace="http://schemas.microsoft.com/office/2006/metadata/properties" ma:root="true" ma:fieldsID="25f05895d88c426d0858f9f4f1a8fcf0" ns3:_="">
    <xsd:import namespace="60b3afc9-a72a-4286-a1f6-3c61aad5d6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b3afc9-a72a-4286-a1f6-3c61aad5d6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9730CC-A266-4BA8-9C1E-8492A0A26614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elements/1.1/"/>
    <ds:schemaRef ds:uri="60b3afc9-a72a-4286-a1f6-3c61aad5d6c4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4A27AB3-3142-443C-B6D1-944B4E605F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b3afc9-a72a-4286-a1f6-3c61aad5d6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08C2B8A-E3D4-4968-B35C-5CC75D34F43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7626</TotalTime>
  <Words>395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Cambria</vt:lpstr>
      <vt:lpstr>Wingdings</vt:lpstr>
      <vt:lpstr>Retrospect</vt:lpstr>
      <vt:lpstr>WMS Report</vt:lpstr>
      <vt:lpstr>Overview</vt:lpstr>
      <vt:lpstr>Revision Requests</vt:lpstr>
      <vt:lpstr>WMS Discussions </vt:lpstr>
      <vt:lpstr>Working group discussions</vt:lpstr>
      <vt:lpstr>WMS Actions </vt:lpstr>
      <vt:lpstr>Next Meeting – June 2nd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WMS Report</dc:title>
  <dc:creator>Surendran, Resmi SENA-STX/A/7</dc:creator>
  <cp:lastModifiedBy>Surendran, Resmi SENA-STX/A/7</cp:lastModifiedBy>
  <cp:revision>62</cp:revision>
  <dcterms:created xsi:type="dcterms:W3CDTF">2021-01-14T19:13:08Z</dcterms:created>
  <dcterms:modified xsi:type="dcterms:W3CDTF">2021-05-20T20:08:18Z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0x0101000E550AB4A1B11D40BA93648E453A38A9</vt:lpwstr>
  </property>
</Properties>
</file>