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7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41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May 2021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 2021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 2021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4</a:t>
            </a:r>
            <a:r>
              <a:rPr lang="en-US" sz="1600" dirty="0" smtClean="0"/>
              <a:t>/4/2021 </a:t>
            </a:r>
            <a:r>
              <a:rPr lang="en-US" sz="1600" dirty="0" smtClean="0"/>
              <a:t>– Retail </a:t>
            </a:r>
            <a:r>
              <a:rPr lang="en-US" sz="1600" dirty="0" smtClean="0"/>
              <a:t>Maintenance Outage.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4/6/2021 – </a:t>
            </a:r>
            <a:r>
              <a:rPr lang="en-US" sz="1600" dirty="0" smtClean="0"/>
              <a:t>Retail </a:t>
            </a:r>
            <a:r>
              <a:rPr lang="en-US" sz="1600" dirty="0" smtClean="0"/>
              <a:t>Release</a:t>
            </a:r>
            <a:endParaRPr lang="en-US" sz="1600" dirty="0" smtClean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 2021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4</a:t>
            </a:r>
            <a:r>
              <a:rPr lang="en-US" sz="1600" dirty="0" smtClean="0"/>
              <a:t>/16/2021 </a:t>
            </a:r>
            <a:r>
              <a:rPr lang="en-US" sz="1600" dirty="0" smtClean="0"/>
              <a:t>– </a:t>
            </a:r>
            <a:r>
              <a:rPr lang="en-US" sz="1600" dirty="0" smtClean="0"/>
              <a:t>GINR Maintenance</a:t>
            </a: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Nonstandard Retail Outage </a:t>
            </a:r>
            <a:r>
              <a:rPr lang="en-US" sz="2400" dirty="0" smtClean="0"/>
              <a:t>Report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05800" cy="5029200"/>
          </a:xfrm>
        </p:spPr>
        <p:txBody>
          <a:bodyPr/>
          <a:lstStyle/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r>
              <a:rPr lang="en-US" sz="2000" b="1" dirty="0" smtClean="0"/>
              <a:t>DAYS </a:t>
            </a:r>
            <a:r>
              <a:rPr lang="en-US" sz="2000" b="1" dirty="0"/>
              <a:t>AFFECTED:</a:t>
            </a:r>
            <a:r>
              <a:rPr lang="en-US" sz="2000" dirty="0"/>
              <a:t> May 01, 2021 </a:t>
            </a:r>
            <a:r>
              <a:rPr lang="en-US" sz="2000" dirty="0" smtClean="0"/>
              <a:t>1400 </a:t>
            </a:r>
            <a:r>
              <a:rPr lang="en-US" sz="2000" dirty="0"/>
              <a:t>- May </a:t>
            </a:r>
            <a:r>
              <a:rPr lang="en-US" sz="2000" dirty="0" smtClean="0"/>
              <a:t>02, </a:t>
            </a:r>
            <a:r>
              <a:rPr lang="en-US" sz="2000" dirty="0"/>
              <a:t>2021 </a:t>
            </a:r>
            <a:r>
              <a:rPr lang="en-US" sz="2000" dirty="0" smtClean="0"/>
              <a:t>23:35</a:t>
            </a:r>
            <a:endParaRPr lang="en-US" sz="2000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sz="2000" b="1" dirty="0" smtClean="0"/>
              <a:t>DESCRIPTION</a:t>
            </a:r>
            <a:r>
              <a:rPr lang="en-US" sz="2000" b="1" dirty="0"/>
              <a:t>:</a:t>
            </a:r>
            <a:r>
              <a:rPr lang="en-US" sz="2000" dirty="0"/>
              <a:t> ERCOT project PR288_03 (Update to Registration System) </a:t>
            </a:r>
            <a:r>
              <a:rPr lang="en-US" sz="2000" dirty="0" smtClean="0"/>
              <a:t>was </a:t>
            </a:r>
            <a:r>
              <a:rPr lang="en-US" sz="2000" dirty="0"/>
              <a:t>migrated to the ERCOT production </a:t>
            </a:r>
            <a:r>
              <a:rPr lang="en-US" sz="2000" dirty="0" smtClean="0"/>
              <a:t>environment.</a:t>
            </a:r>
          </a:p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NOTES: </a:t>
            </a:r>
            <a:r>
              <a:rPr lang="en-US" sz="2000" dirty="0" smtClean="0"/>
              <a:t>Special thanks to all the Retail Market Participants and TDSPs for their extended efforts and understanding to help us get this completed. </a:t>
            </a:r>
          </a:p>
          <a:p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3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41922"/>
              </p:ext>
            </p:extLst>
          </p:nvPr>
        </p:nvGraphicFramePr>
        <p:xfrm>
          <a:off x="302690" y="838200"/>
          <a:ext cx="8688910" cy="2098616"/>
        </p:xfrm>
        <a:graphic>
          <a:graphicData uri="http://schemas.openxmlformats.org/drawingml/2006/table">
            <a:tbl>
              <a:tblPr/>
              <a:tblGrid>
                <a:gridCol w="1411623"/>
                <a:gridCol w="2005990"/>
                <a:gridCol w="2005990"/>
                <a:gridCol w="2184301"/>
                <a:gridCol w="1081006"/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1.53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6.25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2965249"/>
            <a:ext cx="8991600" cy="3223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11990</TotalTime>
  <Words>136</Words>
  <Application>Microsoft Office PowerPoint</Application>
  <PresentationFormat>On-screen Show (4:3)</PresentationFormat>
  <Paragraphs>66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Nonstandard Retail Outage Report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214</cp:revision>
  <cp:lastPrinted>2019-05-06T20:09:17Z</cp:lastPrinted>
  <dcterms:created xsi:type="dcterms:W3CDTF">2016-01-21T15:20:31Z</dcterms:created>
  <dcterms:modified xsi:type="dcterms:W3CDTF">2021-05-07T21:58:54Z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