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77" r:id="rId8"/>
    <p:sldId id="27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638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9/4/12/172702-SA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95745/SAWG_April_2020_Solar_PV_Growth_Projection_Discussion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2021 Update to Rooftop Solar PV Growth Projections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Supply Analysis Working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18,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S-Curve Growth Projections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399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Initial Methodology Proposed at April 12, 2019 SAWG Meeting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www.ercot.com/calendar/2019/4/12/172702-SAWG</a:t>
            </a:r>
            <a:endParaRPr lang="en-US" sz="1600" dirty="0"/>
          </a:p>
          <a:p>
            <a:pPr marL="400050" lvl="1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Adoption </a:t>
            </a:r>
            <a:r>
              <a:rPr lang="en-US" sz="1800" dirty="0"/>
              <a:t>of </a:t>
            </a:r>
            <a:r>
              <a:rPr lang="en-US" sz="1800" dirty="0" smtClean="0"/>
              <a:t>conservative, moderate, and high renewables scenarios at the April 17, 2020 13, 2019 meeting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AWS rooftop projections used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Consensus 3 </a:t>
            </a:r>
            <a:r>
              <a:rPr lang="en-US" sz="1600" dirty="0"/>
              <a:t>curves </a:t>
            </a:r>
            <a:r>
              <a:rPr lang="en-US" sz="1600" dirty="0" smtClean="0"/>
              <a:t>adopted adjusted to </a:t>
            </a:r>
            <a:r>
              <a:rPr lang="en-US" sz="1600" dirty="0"/>
              <a:t>match </a:t>
            </a:r>
            <a:r>
              <a:rPr lang="en-US" sz="1600" dirty="0" smtClean="0"/>
              <a:t>2015-2019 baseline data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://www.ercot.com/content/wcm/key_documents_lists/195745/SAWG_April_2020_Solar_PV_Growth_Projection_Discussion.pptx</a:t>
            </a:r>
            <a:endParaRPr lang="en-US" sz="1600" dirty="0"/>
          </a:p>
          <a:p>
            <a:pPr marL="400050" lvl="1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Curves revised for 2020</a:t>
            </a:r>
            <a:endParaRPr lang="en-US" sz="16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2020 installed capacity data now available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2020 Updated UL (previously AWS) rooftop capacity values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Available capacity increases from 23 GW to 30 </a:t>
            </a:r>
            <a:r>
              <a:rPr lang="en-US" sz="1400" dirty="0"/>
              <a:t>G</a:t>
            </a:r>
            <a:r>
              <a:rPr lang="en-US" sz="1400" dirty="0" smtClean="0"/>
              <a:t>W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Accounts for advances in Solar panel power output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Average installed system size increasing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Result in Increased values for all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00200"/>
            <a:ext cx="7478164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2020 Rooftop Solar PV 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1"/>
            <a:ext cx="8267700" cy="914400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Total of 990 MW for NOIES plus Competitive Choice areas</a:t>
            </a:r>
            <a:endParaRPr lang="en-US" sz="1800" b="1" dirty="0" smtClean="0"/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/>
              <a:t>2019 moderate curve projection was 1047 MW (pre-Covid)</a:t>
            </a:r>
            <a:endParaRPr lang="en-US" sz="1400" dirty="0" smtClean="0"/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76600" y="4953000"/>
            <a:ext cx="152400" cy="1524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Observations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724900" cy="5105399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Scenarios deviate significantly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Conservative reaches ~2500 by 2024 and ~4500 MW by 2030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Moderate reaches  ~4200 MW by 2024 and ~5900 MW by 2030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Aggressive reaches ~7100 MW by 2024 and ~7500 </a:t>
            </a:r>
            <a:r>
              <a:rPr lang="en-US" sz="1600" b="1" dirty="0"/>
              <a:t>M</a:t>
            </a:r>
            <a:r>
              <a:rPr lang="en-US" sz="1600" b="1" dirty="0" smtClean="0"/>
              <a:t>W by 2030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2016-2020 Data matches the “Moderate” profile best (so far).</a:t>
            </a:r>
            <a:endParaRPr lang="en-US" sz="1000" dirty="0" smtClean="0"/>
          </a:p>
          <a:p>
            <a:pPr marL="0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600" dirty="0" smtClean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Discussion?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5979</TotalTime>
  <Words>207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PowerPoint Presentation</vt:lpstr>
      <vt:lpstr>S-Curve Growth Projections</vt:lpstr>
      <vt:lpstr>2020 Rooftop Solar PV Summary</vt:lpstr>
      <vt:lpstr>Observations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82</cp:revision>
  <cp:lastPrinted>2016-01-21T20:53:15Z</cp:lastPrinted>
  <dcterms:created xsi:type="dcterms:W3CDTF">2016-01-21T15:20:31Z</dcterms:created>
  <dcterms:modified xsi:type="dcterms:W3CDTF">2021-05-18T14:32:40Z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