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67" r:id="rId7"/>
    <p:sldId id="277" r:id="rId8"/>
    <p:sldId id="278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824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119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5638800" y="6172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alendar/2019/4/12/172702-SAW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ercot.com/content/wcm/key_documents_lists/195745/SAWG_April_2020_Solar_PV_Growth_Projection_Discussion.ppt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105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2021 Update to Rooftop Solar PV Growth Projections</a:t>
            </a:r>
            <a:endParaRPr lang="en-US" sz="2000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Supply Analysis Working Group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May 18, 2021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 smtClean="0"/>
              <a:t>S-Curve Growth Projections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105399"/>
          </a:xfrm>
        </p:spPr>
        <p:txBody>
          <a:bodyPr/>
          <a:lstStyle/>
          <a:p>
            <a:pPr marL="285750" indent="-285750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800" dirty="0" smtClean="0"/>
              <a:t>Initial Methodology Proposed at April 12, 2019 SAWG Meeting</a:t>
            </a:r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600" dirty="0" smtClean="0"/>
              <a:t> </a:t>
            </a:r>
            <a:r>
              <a:rPr lang="en-US" sz="1600" dirty="0">
                <a:hlinkClick r:id="rId3"/>
              </a:rPr>
              <a:t>http://</a:t>
            </a:r>
            <a:r>
              <a:rPr lang="en-US" sz="1600" dirty="0" smtClean="0">
                <a:hlinkClick r:id="rId3"/>
              </a:rPr>
              <a:t>www.ercot.com/calendar/2019/4/12/172702-SAWG</a:t>
            </a:r>
            <a:endParaRPr lang="en-US" sz="1600" dirty="0"/>
          </a:p>
          <a:p>
            <a:pPr marL="400050" lvl="1" indent="0">
              <a:spcBef>
                <a:spcPts val="0"/>
              </a:spcBef>
              <a:spcAft>
                <a:spcPts val="384"/>
              </a:spcAft>
              <a:buNone/>
            </a:pPr>
            <a:endParaRPr lang="en-US" sz="1600" dirty="0"/>
          </a:p>
          <a:p>
            <a:pPr marL="285750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800" dirty="0" smtClean="0"/>
              <a:t>Adoption </a:t>
            </a:r>
            <a:r>
              <a:rPr lang="en-US" sz="1800" dirty="0"/>
              <a:t>of </a:t>
            </a:r>
            <a:r>
              <a:rPr lang="en-US" sz="1800" dirty="0" smtClean="0"/>
              <a:t>conservative, moderate, and high renewables scenarios at the April 17, 2020 13, 2019 meeting</a:t>
            </a:r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600" dirty="0" smtClean="0"/>
              <a:t>AWS rooftop projections used</a:t>
            </a:r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600" dirty="0" smtClean="0"/>
              <a:t>Consensus 3 </a:t>
            </a:r>
            <a:r>
              <a:rPr lang="en-US" sz="1600" dirty="0"/>
              <a:t>curves </a:t>
            </a:r>
            <a:r>
              <a:rPr lang="en-US" sz="1600" dirty="0" smtClean="0"/>
              <a:t>adopted adjusted to </a:t>
            </a:r>
            <a:r>
              <a:rPr lang="en-US" sz="1600" dirty="0"/>
              <a:t>match </a:t>
            </a:r>
            <a:r>
              <a:rPr lang="en-US" sz="1600" dirty="0" smtClean="0"/>
              <a:t>2015-2019 baseline data </a:t>
            </a:r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600" dirty="0" smtClean="0">
                <a:hlinkClick r:id="rId4"/>
              </a:rPr>
              <a:t>http</a:t>
            </a:r>
            <a:r>
              <a:rPr lang="en-US" sz="1600" dirty="0">
                <a:hlinkClick r:id="rId4"/>
              </a:rPr>
              <a:t>://www.ercot.com/content/wcm/key_documents_lists/195745/SAWG_April_2020_Solar_PV_Growth_Projection_Discussion.pptx</a:t>
            </a:r>
            <a:endParaRPr lang="en-US" sz="1600" dirty="0"/>
          </a:p>
          <a:p>
            <a:pPr marL="400050" lvl="1" indent="0">
              <a:spcBef>
                <a:spcPts val="0"/>
              </a:spcBef>
              <a:spcAft>
                <a:spcPts val="384"/>
              </a:spcAft>
              <a:buNone/>
            </a:pPr>
            <a:endParaRPr lang="en-US" sz="1600" dirty="0"/>
          </a:p>
          <a:p>
            <a:pPr marL="285750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800" dirty="0" smtClean="0"/>
              <a:t>Curves revised for 2020</a:t>
            </a:r>
            <a:endParaRPr lang="en-US" sz="1600" dirty="0" smtClean="0"/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600" dirty="0" smtClean="0"/>
              <a:t>2020 installed capacity data now available</a:t>
            </a:r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600" dirty="0" smtClean="0"/>
              <a:t>2020 Updated UL (previously AWS) rooftop capacity values</a:t>
            </a:r>
          </a:p>
          <a:p>
            <a:pPr marL="1085850" lvl="2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400" dirty="0" smtClean="0"/>
              <a:t>Available capacity increases from 23 GW to 30 </a:t>
            </a:r>
            <a:r>
              <a:rPr lang="en-US" sz="1400" dirty="0"/>
              <a:t>G</a:t>
            </a:r>
            <a:r>
              <a:rPr lang="en-US" sz="1400" dirty="0" smtClean="0"/>
              <a:t>W</a:t>
            </a:r>
          </a:p>
          <a:p>
            <a:pPr marL="1085850" lvl="2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400" dirty="0" smtClean="0"/>
              <a:t>Accounts for advances in Solar panel power output</a:t>
            </a:r>
          </a:p>
          <a:p>
            <a:pPr marL="1085850" lvl="2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400" dirty="0" smtClean="0"/>
              <a:t>Average installed system size increasing</a:t>
            </a:r>
          </a:p>
          <a:p>
            <a:pPr marL="1085850" lvl="2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400" dirty="0" smtClean="0"/>
              <a:t>Result in Increased values for all scenarios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600200"/>
            <a:ext cx="7478164" cy="4495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 smtClean="0"/>
              <a:t>2020 Rooftop Solar PV Summary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1"/>
            <a:ext cx="8267700" cy="914400"/>
          </a:xfrm>
        </p:spPr>
        <p:txBody>
          <a:bodyPr/>
          <a:lstStyle/>
          <a:p>
            <a:pPr marL="285750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2000" b="1" dirty="0" smtClean="0"/>
              <a:t>Total of 990 MW for NOIES plus Competitive Choice areas</a:t>
            </a:r>
            <a:endParaRPr lang="en-US" sz="1800" b="1" dirty="0" smtClean="0"/>
          </a:p>
          <a:p>
            <a:pPr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400" b="1" dirty="0" smtClean="0"/>
              <a:t>2019 moderate curve projection was 1047 MW (pre-Covid)</a:t>
            </a:r>
            <a:endParaRPr lang="en-US" sz="1400" dirty="0" smtClean="0"/>
          </a:p>
          <a:p>
            <a:pPr lvl="2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endParaRPr lang="en-US" sz="16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3276600" y="4953000"/>
            <a:ext cx="152400" cy="152400"/>
          </a:xfrm>
          <a:prstGeom prst="star5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78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 smtClean="0"/>
              <a:t>Observations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914400"/>
            <a:ext cx="8724900" cy="5105399"/>
          </a:xfrm>
        </p:spPr>
        <p:txBody>
          <a:bodyPr/>
          <a:lstStyle/>
          <a:p>
            <a:pPr marL="285750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2000" b="1" dirty="0" smtClean="0"/>
              <a:t>Scenarios deviate significantly</a:t>
            </a:r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600" b="1" dirty="0" smtClean="0"/>
              <a:t>Conservative reaches ~2500 by 2024 and ~4500 MW by 2030</a:t>
            </a:r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600" b="1" dirty="0" smtClean="0"/>
              <a:t>Moderate reaches  ~4200 MW by 2024 and ~5900 MW by 2030</a:t>
            </a:r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600" b="1" dirty="0" smtClean="0"/>
              <a:t>Aggressive reaches ~7100 MW by 2024 and ~7500 </a:t>
            </a:r>
            <a:r>
              <a:rPr lang="en-US" sz="1600" b="1" dirty="0"/>
              <a:t>M</a:t>
            </a:r>
            <a:r>
              <a:rPr lang="en-US" sz="1600" b="1" dirty="0" smtClean="0"/>
              <a:t>W by 2030 </a:t>
            </a:r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endParaRPr lang="en-US" sz="1600" b="1" dirty="0"/>
          </a:p>
          <a:p>
            <a:pPr marL="285750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800" b="1" dirty="0" smtClean="0"/>
              <a:t>2016-2020 Data matches the “Moderate” profile best (so far).</a:t>
            </a:r>
            <a:endParaRPr lang="en-US" sz="1000" dirty="0" smtClean="0"/>
          </a:p>
          <a:p>
            <a:pPr marL="0" indent="0">
              <a:spcBef>
                <a:spcPts val="0"/>
              </a:spcBef>
              <a:spcAft>
                <a:spcPts val="384"/>
              </a:spcAft>
              <a:buNone/>
            </a:pPr>
            <a:endParaRPr lang="en-US" sz="1600" dirty="0" smtClean="0"/>
          </a:p>
          <a:p>
            <a:pPr marL="285750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endParaRPr lang="en-US" sz="1600" dirty="0"/>
          </a:p>
          <a:p>
            <a:pPr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2000" dirty="0" smtClean="0"/>
              <a:t>Discussion?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00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5979</TotalTime>
  <Words>207</Words>
  <Application>Microsoft Office PowerPoint</Application>
  <PresentationFormat>On-screen Show (4:3)</PresentationFormat>
  <Paragraphs>40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Wingdings</vt:lpstr>
      <vt:lpstr>1_Custom Design</vt:lpstr>
      <vt:lpstr>Office Theme</vt:lpstr>
      <vt:lpstr>PowerPoint Presentation</vt:lpstr>
      <vt:lpstr>S-Curve Growth Projections</vt:lpstr>
      <vt:lpstr>2020 Rooftop Solar PV Summary</vt:lpstr>
      <vt:lpstr>Observations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Stice, Clayton</cp:lastModifiedBy>
  <cp:revision>82</cp:revision>
  <cp:lastPrinted>2016-01-21T20:53:15Z</cp:lastPrinted>
  <dcterms:created xsi:type="dcterms:W3CDTF">2016-01-21T15:20:31Z</dcterms:created>
  <dcterms:modified xsi:type="dcterms:W3CDTF">2021-05-18T14:32:40Z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